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1" r:id="rId2"/>
    <p:sldId id="311" r:id="rId3"/>
    <p:sldId id="312" r:id="rId4"/>
    <p:sldId id="313" r:id="rId5"/>
    <p:sldId id="314" r:id="rId6"/>
    <p:sldId id="315" r:id="rId7"/>
    <p:sldId id="316" r:id="rId8"/>
    <p:sldId id="317" r:id="rId9"/>
    <p:sldId id="318" r:id="rId10"/>
    <p:sldId id="319" r:id="rId11"/>
    <p:sldId id="320" r:id="rId12"/>
    <p:sldId id="322" r:id="rId13"/>
    <p:sldId id="321" r:id="rId14"/>
    <p:sldId id="323" r:id="rId15"/>
    <p:sldId id="324" r:id="rId16"/>
    <p:sldId id="325" r:id="rId17"/>
    <p:sldId id="326" r:id="rId18"/>
    <p:sldId id="327" r:id="rId19"/>
    <p:sldId id="328" r:id="rId20"/>
    <p:sldId id="329" r:id="rId21"/>
    <p:sldId id="330" r:id="rId22"/>
    <p:sldId id="331" r:id="rId23"/>
    <p:sldId id="332" r:id="rId24"/>
    <p:sldId id="333" r:id="rId25"/>
    <p:sldId id="334" r:id="rId26"/>
    <p:sldId id="336" r:id="rId27"/>
    <p:sldId id="335" r:id="rId28"/>
    <p:sldId id="337" r:id="rId29"/>
    <p:sldId id="339" r:id="rId30"/>
    <p:sldId id="340" r:id="rId3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23" autoAdjust="0"/>
    <p:restoredTop sz="94544" autoAdjust="0"/>
  </p:normalViewPr>
  <p:slideViewPr>
    <p:cSldViewPr>
      <p:cViewPr>
        <p:scale>
          <a:sx n="105" d="100"/>
          <a:sy n="105" d="100"/>
        </p:scale>
        <p:origin x="1688" y="2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6.emf"/><Relationship Id="rId2"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6.emf"/><Relationship Id="rId2" Type="http://schemas.openxmlformats.org/officeDocument/2006/relationships/image" Target="../media/image2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1.wmf"/><Relationship Id="rId2"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2.wmf"/><Relationship Id="rId4" Type="http://schemas.openxmlformats.org/officeDocument/2006/relationships/image" Target="../media/image13.emf"/><Relationship Id="rId1" Type="http://schemas.openxmlformats.org/officeDocument/2006/relationships/image" Target="../media/image10.wmf"/><Relationship Id="rId2"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 Id="rId2"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350" tIns="48175" rIns="96350" bIns="48175" numCol="1" anchor="t" anchorCtr="0" compatLnSpc="1">
            <a:prstTxWarp prst="textNoShape">
              <a:avLst/>
            </a:prstTxWarp>
          </a:bodyPr>
          <a:lstStyle>
            <a:lvl1pPr>
              <a:defRPr sz="1300"/>
            </a:lvl1pPr>
          </a:lstStyle>
          <a:p>
            <a:pPr>
              <a:defRPr/>
            </a:pPr>
            <a:endParaRPr lang="en-US"/>
          </a:p>
        </p:txBody>
      </p:sp>
      <p:sp>
        <p:nvSpPr>
          <p:cNvPr id="82947"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350" tIns="48175" rIns="96350" bIns="48175" numCol="1" anchor="t" anchorCtr="0" compatLnSpc="1">
            <a:prstTxWarp prst="textNoShape">
              <a:avLst/>
            </a:prstTxWarp>
          </a:bodyPr>
          <a:lstStyle>
            <a:lvl1pPr algn="r">
              <a:defRPr sz="1300"/>
            </a:lvl1pPr>
          </a:lstStyle>
          <a:p>
            <a:pPr>
              <a:defRPr/>
            </a:pPr>
            <a:endParaRPr lang="en-US"/>
          </a:p>
        </p:txBody>
      </p:sp>
      <p:sp>
        <p:nvSpPr>
          <p:cNvPr id="3277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82949" name="Rectangle 5"/>
          <p:cNvSpPr>
            <a:spLocks noGrp="1" noChangeArrowheads="1"/>
          </p:cNvSpPr>
          <p:nvPr>
            <p:ph type="body" sz="quarter" idx="3"/>
          </p:nvPr>
        </p:nvSpPr>
        <p:spPr bwMode="auto">
          <a:xfrm>
            <a:off x="731838" y="4559300"/>
            <a:ext cx="5851525" cy="4321175"/>
          </a:xfrm>
          <a:prstGeom prst="rect">
            <a:avLst/>
          </a:prstGeom>
          <a:noFill/>
          <a:ln w="9525">
            <a:noFill/>
            <a:miter lim="800000"/>
            <a:headEnd/>
            <a:tailEnd/>
          </a:ln>
          <a:effectLst/>
        </p:spPr>
        <p:txBody>
          <a:bodyPr vert="horz" wrap="square" lIns="96350" tIns="48175" rIns="96350" bIns="4817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2950"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350" tIns="48175" rIns="96350" bIns="48175" numCol="1" anchor="b" anchorCtr="0" compatLnSpc="1">
            <a:prstTxWarp prst="textNoShape">
              <a:avLst/>
            </a:prstTxWarp>
          </a:bodyPr>
          <a:lstStyle>
            <a:lvl1pPr>
              <a:defRPr sz="1300"/>
            </a:lvl1pPr>
          </a:lstStyle>
          <a:p>
            <a:pPr>
              <a:defRPr/>
            </a:pPr>
            <a:endParaRPr lang="en-US"/>
          </a:p>
        </p:txBody>
      </p:sp>
      <p:sp>
        <p:nvSpPr>
          <p:cNvPr id="82951"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350" tIns="48175" rIns="96350" bIns="48175" numCol="1" anchor="b" anchorCtr="0" compatLnSpc="1">
            <a:prstTxWarp prst="textNoShape">
              <a:avLst/>
            </a:prstTxWarp>
          </a:bodyPr>
          <a:lstStyle>
            <a:lvl1pPr algn="r">
              <a:defRPr sz="1300"/>
            </a:lvl1pPr>
          </a:lstStyle>
          <a:p>
            <a:pPr>
              <a:defRPr/>
            </a:pPr>
            <a:fld id="{8E6A19B8-5826-4790-8F34-F027EFB94945}" type="slidenum">
              <a:rPr lang="en-US"/>
              <a:pPr>
                <a:defRPr/>
              </a:pPr>
              <a:t>‹#›</a:t>
            </a:fld>
            <a:endParaRPr lang="en-US"/>
          </a:p>
        </p:txBody>
      </p:sp>
    </p:spTree>
    <p:extLst>
      <p:ext uri="{BB962C8B-B14F-4D97-AF65-F5344CB8AC3E}">
        <p14:creationId xmlns:p14="http://schemas.microsoft.com/office/powerpoint/2010/main" val="10991773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B42350B2-62E9-4CA4-BC6D-651B92DDC56F}" type="slidenum">
              <a:rPr lang="en-US" smtClean="0"/>
              <a:pPr/>
              <a:t>2</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91098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BC1F7659-2E6F-4277-9BBE-D7CE60DEA879}" type="slidenum">
              <a:rPr lang="en-US" smtClean="0"/>
              <a:pPr/>
              <a:t>11</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83626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133516D-41D7-467D-86D8-CFDD16CCBDF4}" type="slidenum">
              <a:rPr lang="en-US" smtClean="0"/>
              <a:pPr/>
              <a:t>12</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60686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7896929F-F4FD-43C7-A3AD-3833AB5B6F60}" type="slidenum">
              <a:rPr lang="en-US" smtClean="0"/>
              <a:pPr/>
              <a:t>13</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91065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F9B4E3DB-0EB5-4AAD-A094-18287F38E725}" type="slidenum">
              <a:rPr lang="en-US" smtClean="0"/>
              <a:pPr/>
              <a:t>14</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33324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43E70318-4B03-486B-A582-1DB3EF2CB90C}" type="slidenum">
              <a:rPr lang="en-US" smtClean="0"/>
              <a:pPr/>
              <a:t>15</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58435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7809BD0-22C7-4572-84FE-FB344980A6A7}" type="slidenum">
              <a:rPr lang="en-US" smtClean="0"/>
              <a:pPr/>
              <a:t>16</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39658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1546707D-1411-422E-9956-96981A8F88BF}" type="slidenum">
              <a:rPr lang="en-US" smtClean="0"/>
              <a:pPr/>
              <a:t>17</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38829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E02BDB9F-4850-467E-BA41-5258FC26A812}" type="slidenum">
              <a:rPr lang="en-US" smtClean="0"/>
              <a:pPr/>
              <a:t>18</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2285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661C73EB-4C69-4603-BCE2-049ACA2F5DFD}" type="slidenum">
              <a:rPr lang="en-US" smtClean="0"/>
              <a:pPr/>
              <a:t>19</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5748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791A4745-56E3-4598-BF56-CAA79531C28A}" type="slidenum">
              <a:rPr lang="en-US" smtClean="0"/>
              <a:pPr/>
              <a:t>20</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1518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6B34CD1C-46AB-4AC5-8EFC-F26E531B9AE0}" type="slidenum">
              <a:rPr lang="en-US" smtClean="0"/>
              <a:pPr/>
              <a:t>3</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42177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8FEAD38F-F9F1-4FCB-BD4A-81A08320B92C}" type="slidenum">
              <a:rPr lang="en-US" smtClean="0"/>
              <a:pPr/>
              <a:t>21</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08665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50EDA8F-8F24-4912-95CF-4DEAE0439BCC}" type="slidenum">
              <a:rPr lang="en-US" smtClean="0"/>
              <a:pPr/>
              <a:t>22</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43040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0E33E337-E2F9-4B97-BED5-1A86DA4EEA7D}" type="slidenum">
              <a:rPr lang="en-US" smtClean="0"/>
              <a:pPr/>
              <a:t>23</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404215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226004F-ED9F-4EE6-8DB0-59362E641274}" type="slidenum">
              <a:rPr lang="en-US" smtClean="0"/>
              <a:pPr/>
              <a:t>24</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61061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A1159F96-B0AD-4578-B705-3B9998F1A22A}" type="slidenum">
              <a:rPr lang="en-US" smtClean="0"/>
              <a:pPr/>
              <a:t>25</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41766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166B6A3F-84A0-4FB0-B92E-86E24417B0EB}" type="slidenum">
              <a:rPr lang="en-US" smtClean="0"/>
              <a:pPr/>
              <a:t>26</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169863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0DE8B9E9-EFCB-4FDE-9A74-3B41BB87148C}" type="slidenum">
              <a:rPr lang="en-US" smtClean="0"/>
              <a:pPr/>
              <a:t>27</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903278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326442F1-4B59-4FB3-963C-4EE608344B73}" type="slidenum">
              <a:rPr lang="en-US" smtClean="0"/>
              <a:pPr/>
              <a:t>28</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925558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4757677D-936A-4FFB-9815-38105559FDCA}" type="slidenum">
              <a:rPr lang="en-US" smtClean="0"/>
              <a:pPr/>
              <a:t>29</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30160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AF80485A-AEDC-406F-AE84-C1978FD1EDBB}" type="slidenum">
              <a:rPr lang="en-US" smtClean="0"/>
              <a:pPr/>
              <a:t>30</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73038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125784A3-F01E-42B4-A4FA-6CB02AEDF380}" type="slidenum">
              <a:rPr lang="en-US" smtClean="0"/>
              <a:pPr/>
              <a:t>4</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86901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60F1A570-F02F-4233-968F-C1F47E5580D8}" type="slidenum">
              <a:rPr lang="en-US" smtClean="0"/>
              <a:pPr/>
              <a:t>5</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42409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AA64D35-7956-466D-A2F5-5574F4E0B501}" type="slidenum">
              <a:rPr lang="en-US" smtClean="0"/>
              <a:pPr/>
              <a:t>6</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95214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4CD8E1DC-DE20-4E45-9470-38DE5F0678AB}" type="slidenum">
              <a:rPr lang="en-US" smtClean="0"/>
              <a:pPr/>
              <a:t>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07034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B858CA8-E2A8-47C9-8712-4630F7610E11}" type="slidenum">
              <a:rPr lang="en-US" smtClean="0"/>
              <a:pPr/>
              <a:t>8</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19221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CFF8DBAD-992D-41B0-AAE9-649A67C62F76}" type="slidenum">
              <a:rPr lang="en-US" smtClean="0"/>
              <a:pPr/>
              <a:t>9</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15919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E340B6BD-DF7C-453C-9BC3-04DC1BC8B684}" type="slidenum">
              <a:rPr lang="en-US" smtClean="0"/>
              <a:pPr/>
              <a:t>10</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91031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0401C6D-FAC6-4F36-B6BF-57FBDD31BE6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3DEFAD-6DE2-4431-9FF1-6C4482CEA77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641DE02-B763-4BE0-8B28-3529136492B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523ED2-A973-4BC2-8CC4-F06ED459331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5CBE2C6-1AE5-4094-BC5F-BB3CD19703C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155D4E8-BEE9-4550-A461-63931399E94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96AECEA-411D-41E0-9813-D8B4B7175D1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7B4EE99-CE09-4492-A5D8-B8AD4361B61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BA29A46-DA66-4C70-8AE0-356FBC0FBA5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9374DE4-07B7-492E-AEE7-1E7D2DD6BF1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76A9C49-C886-45F7-A439-F8964BE80D9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474CB5E-98A5-483D-ABC4-AC8EE735B0D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10.bin"/><Relationship Id="rId5" Type="http://schemas.openxmlformats.org/officeDocument/2006/relationships/image" Target="../media/image10.wmf"/><Relationship Id="rId6" Type="http://schemas.openxmlformats.org/officeDocument/2006/relationships/oleObject" Target="../embeddings/oleObject11.bin"/><Relationship Id="rId7" Type="http://schemas.openxmlformats.org/officeDocument/2006/relationships/image" Target="../media/image11.wmf"/><Relationship Id="rId8" Type="http://schemas.openxmlformats.org/officeDocument/2006/relationships/oleObject" Target="../embeddings/oleObject12.bin"/><Relationship Id="rId9" Type="http://schemas.openxmlformats.org/officeDocument/2006/relationships/image" Target="../media/image12.wmf"/><Relationship Id="rId10" Type="http://schemas.openxmlformats.org/officeDocument/2006/relationships/oleObject" Target="../embeddings/oleObject13.bin"/><Relationship Id="rId11" Type="http://schemas.openxmlformats.org/officeDocument/2006/relationships/image" Target="../media/image13.emf"/><Relationship Id="rId1" Type="http://schemas.openxmlformats.org/officeDocument/2006/relationships/vmlDrawing" Target="../drawings/vmlDrawing8.vml"/><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14.bin"/><Relationship Id="rId5" Type="http://schemas.openxmlformats.org/officeDocument/2006/relationships/image" Target="../media/image14.wmf"/><Relationship Id="rId6" Type="http://schemas.openxmlformats.org/officeDocument/2006/relationships/oleObject" Target="../embeddings/oleObject15.bin"/><Relationship Id="rId7" Type="http://schemas.openxmlformats.org/officeDocument/2006/relationships/image" Target="../media/image15.emf"/><Relationship Id="rId1" Type="http://schemas.openxmlformats.org/officeDocument/2006/relationships/vmlDrawing" Target="../drawings/vmlDrawing9.v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16.bin"/><Relationship Id="rId5" Type="http://schemas.openxmlformats.org/officeDocument/2006/relationships/image" Target="../media/image16.emf"/><Relationship Id="rId1" Type="http://schemas.openxmlformats.org/officeDocument/2006/relationships/vmlDrawing" Target="../drawings/vmlDrawing10.vml"/><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17.bin"/><Relationship Id="rId5" Type="http://schemas.openxmlformats.org/officeDocument/2006/relationships/image" Target="../media/image17.emf"/><Relationship Id="rId1" Type="http://schemas.openxmlformats.org/officeDocument/2006/relationships/vmlDrawing" Target="../drawings/vmlDrawing11.vml"/><Relationship Id="rId2"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18.bin"/><Relationship Id="rId5" Type="http://schemas.openxmlformats.org/officeDocument/2006/relationships/image" Target="../media/image18.wmf"/><Relationship Id="rId1" Type="http://schemas.openxmlformats.org/officeDocument/2006/relationships/vmlDrawing" Target="../drawings/vmlDrawing12.vml"/><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19.bin"/><Relationship Id="rId5" Type="http://schemas.openxmlformats.org/officeDocument/2006/relationships/image" Target="../media/image19.emf"/><Relationship Id="rId6" Type="http://schemas.openxmlformats.org/officeDocument/2006/relationships/oleObject" Target="../embeddings/oleObject20.bin"/><Relationship Id="rId7" Type="http://schemas.openxmlformats.org/officeDocument/2006/relationships/image" Target="../media/image20.wmf"/><Relationship Id="rId1" Type="http://schemas.openxmlformats.org/officeDocument/2006/relationships/vmlDrawing" Target="../drawings/vmlDrawing13.vml"/><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image" Target="../media/image1.emf"/><Relationship Id="rId6" Type="http://schemas.openxmlformats.org/officeDocument/2006/relationships/oleObject" Target="../embeddings/oleObject2.bin"/><Relationship Id="rId7"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21.bin"/><Relationship Id="rId5" Type="http://schemas.openxmlformats.org/officeDocument/2006/relationships/image" Target="../media/image21.wmf"/><Relationship Id="rId1" Type="http://schemas.openxmlformats.org/officeDocument/2006/relationships/vmlDrawing" Target="../drawings/vmlDrawing14.vml"/><Relationship Id="rId2"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22.bin"/><Relationship Id="rId5" Type="http://schemas.openxmlformats.org/officeDocument/2006/relationships/image" Target="../media/image22.wmf"/><Relationship Id="rId1" Type="http://schemas.openxmlformats.org/officeDocument/2006/relationships/vmlDrawing" Target="../drawings/vmlDrawing15.vml"/><Relationship Id="rId2"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23.bin"/><Relationship Id="rId5" Type="http://schemas.openxmlformats.org/officeDocument/2006/relationships/image" Target="../media/image23.wmf"/><Relationship Id="rId1" Type="http://schemas.openxmlformats.org/officeDocument/2006/relationships/vmlDrawing" Target="../drawings/vmlDrawing16.vml"/><Relationship Id="rId2"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24.bin"/><Relationship Id="rId5" Type="http://schemas.openxmlformats.org/officeDocument/2006/relationships/image" Target="../media/image24.wmf"/><Relationship Id="rId1" Type="http://schemas.openxmlformats.org/officeDocument/2006/relationships/vmlDrawing" Target="../drawings/vmlDrawing17.vml"/><Relationship Id="rId2"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25.bin"/><Relationship Id="rId5" Type="http://schemas.openxmlformats.org/officeDocument/2006/relationships/image" Target="../media/image25.emf"/><Relationship Id="rId1" Type="http://schemas.openxmlformats.org/officeDocument/2006/relationships/vmlDrawing" Target="../drawings/vmlDrawing18.vml"/><Relationship Id="rId2"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26.bin"/><Relationship Id="rId5" Type="http://schemas.openxmlformats.org/officeDocument/2006/relationships/image" Target="../media/image26.emf"/><Relationship Id="rId6" Type="http://schemas.openxmlformats.org/officeDocument/2006/relationships/oleObject" Target="../embeddings/oleObject27.bin"/><Relationship Id="rId7" Type="http://schemas.openxmlformats.org/officeDocument/2006/relationships/image" Target="../media/image27.wmf"/><Relationship Id="rId1" Type="http://schemas.openxmlformats.org/officeDocument/2006/relationships/vmlDrawing" Target="../drawings/vmlDrawing19.vml"/><Relationship Id="rId2"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28.bin"/><Relationship Id="rId5" Type="http://schemas.openxmlformats.org/officeDocument/2006/relationships/image" Target="../media/image26.emf"/><Relationship Id="rId6" Type="http://schemas.openxmlformats.org/officeDocument/2006/relationships/oleObject" Target="../embeddings/oleObject29.bin"/><Relationship Id="rId7" Type="http://schemas.openxmlformats.org/officeDocument/2006/relationships/image" Target="../media/image28.wmf"/><Relationship Id="rId1" Type="http://schemas.openxmlformats.org/officeDocument/2006/relationships/vmlDrawing" Target="../drawings/vmlDrawing20.vml"/><Relationship Id="rId2"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30.bin"/><Relationship Id="rId5" Type="http://schemas.openxmlformats.org/officeDocument/2006/relationships/image" Target="../media/image29.wmf"/><Relationship Id="rId1" Type="http://schemas.openxmlformats.org/officeDocument/2006/relationships/vmlDrawing" Target="../drawings/vmlDrawing21.vml"/><Relationship Id="rId2"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31.bin"/><Relationship Id="rId5" Type="http://schemas.openxmlformats.org/officeDocument/2006/relationships/image" Target="../media/image30.wmf"/><Relationship Id="rId1" Type="http://schemas.openxmlformats.org/officeDocument/2006/relationships/vmlDrawing" Target="../drawings/vmlDrawing22.vml"/><Relationship Id="rId2"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32.bin"/><Relationship Id="rId5" Type="http://schemas.openxmlformats.org/officeDocument/2006/relationships/image" Target="../media/image31.wmf"/><Relationship Id="rId6" Type="http://schemas.openxmlformats.org/officeDocument/2006/relationships/oleObject" Target="../embeddings/oleObject33.bin"/><Relationship Id="rId7" Type="http://schemas.openxmlformats.org/officeDocument/2006/relationships/image" Target="../media/image32.wmf"/><Relationship Id="rId1" Type="http://schemas.openxmlformats.org/officeDocument/2006/relationships/vmlDrawing" Target="../drawings/vmlDrawing23.vml"/><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3.bin"/><Relationship Id="rId5" Type="http://schemas.openxmlformats.org/officeDocument/2006/relationships/image" Target="../media/image3.emf"/><Relationship Id="rId6" Type="http://schemas.openxmlformats.org/officeDocument/2006/relationships/oleObject" Target="../embeddings/oleObject4.bin"/><Relationship Id="rId7" Type="http://schemas.openxmlformats.org/officeDocument/2006/relationships/image" Target="../media/image4.e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5.bin"/><Relationship Id="rId5" Type="http://schemas.openxmlformats.org/officeDocument/2006/relationships/image" Target="../media/image5.e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6.bin"/><Relationship Id="rId5" Type="http://schemas.openxmlformats.org/officeDocument/2006/relationships/image" Target="../media/image6.emf"/><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7.bin"/><Relationship Id="rId5" Type="http://schemas.openxmlformats.org/officeDocument/2006/relationships/image" Target="../media/image7.emf"/><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8.bin"/><Relationship Id="rId5" Type="http://schemas.openxmlformats.org/officeDocument/2006/relationships/image" Target="../media/image8.emf"/><Relationship Id="rId1" Type="http://schemas.openxmlformats.org/officeDocument/2006/relationships/vmlDrawing" Target="../drawings/vmlDrawing6.vml"/><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9.bin"/><Relationship Id="rId5" Type="http://schemas.openxmlformats.org/officeDocument/2006/relationships/image" Target="../media/image9.emf"/><Relationship Id="rId1" Type="http://schemas.openxmlformats.org/officeDocument/2006/relationships/vmlDrawing" Target="../drawings/vmlDrawing7.vml"/><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9144000" cy="838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051" name="Text Box 3"/>
          <p:cNvSpPr txBox="1">
            <a:spLocks noChangeArrowheads="1"/>
          </p:cNvSpPr>
          <p:nvPr/>
        </p:nvSpPr>
        <p:spPr bwMode="auto">
          <a:xfrm>
            <a:off x="0" y="0"/>
            <a:ext cx="2781300" cy="701675"/>
          </a:xfrm>
          <a:prstGeom prst="rect">
            <a:avLst/>
          </a:prstGeom>
          <a:noFill/>
          <a:ln w="9525">
            <a:noFill/>
            <a:miter lim="800000"/>
            <a:headEnd/>
            <a:tailEnd/>
          </a:ln>
        </p:spPr>
        <p:txBody>
          <a:bodyPr wrap="none">
            <a:spAutoFit/>
          </a:bodyPr>
          <a:lstStyle/>
          <a:p>
            <a:r>
              <a:rPr lang="en-US" sz="4000"/>
              <a:t>IIT Bombay</a:t>
            </a:r>
          </a:p>
        </p:txBody>
      </p:sp>
      <p:sp>
        <p:nvSpPr>
          <p:cNvPr id="2052" name="Text Box 4"/>
          <p:cNvSpPr txBox="1">
            <a:spLocks noChangeArrowheads="1"/>
          </p:cNvSpPr>
          <p:nvPr/>
        </p:nvSpPr>
        <p:spPr bwMode="auto">
          <a:xfrm>
            <a:off x="2362200" y="1600200"/>
            <a:ext cx="5099050" cy="2647950"/>
          </a:xfrm>
          <a:prstGeom prst="rect">
            <a:avLst/>
          </a:prstGeom>
          <a:noFill/>
          <a:ln w="9525">
            <a:noFill/>
            <a:miter lim="800000"/>
            <a:headEnd/>
            <a:tailEnd/>
          </a:ln>
        </p:spPr>
        <p:txBody>
          <a:bodyPr wrap="none">
            <a:spAutoFit/>
          </a:bodyPr>
          <a:lstStyle/>
          <a:p>
            <a:r>
              <a:rPr lang="en-US" sz="2400"/>
              <a:t>Course Code : EE 611</a:t>
            </a:r>
          </a:p>
          <a:p>
            <a:endParaRPr lang="en-US" sz="2400"/>
          </a:p>
          <a:p>
            <a:r>
              <a:rPr lang="en-US" sz="2400"/>
              <a:t>Department: Electrical Engineering</a:t>
            </a:r>
          </a:p>
          <a:p>
            <a:endParaRPr lang="en-US" sz="2400"/>
          </a:p>
          <a:p>
            <a:r>
              <a:rPr lang="en-US" sz="2400"/>
              <a:t>Instructor Name: Jayanta Mukherjee</a:t>
            </a:r>
          </a:p>
          <a:p>
            <a:endParaRPr lang="en-US" sz="2400"/>
          </a:p>
          <a:p>
            <a:r>
              <a:rPr lang="en-US" sz="2400"/>
              <a:t>Email: jayanta@ee.iitb.ac.in</a:t>
            </a:r>
          </a:p>
        </p:txBody>
      </p:sp>
      <p:sp>
        <p:nvSpPr>
          <p:cNvPr id="2053"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5       		Jayanta Mukherjee</a:t>
            </a:r>
          </a:p>
        </p:txBody>
      </p:sp>
      <p:sp>
        <p:nvSpPr>
          <p:cNvPr id="2054" name="Text Box 6"/>
          <p:cNvSpPr txBox="1">
            <a:spLocks noChangeArrowheads="1"/>
          </p:cNvSpPr>
          <p:nvPr/>
        </p:nvSpPr>
        <p:spPr bwMode="auto">
          <a:xfrm>
            <a:off x="8343900" y="0"/>
            <a:ext cx="800100" cy="366713"/>
          </a:xfrm>
          <a:prstGeom prst="rect">
            <a:avLst/>
          </a:prstGeom>
          <a:noFill/>
          <a:ln w="9525">
            <a:noFill/>
            <a:miter lim="800000"/>
            <a:headEnd/>
            <a:tailEnd/>
          </a:ln>
        </p:spPr>
        <p:txBody>
          <a:bodyPr wrap="none">
            <a:spAutoFit/>
          </a:bodyPr>
          <a:lstStyle/>
          <a:p>
            <a:r>
              <a:rPr lang="en-US">
                <a:latin typeface="Times New Roman" pitchFamily="18" charset="0"/>
              </a:rPr>
              <a:t>Page 1</a:t>
            </a:r>
          </a:p>
        </p:txBody>
      </p:sp>
      <p:sp>
        <p:nvSpPr>
          <p:cNvPr id="2055" name="Rectangle 7"/>
          <p:cNvSpPr>
            <a:spLocks noChangeArrowheads="1"/>
          </p:cNvSpPr>
          <p:nvPr/>
        </p:nvSpPr>
        <p:spPr bwMode="auto">
          <a:xfrm>
            <a:off x="3505200" y="4953000"/>
            <a:ext cx="1455738" cy="457200"/>
          </a:xfrm>
          <a:prstGeom prst="rect">
            <a:avLst/>
          </a:prstGeom>
          <a:noFill/>
          <a:ln w="9525">
            <a:noFill/>
            <a:miter lim="800000"/>
            <a:headEnd/>
            <a:tailEnd/>
          </a:ln>
        </p:spPr>
        <p:txBody>
          <a:bodyPr wrap="none">
            <a:spAutoFit/>
          </a:bodyPr>
          <a:lstStyle/>
          <a:p>
            <a:r>
              <a:rPr lang="en-US" sz="2400"/>
              <a:t>Lecture 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0" y="0"/>
            <a:ext cx="9144000" cy="914400"/>
          </a:xfrm>
          <a:prstGeom prst="rect">
            <a:avLst/>
          </a:prstGeom>
          <a:solidFill>
            <a:schemeClr val="accent1"/>
          </a:solidFill>
          <a:ln w="9525">
            <a:solidFill>
              <a:schemeClr val="tx1"/>
            </a:solidFill>
            <a:miter lim="800000"/>
            <a:headEnd/>
            <a:tailEnd/>
          </a:ln>
        </p:spPr>
        <p:txBody>
          <a:bodyPr wrap="none" anchor="ctr"/>
          <a:lstStyle/>
          <a:p>
            <a:pPr algn="ctr"/>
            <a:endParaRPr lang="en-US">
              <a:latin typeface="Times New Roman" pitchFamily="18" charset="0"/>
            </a:endParaRPr>
          </a:p>
        </p:txBody>
      </p:sp>
      <p:sp>
        <p:nvSpPr>
          <p:cNvPr id="11267" name="Text Box 3"/>
          <p:cNvSpPr txBox="1">
            <a:spLocks noChangeArrowheads="1"/>
          </p:cNvSpPr>
          <p:nvPr/>
        </p:nvSpPr>
        <p:spPr bwMode="auto">
          <a:xfrm>
            <a:off x="0" y="201613"/>
            <a:ext cx="2089150" cy="641350"/>
          </a:xfrm>
          <a:prstGeom prst="rect">
            <a:avLst/>
          </a:prstGeom>
          <a:noFill/>
          <a:ln w="9525">
            <a:noFill/>
            <a:miter lim="800000"/>
            <a:headEnd/>
            <a:tailEnd/>
          </a:ln>
        </p:spPr>
        <p:txBody>
          <a:bodyPr wrap="none">
            <a:spAutoFit/>
          </a:bodyPr>
          <a:lstStyle/>
          <a:p>
            <a:r>
              <a:rPr lang="en-US" sz="3600"/>
              <a:t>Overview</a:t>
            </a:r>
          </a:p>
        </p:txBody>
      </p:sp>
      <p:sp>
        <p:nvSpPr>
          <p:cNvPr id="11268"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1</a:t>
            </a:r>
          </a:p>
        </p:txBody>
      </p:sp>
      <p:sp>
        <p:nvSpPr>
          <p:cNvPr id="11269"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Jayanta Mukherjee          Lecture 1</a:t>
            </a:r>
          </a:p>
        </p:txBody>
      </p:sp>
      <p:sp>
        <p:nvSpPr>
          <p:cNvPr id="11270" name="Rectangle 6"/>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5             			         Jayanta Mukherjee</a:t>
            </a:r>
          </a:p>
        </p:txBody>
      </p:sp>
      <p:sp>
        <p:nvSpPr>
          <p:cNvPr id="11271" name="Text Box 7"/>
          <p:cNvSpPr txBox="1">
            <a:spLocks noChangeArrowheads="1"/>
          </p:cNvSpPr>
          <p:nvPr/>
        </p:nvSpPr>
        <p:spPr bwMode="auto">
          <a:xfrm>
            <a:off x="0" y="0"/>
            <a:ext cx="1308100" cy="366713"/>
          </a:xfrm>
          <a:prstGeom prst="rect">
            <a:avLst/>
          </a:prstGeom>
          <a:noFill/>
          <a:ln w="9525">
            <a:noFill/>
            <a:miter lim="800000"/>
            <a:headEnd/>
            <a:tailEnd/>
          </a:ln>
        </p:spPr>
        <p:txBody>
          <a:bodyPr wrap="none">
            <a:spAutoFit/>
          </a:bodyPr>
          <a:lstStyle/>
          <a:p>
            <a:r>
              <a:rPr lang="en-US">
                <a:latin typeface="Times New Roman" pitchFamily="18" charset="0"/>
              </a:rPr>
              <a:t>IIT Bombay</a:t>
            </a:r>
          </a:p>
        </p:txBody>
      </p:sp>
      <p:sp>
        <p:nvSpPr>
          <p:cNvPr id="11272" name="Text Box 8"/>
          <p:cNvSpPr txBox="1">
            <a:spLocks noChangeArrowheads="1"/>
          </p:cNvSpPr>
          <p:nvPr/>
        </p:nvSpPr>
        <p:spPr bwMode="auto">
          <a:xfrm>
            <a:off x="8229600" y="0"/>
            <a:ext cx="914400" cy="366713"/>
          </a:xfrm>
          <a:prstGeom prst="rect">
            <a:avLst/>
          </a:prstGeom>
          <a:noFill/>
          <a:ln w="9525">
            <a:noFill/>
            <a:miter lim="800000"/>
            <a:headEnd/>
            <a:tailEnd/>
          </a:ln>
        </p:spPr>
        <p:txBody>
          <a:bodyPr wrap="none">
            <a:spAutoFit/>
          </a:bodyPr>
          <a:lstStyle/>
          <a:p>
            <a:r>
              <a:rPr lang="en-US">
                <a:latin typeface="Times New Roman" pitchFamily="18" charset="0"/>
              </a:rPr>
              <a:t>Page 10</a:t>
            </a:r>
          </a:p>
        </p:txBody>
      </p:sp>
      <p:sp>
        <p:nvSpPr>
          <p:cNvPr id="11273" name="Text Box 9"/>
          <p:cNvSpPr txBox="1">
            <a:spLocks noChangeArrowheads="1"/>
          </p:cNvSpPr>
          <p:nvPr/>
        </p:nvSpPr>
        <p:spPr bwMode="auto">
          <a:xfrm>
            <a:off x="0" y="1219200"/>
            <a:ext cx="9144000" cy="3786188"/>
          </a:xfrm>
          <a:prstGeom prst="rect">
            <a:avLst/>
          </a:prstGeom>
          <a:noFill/>
          <a:ln w="9525">
            <a:noFill/>
            <a:miter lim="800000"/>
            <a:headEnd/>
            <a:tailEnd/>
          </a:ln>
        </p:spPr>
        <p:txBody>
          <a:bodyPr wrap="square">
            <a:spAutoFit/>
          </a:bodyPr>
          <a:lstStyle/>
          <a:p>
            <a:pPr>
              <a:buFontTx/>
              <a:buChar char="•"/>
            </a:pPr>
            <a:r>
              <a:rPr lang="en-US" sz="2400" dirty="0"/>
              <a:t> The analysis of microwave circuits reduces to the synthesis of the reflection coefficient of a single port device since the termination load is known </a:t>
            </a:r>
          </a:p>
          <a:p>
            <a:endParaRPr lang="en-US" sz="2400" dirty="0"/>
          </a:p>
          <a:p>
            <a:pPr>
              <a:buFontTx/>
              <a:buChar char="•"/>
            </a:pPr>
            <a:r>
              <a:rPr lang="en-US" sz="2400" dirty="0"/>
              <a:t> The synthesis method used will find applications in the design</a:t>
            </a:r>
          </a:p>
          <a:p>
            <a:r>
              <a:rPr lang="en-US" sz="2400" dirty="0"/>
              <a:t>  of multiport devices such as multi-section (4-port) couplers and </a:t>
            </a:r>
          </a:p>
          <a:p>
            <a:r>
              <a:rPr lang="en-US" sz="2400" dirty="0"/>
              <a:t>  multi section Wilkinson (3-port) power dividers.</a:t>
            </a:r>
          </a:p>
          <a:p>
            <a:endParaRPr lang="en-US" sz="2400" dirty="0"/>
          </a:p>
          <a:p>
            <a:pPr>
              <a:buFontTx/>
              <a:buChar char="•"/>
            </a:pPr>
            <a:r>
              <a:rPr lang="en-US" sz="2400" dirty="0"/>
              <a:t> We will also introduce a new synthesis technique to realize a</a:t>
            </a:r>
          </a:p>
          <a:p>
            <a:r>
              <a:rPr lang="en-US" sz="2400" dirty="0"/>
              <a:t>  impedance function.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0"/>
            <a:ext cx="9144000" cy="914400"/>
          </a:xfrm>
          <a:prstGeom prst="rect">
            <a:avLst/>
          </a:prstGeom>
          <a:solidFill>
            <a:schemeClr val="accent1"/>
          </a:solidFill>
          <a:ln w="9525">
            <a:solidFill>
              <a:schemeClr val="tx1"/>
            </a:solidFill>
            <a:miter lim="800000"/>
            <a:headEnd/>
            <a:tailEnd/>
          </a:ln>
        </p:spPr>
        <p:txBody>
          <a:bodyPr wrap="none" anchor="ctr"/>
          <a:lstStyle/>
          <a:p>
            <a:pPr algn="ctr"/>
            <a:endParaRPr lang="en-US">
              <a:latin typeface="Times New Roman" pitchFamily="18" charset="0"/>
            </a:endParaRPr>
          </a:p>
        </p:txBody>
      </p:sp>
      <p:sp>
        <p:nvSpPr>
          <p:cNvPr id="12291" name="Text Box 3"/>
          <p:cNvSpPr txBox="1">
            <a:spLocks noChangeArrowheads="1"/>
          </p:cNvSpPr>
          <p:nvPr/>
        </p:nvSpPr>
        <p:spPr bwMode="auto">
          <a:xfrm>
            <a:off x="0" y="201613"/>
            <a:ext cx="6559550" cy="641350"/>
          </a:xfrm>
          <a:prstGeom prst="rect">
            <a:avLst/>
          </a:prstGeom>
          <a:noFill/>
          <a:ln w="9525">
            <a:noFill/>
            <a:miter lim="800000"/>
            <a:headEnd/>
            <a:tailEnd/>
          </a:ln>
        </p:spPr>
        <p:txBody>
          <a:bodyPr wrap="none">
            <a:spAutoFit/>
          </a:bodyPr>
          <a:lstStyle/>
          <a:p>
            <a:r>
              <a:rPr lang="en-US" sz="3600"/>
              <a:t>The Quarter Wave Transformer</a:t>
            </a:r>
          </a:p>
        </p:txBody>
      </p:sp>
      <p:sp>
        <p:nvSpPr>
          <p:cNvPr id="12292"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1</a:t>
            </a:r>
          </a:p>
        </p:txBody>
      </p:sp>
      <p:sp>
        <p:nvSpPr>
          <p:cNvPr id="12293"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Jayanta Mukherjee          Lecture 1</a:t>
            </a:r>
          </a:p>
        </p:txBody>
      </p:sp>
      <p:sp>
        <p:nvSpPr>
          <p:cNvPr id="12294" name="Rectangle 6"/>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5             			         Jayanta Mukherjee</a:t>
            </a:r>
          </a:p>
        </p:txBody>
      </p:sp>
      <p:sp>
        <p:nvSpPr>
          <p:cNvPr id="12295" name="Text Box 7"/>
          <p:cNvSpPr txBox="1">
            <a:spLocks noChangeArrowheads="1"/>
          </p:cNvSpPr>
          <p:nvPr/>
        </p:nvSpPr>
        <p:spPr bwMode="auto">
          <a:xfrm>
            <a:off x="0" y="0"/>
            <a:ext cx="1308100" cy="366713"/>
          </a:xfrm>
          <a:prstGeom prst="rect">
            <a:avLst/>
          </a:prstGeom>
          <a:noFill/>
          <a:ln w="9525">
            <a:noFill/>
            <a:miter lim="800000"/>
            <a:headEnd/>
            <a:tailEnd/>
          </a:ln>
        </p:spPr>
        <p:txBody>
          <a:bodyPr wrap="none">
            <a:spAutoFit/>
          </a:bodyPr>
          <a:lstStyle/>
          <a:p>
            <a:r>
              <a:rPr lang="en-US">
                <a:latin typeface="Times New Roman" pitchFamily="18" charset="0"/>
              </a:rPr>
              <a:t>IIT Bombay</a:t>
            </a:r>
          </a:p>
        </p:txBody>
      </p:sp>
      <p:sp>
        <p:nvSpPr>
          <p:cNvPr id="12296" name="Text Box 8"/>
          <p:cNvSpPr txBox="1">
            <a:spLocks noChangeArrowheads="1"/>
          </p:cNvSpPr>
          <p:nvPr/>
        </p:nvSpPr>
        <p:spPr bwMode="auto">
          <a:xfrm>
            <a:off x="8229600" y="0"/>
            <a:ext cx="914400" cy="366713"/>
          </a:xfrm>
          <a:prstGeom prst="rect">
            <a:avLst/>
          </a:prstGeom>
          <a:noFill/>
          <a:ln w="9525">
            <a:noFill/>
            <a:miter lim="800000"/>
            <a:headEnd/>
            <a:tailEnd/>
          </a:ln>
        </p:spPr>
        <p:txBody>
          <a:bodyPr wrap="none">
            <a:spAutoFit/>
          </a:bodyPr>
          <a:lstStyle/>
          <a:p>
            <a:r>
              <a:rPr lang="en-US">
                <a:latin typeface="Times New Roman" pitchFamily="18" charset="0"/>
              </a:rPr>
              <a:t>Page 11</a:t>
            </a:r>
          </a:p>
        </p:txBody>
      </p:sp>
      <p:sp>
        <p:nvSpPr>
          <p:cNvPr id="12297" name="Text Box 9"/>
          <p:cNvSpPr txBox="1">
            <a:spLocks noChangeArrowheads="1"/>
          </p:cNvSpPr>
          <p:nvPr/>
        </p:nvSpPr>
        <p:spPr bwMode="auto">
          <a:xfrm>
            <a:off x="0" y="1143000"/>
            <a:ext cx="9144000" cy="1187450"/>
          </a:xfrm>
          <a:prstGeom prst="rect">
            <a:avLst/>
          </a:prstGeom>
          <a:noFill/>
          <a:ln w="9525">
            <a:noFill/>
            <a:miter lim="800000"/>
            <a:headEnd/>
            <a:tailEnd/>
          </a:ln>
        </p:spPr>
        <p:txBody>
          <a:bodyPr>
            <a:spAutoFit/>
          </a:bodyPr>
          <a:lstStyle/>
          <a:p>
            <a:r>
              <a:rPr lang="en-US" sz="2400" dirty="0"/>
              <a:t>We need to analyze the frequency response and bandwidth of the quarter wave transformer. The input impedance </a:t>
            </a:r>
            <a:r>
              <a:rPr lang="en-US" sz="2400" i="1" dirty="0" err="1"/>
              <a:t>Z</a:t>
            </a:r>
            <a:r>
              <a:rPr lang="en-US" sz="2400" i="1" baseline="-25000" dirty="0" err="1"/>
              <a:t>in</a:t>
            </a:r>
            <a:r>
              <a:rPr lang="en-US" sz="2400" i="1" dirty="0"/>
              <a:t> </a:t>
            </a:r>
            <a:r>
              <a:rPr lang="en-US" sz="2400" dirty="0"/>
              <a:t>is obtained at any frequency from the transformed load impedance using</a:t>
            </a:r>
          </a:p>
        </p:txBody>
      </p:sp>
      <p:graphicFrame>
        <p:nvGraphicFramePr>
          <p:cNvPr id="12298" name="Object 11"/>
          <p:cNvGraphicFramePr>
            <a:graphicFrameLocks noChangeAspect="1"/>
          </p:cNvGraphicFramePr>
          <p:nvPr>
            <p:extLst>
              <p:ext uri="{D42A27DB-BD31-4B8C-83A1-F6EECF244321}">
                <p14:modId xmlns:p14="http://schemas.microsoft.com/office/powerpoint/2010/main" val="2010683178"/>
              </p:ext>
            </p:extLst>
          </p:nvPr>
        </p:nvGraphicFramePr>
        <p:xfrm>
          <a:off x="0" y="2316162"/>
          <a:ext cx="4800600" cy="808038"/>
        </p:xfrm>
        <a:graphic>
          <a:graphicData uri="http://schemas.openxmlformats.org/presentationml/2006/ole">
            <mc:AlternateContent xmlns:mc="http://schemas.openxmlformats.org/markup-compatibility/2006">
              <mc:Choice xmlns:v="urn:schemas-microsoft-com:vml" Requires="v">
                <p:oleObj spid="_x0000_s12321" name="Equation" r:id="rId4" imgW="2565400" imgH="431800" progId="Equation.3">
                  <p:embed/>
                </p:oleObj>
              </mc:Choice>
              <mc:Fallback>
                <p:oleObj name="Equation" r:id="rId4" imgW="2565400" imgH="43180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316162"/>
                        <a:ext cx="4800600" cy="808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9" name="Text Box 12"/>
          <p:cNvSpPr txBox="1">
            <a:spLocks noChangeArrowheads="1"/>
          </p:cNvSpPr>
          <p:nvPr/>
        </p:nvSpPr>
        <p:spPr bwMode="auto">
          <a:xfrm>
            <a:off x="0" y="3124200"/>
            <a:ext cx="9144000" cy="1187450"/>
          </a:xfrm>
          <a:prstGeom prst="rect">
            <a:avLst/>
          </a:prstGeom>
          <a:noFill/>
          <a:ln w="9525">
            <a:noFill/>
            <a:miter lim="800000"/>
            <a:headEnd/>
            <a:tailEnd/>
          </a:ln>
        </p:spPr>
        <p:txBody>
          <a:bodyPr>
            <a:spAutoFit/>
          </a:bodyPr>
          <a:lstStyle/>
          <a:p>
            <a:r>
              <a:rPr lang="en-US" sz="2400" dirty="0"/>
              <a:t>To introduce frequency dependence we write:</a:t>
            </a:r>
          </a:p>
          <a:p>
            <a:r>
              <a:rPr lang="en-US" sz="2400" dirty="0"/>
              <a:t>where f</a:t>
            </a:r>
            <a:r>
              <a:rPr lang="en-US" sz="2400" baseline="-25000" dirty="0"/>
              <a:t>0</a:t>
            </a:r>
            <a:r>
              <a:rPr lang="en-US" sz="2400" dirty="0"/>
              <a:t> is the frequency at which </a:t>
            </a:r>
            <a:r>
              <a:rPr lang="en-US" sz="2400" i="1" dirty="0">
                <a:latin typeface="Times New Roman" pitchFamily="18" charset="0"/>
              </a:rPr>
              <a:t>l=</a:t>
            </a:r>
            <a:r>
              <a:rPr lang="el-GR" sz="2400" i="1" dirty="0">
                <a:latin typeface="Times New Roman" pitchFamily="18" charset="0"/>
                <a:cs typeface="Times New Roman" pitchFamily="18" charset="0"/>
              </a:rPr>
              <a:t>λ</a:t>
            </a:r>
            <a:r>
              <a:rPr lang="en-US" sz="2400" i="1" baseline="-25000" dirty="0">
                <a:latin typeface="Times New Roman" pitchFamily="18" charset="0"/>
                <a:cs typeface="Times New Roman" pitchFamily="18" charset="0"/>
              </a:rPr>
              <a:t>0</a:t>
            </a:r>
            <a:r>
              <a:rPr lang="en-US" sz="2400" i="1" dirty="0">
                <a:latin typeface="Times New Roman" pitchFamily="18" charset="0"/>
                <a:cs typeface="Times New Roman" pitchFamily="18" charset="0"/>
              </a:rPr>
              <a:t>/4</a:t>
            </a:r>
          </a:p>
          <a:p>
            <a:r>
              <a:rPr lang="en-US" sz="2400" dirty="0">
                <a:cs typeface="Times New Roman" pitchFamily="18" charset="0"/>
              </a:rPr>
              <a:t>Substituting these expressions in </a:t>
            </a:r>
            <a:r>
              <a:rPr lang="en-US" sz="2400" i="1" dirty="0" err="1">
                <a:cs typeface="Times New Roman" pitchFamily="18" charset="0"/>
              </a:rPr>
              <a:t>Z</a:t>
            </a:r>
            <a:r>
              <a:rPr lang="en-US" sz="2400" i="1" baseline="-25000" dirty="0" err="1">
                <a:cs typeface="Times New Roman" pitchFamily="18" charset="0"/>
              </a:rPr>
              <a:t>in</a:t>
            </a:r>
            <a:r>
              <a:rPr lang="en-US" sz="2400" i="1" dirty="0">
                <a:cs typeface="Times New Roman" pitchFamily="18" charset="0"/>
              </a:rPr>
              <a:t> </a:t>
            </a:r>
            <a:r>
              <a:rPr lang="en-US" sz="2400" dirty="0">
                <a:cs typeface="Times New Roman" pitchFamily="18" charset="0"/>
              </a:rPr>
              <a:t>we obtain: </a:t>
            </a:r>
            <a:endParaRPr lang="el-GR" sz="2400" dirty="0">
              <a:cs typeface="Times New Roman" pitchFamily="18" charset="0"/>
            </a:endParaRPr>
          </a:p>
        </p:txBody>
      </p:sp>
      <p:graphicFrame>
        <p:nvGraphicFramePr>
          <p:cNvPr id="12300" name="Object 14"/>
          <p:cNvGraphicFramePr>
            <a:graphicFrameLocks noChangeAspect="1"/>
          </p:cNvGraphicFramePr>
          <p:nvPr/>
        </p:nvGraphicFramePr>
        <p:xfrm>
          <a:off x="6400800" y="3048000"/>
          <a:ext cx="2209800" cy="800100"/>
        </p:xfrm>
        <a:graphic>
          <a:graphicData uri="http://schemas.openxmlformats.org/presentationml/2006/ole">
            <mc:AlternateContent xmlns:mc="http://schemas.openxmlformats.org/markup-compatibility/2006">
              <mc:Choice xmlns:v="urn:schemas-microsoft-com:vml" Requires="v">
                <p:oleObj spid="_x0000_s12322" name="Equation" r:id="rId6" imgW="1193800" imgH="431800" progId="Equation.3">
                  <p:embed/>
                </p:oleObj>
              </mc:Choice>
              <mc:Fallback>
                <p:oleObj name="Equation" r:id="rId6" imgW="1193800" imgH="431800"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3048000"/>
                        <a:ext cx="220980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01" name="Object 16"/>
          <p:cNvGraphicFramePr>
            <a:graphicFrameLocks noChangeAspect="1"/>
          </p:cNvGraphicFramePr>
          <p:nvPr>
            <p:extLst>
              <p:ext uri="{D42A27DB-BD31-4B8C-83A1-F6EECF244321}">
                <p14:modId xmlns:p14="http://schemas.microsoft.com/office/powerpoint/2010/main" val="2146342590"/>
              </p:ext>
            </p:extLst>
          </p:nvPr>
        </p:nvGraphicFramePr>
        <p:xfrm>
          <a:off x="228600" y="4419600"/>
          <a:ext cx="3505200" cy="2128838"/>
        </p:xfrm>
        <a:graphic>
          <a:graphicData uri="http://schemas.openxmlformats.org/presentationml/2006/ole">
            <mc:AlternateContent xmlns:mc="http://schemas.openxmlformats.org/markup-compatibility/2006">
              <mc:Choice xmlns:v="urn:schemas-microsoft-com:vml" Requires="v">
                <p:oleObj spid="_x0000_s12323" name="Equation" r:id="rId8" imgW="1968480" imgH="1193760" progId="Equation.3">
                  <p:embed/>
                </p:oleObj>
              </mc:Choice>
              <mc:Fallback>
                <p:oleObj name="Equation" r:id="rId8" imgW="1968480" imgH="1193760" progId="Equation.3">
                  <p:embed/>
                  <p:pic>
                    <p:nvPicPr>
                      <p:cNvPr id="0" name="Object 16"/>
                      <p:cNvPicPr>
                        <a:picLocks noChangeAspect="1" noChangeArrowheads="1"/>
                      </p:cNvPicPr>
                      <p:nvPr/>
                    </p:nvPicPr>
                    <p:blipFill>
                      <a:blip r:embed="rId9"/>
                      <a:srcRect/>
                      <a:stretch>
                        <a:fillRect/>
                      </a:stretch>
                    </p:blipFill>
                    <p:spPr bwMode="auto">
                      <a:xfrm>
                        <a:off x="228600" y="4419600"/>
                        <a:ext cx="3505200" cy="2128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02" name="Object 17"/>
          <p:cNvGraphicFramePr>
            <a:graphicFrameLocks noChangeAspect="1"/>
          </p:cNvGraphicFramePr>
          <p:nvPr/>
        </p:nvGraphicFramePr>
        <p:xfrm>
          <a:off x="5181600" y="4191000"/>
          <a:ext cx="6075363" cy="2522538"/>
        </p:xfrm>
        <a:graphic>
          <a:graphicData uri="http://schemas.openxmlformats.org/presentationml/2006/ole">
            <mc:AlternateContent xmlns:mc="http://schemas.openxmlformats.org/markup-compatibility/2006">
              <mc:Choice xmlns:v="urn:schemas-microsoft-com:vml" Requires="v">
                <p:oleObj spid="_x0000_s12324" name="Visio" r:id="rId10" imgW="6962851" imgH="3033979" progId="Visio.Drawing.11">
                  <p:embed/>
                </p:oleObj>
              </mc:Choice>
              <mc:Fallback>
                <p:oleObj name="Visio" r:id="rId10" imgW="6962851" imgH="3033979" progId="Visio.Drawing.11">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81600" y="4191000"/>
                        <a:ext cx="6075363" cy="252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0" y="0"/>
            <a:ext cx="9144000" cy="1295400"/>
          </a:xfrm>
          <a:prstGeom prst="rect">
            <a:avLst/>
          </a:prstGeom>
          <a:solidFill>
            <a:schemeClr val="accent1"/>
          </a:solidFill>
          <a:ln w="9525">
            <a:solidFill>
              <a:schemeClr val="tx1"/>
            </a:solidFill>
            <a:miter lim="800000"/>
            <a:headEnd/>
            <a:tailEnd/>
          </a:ln>
        </p:spPr>
        <p:txBody>
          <a:bodyPr wrap="none" anchor="ctr"/>
          <a:lstStyle/>
          <a:p>
            <a:pPr algn="ctr"/>
            <a:endParaRPr lang="en-US">
              <a:latin typeface="Times New Roman" pitchFamily="18" charset="0"/>
            </a:endParaRPr>
          </a:p>
        </p:txBody>
      </p:sp>
      <p:sp>
        <p:nvSpPr>
          <p:cNvPr id="13315" name="Text Box 3"/>
          <p:cNvSpPr txBox="1">
            <a:spLocks noChangeArrowheads="1"/>
          </p:cNvSpPr>
          <p:nvPr/>
        </p:nvSpPr>
        <p:spPr bwMode="auto">
          <a:xfrm>
            <a:off x="0" y="201613"/>
            <a:ext cx="8896350" cy="1190625"/>
          </a:xfrm>
          <a:prstGeom prst="rect">
            <a:avLst/>
          </a:prstGeom>
          <a:noFill/>
          <a:ln w="9525">
            <a:noFill/>
            <a:miter lim="800000"/>
            <a:headEnd/>
            <a:tailEnd/>
          </a:ln>
        </p:spPr>
        <p:txBody>
          <a:bodyPr wrap="none">
            <a:spAutoFit/>
          </a:bodyPr>
          <a:lstStyle/>
          <a:p>
            <a:r>
              <a:rPr lang="en-US" sz="3600"/>
              <a:t>Reflection Coefficient of The Quarter Wave</a:t>
            </a:r>
          </a:p>
          <a:p>
            <a:r>
              <a:rPr lang="en-US" sz="3600"/>
              <a:t>Transformer</a:t>
            </a:r>
          </a:p>
        </p:txBody>
      </p:sp>
      <p:sp>
        <p:nvSpPr>
          <p:cNvPr id="13316"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1</a:t>
            </a:r>
          </a:p>
        </p:txBody>
      </p:sp>
      <p:sp>
        <p:nvSpPr>
          <p:cNvPr id="13317"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Jayanta Mukherjee          Lecture 1</a:t>
            </a:r>
          </a:p>
        </p:txBody>
      </p:sp>
      <p:sp>
        <p:nvSpPr>
          <p:cNvPr id="13318" name="Rectangle 6"/>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5             	                       Jayanta Mukherjee</a:t>
            </a:r>
          </a:p>
        </p:txBody>
      </p:sp>
      <p:sp>
        <p:nvSpPr>
          <p:cNvPr id="13319" name="Text Box 7"/>
          <p:cNvSpPr txBox="1">
            <a:spLocks noChangeArrowheads="1"/>
          </p:cNvSpPr>
          <p:nvPr/>
        </p:nvSpPr>
        <p:spPr bwMode="auto">
          <a:xfrm>
            <a:off x="0" y="0"/>
            <a:ext cx="1308100" cy="366713"/>
          </a:xfrm>
          <a:prstGeom prst="rect">
            <a:avLst/>
          </a:prstGeom>
          <a:noFill/>
          <a:ln w="9525">
            <a:noFill/>
            <a:miter lim="800000"/>
            <a:headEnd/>
            <a:tailEnd/>
          </a:ln>
        </p:spPr>
        <p:txBody>
          <a:bodyPr wrap="none">
            <a:spAutoFit/>
          </a:bodyPr>
          <a:lstStyle/>
          <a:p>
            <a:r>
              <a:rPr lang="en-US">
                <a:latin typeface="Times New Roman" pitchFamily="18" charset="0"/>
              </a:rPr>
              <a:t>IIT Bombay</a:t>
            </a:r>
          </a:p>
        </p:txBody>
      </p:sp>
      <p:sp>
        <p:nvSpPr>
          <p:cNvPr id="13320" name="Text Box 8"/>
          <p:cNvSpPr txBox="1">
            <a:spLocks noChangeArrowheads="1"/>
          </p:cNvSpPr>
          <p:nvPr/>
        </p:nvSpPr>
        <p:spPr bwMode="auto">
          <a:xfrm>
            <a:off x="8229600" y="0"/>
            <a:ext cx="914400" cy="366713"/>
          </a:xfrm>
          <a:prstGeom prst="rect">
            <a:avLst/>
          </a:prstGeom>
          <a:noFill/>
          <a:ln w="9525">
            <a:noFill/>
            <a:miter lim="800000"/>
            <a:headEnd/>
            <a:tailEnd/>
          </a:ln>
        </p:spPr>
        <p:txBody>
          <a:bodyPr wrap="none">
            <a:spAutoFit/>
          </a:bodyPr>
          <a:lstStyle/>
          <a:p>
            <a:r>
              <a:rPr lang="en-US">
                <a:latin typeface="Times New Roman" pitchFamily="18" charset="0"/>
              </a:rPr>
              <a:t>Page 12</a:t>
            </a:r>
          </a:p>
        </p:txBody>
      </p:sp>
      <p:sp>
        <p:nvSpPr>
          <p:cNvPr id="13321" name="Text Box 9"/>
          <p:cNvSpPr txBox="1">
            <a:spLocks noChangeArrowheads="1"/>
          </p:cNvSpPr>
          <p:nvPr/>
        </p:nvSpPr>
        <p:spPr bwMode="auto">
          <a:xfrm>
            <a:off x="0" y="1295400"/>
            <a:ext cx="9144000" cy="457200"/>
          </a:xfrm>
          <a:prstGeom prst="rect">
            <a:avLst/>
          </a:prstGeom>
          <a:noFill/>
          <a:ln w="9525">
            <a:noFill/>
            <a:miter lim="800000"/>
            <a:headEnd/>
            <a:tailEnd/>
          </a:ln>
        </p:spPr>
        <p:txBody>
          <a:bodyPr>
            <a:spAutoFit/>
          </a:bodyPr>
          <a:lstStyle/>
          <a:p>
            <a:r>
              <a:rPr lang="en-US" sz="2400"/>
              <a:t>The reflection coefficient </a:t>
            </a:r>
            <a:r>
              <a:rPr lang="el-GR" sz="2400">
                <a:latin typeface="Times New Roman" pitchFamily="18" charset="0"/>
                <a:cs typeface="Times New Roman" pitchFamily="18" charset="0"/>
              </a:rPr>
              <a:t>Γ</a:t>
            </a:r>
            <a:r>
              <a:rPr lang="en-US" sz="2400" baseline="-25000">
                <a:latin typeface="Times New Roman" pitchFamily="18" charset="0"/>
                <a:cs typeface="Times New Roman" pitchFamily="18" charset="0"/>
              </a:rPr>
              <a:t>in</a:t>
            </a:r>
            <a:r>
              <a:rPr lang="en-US" sz="2400">
                <a:latin typeface="Times New Roman" pitchFamily="18" charset="0"/>
                <a:cs typeface="Times New Roman" pitchFamily="18" charset="0"/>
              </a:rPr>
              <a:t> </a:t>
            </a:r>
            <a:r>
              <a:rPr lang="en-US" sz="2400">
                <a:cs typeface="Times New Roman" pitchFamily="18" charset="0"/>
              </a:rPr>
              <a:t>at the input is now:</a:t>
            </a:r>
            <a:endParaRPr lang="el-GR" sz="2400" baseline="-25000">
              <a:latin typeface="Times New Roman" pitchFamily="18" charset="0"/>
              <a:cs typeface="Times New Roman" pitchFamily="18" charset="0"/>
            </a:endParaRPr>
          </a:p>
        </p:txBody>
      </p:sp>
      <p:graphicFrame>
        <p:nvGraphicFramePr>
          <p:cNvPr id="13322" name="Object 10"/>
          <p:cNvGraphicFramePr>
            <a:graphicFrameLocks noChangeAspect="1"/>
          </p:cNvGraphicFramePr>
          <p:nvPr/>
        </p:nvGraphicFramePr>
        <p:xfrm>
          <a:off x="19050" y="1676400"/>
          <a:ext cx="5600700" cy="2427288"/>
        </p:xfrm>
        <a:graphic>
          <a:graphicData uri="http://schemas.openxmlformats.org/presentationml/2006/ole">
            <mc:AlternateContent xmlns:mc="http://schemas.openxmlformats.org/markup-compatibility/2006">
              <mc:Choice xmlns:v="urn:schemas-microsoft-com:vml" Requires="v">
                <p:oleObj spid="_x0000_s13334" name="Equation" r:id="rId4" imgW="3695400" imgH="1600200" progId="Equation.3">
                  <p:embed/>
                </p:oleObj>
              </mc:Choice>
              <mc:Fallback>
                <p:oleObj name="Equation" r:id="rId4" imgW="3695400" imgH="16002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 y="1676400"/>
                        <a:ext cx="5600700" cy="2427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3" name="Object 11"/>
          <p:cNvGraphicFramePr>
            <a:graphicFrameLocks noChangeAspect="1"/>
          </p:cNvGraphicFramePr>
          <p:nvPr/>
        </p:nvGraphicFramePr>
        <p:xfrm>
          <a:off x="3657600" y="3733800"/>
          <a:ext cx="5181600" cy="2671763"/>
        </p:xfrm>
        <a:graphic>
          <a:graphicData uri="http://schemas.openxmlformats.org/presentationml/2006/ole">
            <mc:AlternateContent xmlns:mc="http://schemas.openxmlformats.org/markup-compatibility/2006">
              <mc:Choice xmlns:v="urn:schemas-microsoft-com:vml" Requires="v">
                <p:oleObj spid="_x0000_s13335" name="Visio" r:id="rId6" imgW="6446520" imgH="2872740" progId="Visio.Drawing.11">
                  <p:embed/>
                </p:oleObj>
              </mc:Choice>
              <mc:Fallback>
                <p:oleObj name="Visio" r:id="rId6" imgW="6446520" imgH="2872740" progId="Visio.Drawing.11">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7600" y="3733800"/>
                        <a:ext cx="5181600" cy="267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0" y="0"/>
            <a:ext cx="9144000" cy="1295400"/>
          </a:xfrm>
          <a:prstGeom prst="rect">
            <a:avLst/>
          </a:prstGeom>
          <a:solidFill>
            <a:schemeClr val="accent1"/>
          </a:solidFill>
          <a:ln w="9525">
            <a:solidFill>
              <a:schemeClr val="tx1"/>
            </a:solidFill>
            <a:miter lim="800000"/>
            <a:headEnd/>
            <a:tailEnd/>
          </a:ln>
        </p:spPr>
        <p:txBody>
          <a:bodyPr wrap="none" anchor="ctr"/>
          <a:lstStyle/>
          <a:p>
            <a:pPr algn="ctr"/>
            <a:endParaRPr lang="en-US">
              <a:latin typeface="Times New Roman" pitchFamily="18" charset="0"/>
            </a:endParaRPr>
          </a:p>
        </p:txBody>
      </p:sp>
      <p:sp>
        <p:nvSpPr>
          <p:cNvPr id="14339" name="Text Box 3"/>
          <p:cNvSpPr txBox="1">
            <a:spLocks noChangeArrowheads="1"/>
          </p:cNvSpPr>
          <p:nvPr/>
        </p:nvSpPr>
        <p:spPr bwMode="auto">
          <a:xfrm>
            <a:off x="0" y="201613"/>
            <a:ext cx="8896350" cy="1190625"/>
          </a:xfrm>
          <a:prstGeom prst="rect">
            <a:avLst/>
          </a:prstGeom>
          <a:noFill/>
          <a:ln w="9525">
            <a:noFill/>
            <a:miter lim="800000"/>
            <a:headEnd/>
            <a:tailEnd/>
          </a:ln>
        </p:spPr>
        <p:txBody>
          <a:bodyPr wrap="none">
            <a:spAutoFit/>
          </a:bodyPr>
          <a:lstStyle/>
          <a:p>
            <a:r>
              <a:rPr lang="en-US" sz="3600"/>
              <a:t>Reflection Coefficient of The Quarter Wave</a:t>
            </a:r>
          </a:p>
          <a:p>
            <a:r>
              <a:rPr lang="en-US" sz="3600"/>
              <a:t>Transformer</a:t>
            </a:r>
          </a:p>
        </p:txBody>
      </p:sp>
      <p:sp>
        <p:nvSpPr>
          <p:cNvPr id="14340"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1</a:t>
            </a:r>
          </a:p>
        </p:txBody>
      </p:sp>
      <p:sp>
        <p:nvSpPr>
          <p:cNvPr id="14341"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Jayanta Mukherjee          Lecture 1</a:t>
            </a:r>
          </a:p>
        </p:txBody>
      </p:sp>
      <p:sp>
        <p:nvSpPr>
          <p:cNvPr id="14342" name="Rectangle 6"/>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5             	                       Jayanta Mukherjee</a:t>
            </a:r>
          </a:p>
        </p:txBody>
      </p:sp>
      <p:sp>
        <p:nvSpPr>
          <p:cNvPr id="14343" name="Text Box 7"/>
          <p:cNvSpPr txBox="1">
            <a:spLocks noChangeArrowheads="1"/>
          </p:cNvSpPr>
          <p:nvPr/>
        </p:nvSpPr>
        <p:spPr bwMode="auto">
          <a:xfrm>
            <a:off x="0" y="0"/>
            <a:ext cx="1308100" cy="366713"/>
          </a:xfrm>
          <a:prstGeom prst="rect">
            <a:avLst/>
          </a:prstGeom>
          <a:noFill/>
          <a:ln w="9525">
            <a:noFill/>
            <a:miter lim="800000"/>
            <a:headEnd/>
            <a:tailEnd/>
          </a:ln>
        </p:spPr>
        <p:txBody>
          <a:bodyPr wrap="none">
            <a:spAutoFit/>
          </a:bodyPr>
          <a:lstStyle/>
          <a:p>
            <a:r>
              <a:rPr lang="en-US">
                <a:latin typeface="Times New Roman" pitchFamily="18" charset="0"/>
              </a:rPr>
              <a:t>IIT Bombay</a:t>
            </a:r>
          </a:p>
        </p:txBody>
      </p:sp>
      <p:sp>
        <p:nvSpPr>
          <p:cNvPr id="14344" name="Text Box 8"/>
          <p:cNvSpPr txBox="1">
            <a:spLocks noChangeArrowheads="1"/>
          </p:cNvSpPr>
          <p:nvPr/>
        </p:nvSpPr>
        <p:spPr bwMode="auto">
          <a:xfrm>
            <a:off x="8229600" y="0"/>
            <a:ext cx="914400" cy="366713"/>
          </a:xfrm>
          <a:prstGeom prst="rect">
            <a:avLst/>
          </a:prstGeom>
          <a:noFill/>
          <a:ln w="9525">
            <a:noFill/>
            <a:miter lim="800000"/>
            <a:headEnd/>
            <a:tailEnd/>
          </a:ln>
        </p:spPr>
        <p:txBody>
          <a:bodyPr wrap="none">
            <a:spAutoFit/>
          </a:bodyPr>
          <a:lstStyle/>
          <a:p>
            <a:r>
              <a:rPr lang="en-US">
                <a:latin typeface="Times New Roman" pitchFamily="18" charset="0"/>
              </a:rPr>
              <a:t>Page 13</a:t>
            </a:r>
          </a:p>
        </p:txBody>
      </p:sp>
      <p:sp>
        <p:nvSpPr>
          <p:cNvPr id="14345" name="Text Box 9"/>
          <p:cNvSpPr txBox="1">
            <a:spLocks noChangeArrowheads="1"/>
          </p:cNvSpPr>
          <p:nvPr/>
        </p:nvSpPr>
        <p:spPr bwMode="auto">
          <a:xfrm>
            <a:off x="0" y="1295400"/>
            <a:ext cx="9144000" cy="457200"/>
          </a:xfrm>
          <a:prstGeom prst="rect">
            <a:avLst/>
          </a:prstGeom>
          <a:noFill/>
          <a:ln w="9525">
            <a:noFill/>
            <a:miter lim="800000"/>
            <a:headEnd/>
            <a:tailEnd/>
          </a:ln>
        </p:spPr>
        <p:txBody>
          <a:bodyPr>
            <a:spAutoFit/>
          </a:bodyPr>
          <a:lstStyle/>
          <a:p>
            <a:r>
              <a:rPr lang="en-US" sz="2400"/>
              <a:t>The reflection coefficient </a:t>
            </a:r>
            <a:r>
              <a:rPr lang="el-GR" sz="2400">
                <a:latin typeface="Times New Roman" pitchFamily="18" charset="0"/>
                <a:cs typeface="Times New Roman" pitchFamily="18" charset="0"/>
              </a:rPr>
              <a:t>Γ</a:t>
            </a:r>
            <a:r>
              <a:rPr lang="en-US" sz="2400" baseline="-25000">
                <a:latin typeface="Times New Roman" pitchFamily="18" charset="0"/>
                <a:cs typeface="Times New Roman" pitchFamily="18" charset="0"/>
              </a:rPr>
              <a:t>in</a:t>
            </a:r>
            <a:r>
              <a:rPr lang="en-US" sz="2400">
                <a:latin typeface="Times New Roman" pitchFamily="18" charset="0"/>
                <a:cs typeface="Times New Roman" pitchFamily="18" charset="0"/>
              </a:rPr>
              <a:t> </a:t>
            </a:r>
            <a:r>
              <a:rPr lang="en-US" sz="2400">
                <a:cs typeface="Times New Roman" pitchFamily="18" charset="0"/>
              </a:rPr>
              <a:t>at the input is now:</a:t>
            </a:r>
            <a:endParaRPr lang="el-GR" sz="2400" baseline="-25000">
              <a:latin typeface="Times New Roman" pitchFamily="18" charset="0"/>
              <a:cs typeface="Times New Roman" pitchFamily="18" charset="0"/>
            </a:endParaRPr>
          </a:p>
        </p:txBody>
      </p:sp>
      <p:graphicFrame>
        <p:nvGraphicFramePr>
          <p:cNvPr id="14346" name="Object 18"/>
          <p:cNvGraphicFramePr>
            <a:graphicFrameLocks noChangeAspect="1"/>
          </p:cNvGraphicFramePr>
          <p:nvPr/>
        </p:nvGraphicFramePr>
        <p:xfrm>
          <a:off x="1295400" y="2066925"/>
          <a:ext cx="6400800" cy="3724275"/>
        </p:xfrm>
        <a:graphic>
          <a:graphicData uri="http://schemas.openxmlformats.org/presentationml/2006/ole">
            <mc:AlternateContent xmlns:mc="http://schemas.openxmlformats.org/markup-compatibility/2006">
              <mc:Choice xmlns:v="urn:schemas-microsoft-com:vml" Requires="v">
                <p:oleObj spid="_x0000_s14353" name="Visio" r:id="rId4" imgW="5631801" imgH="3275984" progId="Visio.Drawing.11">
                  <p:embed/>
                </p:oleObj>
              </mc:Choice>
              <mc:Fallback>
                <p:oleObj name="Visio" r:id="rId4" imgW="5631801" imgH="3275984" progId="Visio.Drawing.11">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066925"/>
                        <a:ext cx="6400800"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0" y="0"/>
            <a:ext cx="9144000" cy="1295400"/>
          </a:xfrm>
          <a:prstGeom prst="rect">
            <a:avLst/>
          </a:prstGeom>
          <a:solidFill>
            <a:schemeClr val="accent1"/>
          </a:solidFill>
          <a:ln w="9525">
            <a:solidFill>
              <a:schemeClr val="tx1"/>
            </a:solidFill>
            <a:miter lim="800000"/>
            <a:headEnd/>
            <a:tailEnd/>
          </a:ln>
        </p:spPr>
        <p:txBody>
          <a:bodyPr wrap="none" anchor="ctr"/>
          <a:lstStyle/>
          <a:p>
            <a:pPr algn="ctr"/>
            <a:endParaRPr lang="en-US">
              <a:latin typeface="Times New Roman" pitchFamily="18" charset="0"/>
            </a:endParaRPr>
          </a:p>
        </p:txBody>
      </p:sp>
      <p:sp>
        <p:nvSpPr>
          <p:cNvPr id="15363" name="Text Box 3"/>
          <p:cNvSpPr txBox="1">
            <a:spLocks noChangeArrowheads="1"/>
          </p:cNvSpPr>
          <p:nvPr/>
        </p:nvSpPr>
        <p:spPr bwMode="auto">
          <a:xfrm>
            <a:off x="0" y="201613"/>
            <a:ext cx="8896350" cy="1190625"/>
          </a:xfrm>
          <a:prstGeom prst="rect">
            <a:avLst/>
          </a:prstGeom>
          <a:noFill/>
          <a:ln w="9525">
            <a:noFill/>
            <a:miter lim="800000"/>
            <a:headEnd/>
            <a:tailEnd/>
          </a:ln>
        </p:spPr>
        <p:txBody>
          <a:bodyPr wrap="none">
            <a:spAutoFit/>
          </a:bodyPr>
          <a:lstStyle/>
          <a:p>
            <a:r>
              <a:rPr lang="en-US" sz="3600"/>
              <a:t>Reflection Coefficient of The Quarter Wave</a:t>
            </a:r>
          </a:p>
          <a:p>
            <a:r>
              <a:rPr lang="en-US" sz="3600"/>
              <a:t>Transformer</a:t>
            </a:r>
          </a:p>
        </p:txBody>
      </p:sp>
      <p:sp>
        <p:nvSpPr>
          <p:cNvPr id="15364"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1</a:t>
            </a:r>
          </a:p>
        </p:txBody>
      </p:sp>
      <p:sp>
        <p:nvSpPr>
          <p:cNvPr id="15365"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Jayanta Mukherjee          Lecture 1</a:t>
            </a:r>
          </a:p>
        </p:txBody>
      </p:sp>
      <p:sp>
        <p:nvSpPr>
          <p:cNvPr id="15366" name="Rectangle 6"/>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5             	                       Jayanta Mukherjee</a:t>
            </a:r>
          </a:p>
        </p:txBody>
      </p:sp>
      <p:sp>
        <p:nvSpPr>
          <p:cNvPr id="15367" name="Text Box 7"/>
          <p:cNvSpPr txBox="1">
            <a:spLocks noChangeArrowheads="1"/>
          </p:cNvSpPr>
          <p:nvPr/>
        </p:nvSpPr>
        <p:spPr bwMode="auto">
          <a:xfrm>
            <a:off x="0" y="0"/>
            <a:ext cx="1308100" cy="366713"/>
          </a:xfrm>
          <a:prstGeom prst="rect">
            <a:avLst/>
          </a:prstGeom>
          <a:noFill/>
          <a:ln w="9525">
            <a:noFill/>
            <a:miter lim="800000"/>
            <a:headEnd/>
            <a:tailEnd/>
          </a:ln>
        </p:spPr>
        <p:txBody>
          <a:bodyPr wrap="none">
            <a:spAutoFit/>
          </a:bodyPr>
          <a:lstStyle/>
          <a:p>
            <a:r>
              <a:rPr lang="en-US">
                <a:latin typeface="Times New Roman" pitchFamily="18" charset="0"/>
              </a:rPr>
              <a:t>IIT Bombay</a:t>
            </a:r>
          </a:p>
        </p:txBody>
      </p:sp>
      <p:sp>
        <p:nvSpPr>
          <p:cNvPr id="15368" name="Text Box 8"/>
          <p:cNvSpPr txBox="1">
            <a:spLocks noChangeArrowheads="1"/>
          </p:cNvSpPr>
          <p:nvPr/>
        </p:nvSpPr>
        <p:spPr bwMode="auto">
          <a:xfrm>
            <a:off x="8229600" y="0"/>
            <a:ext cx="914400" cy="366713"/>
          </a:xfrm>
          <a:prstGeom prst="rect">
            <a:avLst/>
          </a:prstGeom>
          <a:noFill/>
          <a:ln w="9525">
            <a:noFill/>
            <a:miter lim="800000"/>
            <a:headEnd/>
            <a:tailEnd/>
          </a:ln>
        </p:spPr>
        <p:txBody>
          <a:bodyPr wrap="none">
            <a:spAutoFit/>
          </a:bodyPr>
          <a:lstStyle/>
          <a:p>
            <a:r>
              <a:rPr lang="en-US">
                <a:latin typeface="Times New Roman" pitchFamily="18" charset="0"/>
              </a:rPr>
              <a:t>Page 14</a:t>
            </a:r>
          </a:p>
        </p:txBody>
      </p:sp>
      <p:sp>
        <p:nvSpPr>
          <p:cNvPr id="15369" name="Text Box 9"/>
          <p:cNvSpPr txBox="1">
            <a:spLocks noChangeArrowheads="1"/>
          </p:cNvSpPr>
          <p:nvPr/>
        </p:nvSpPr>
        <p:spPr bwMode="auto">
          <a:xfrm>
            <a:off x="0" y="1981200"/>
            <a:ext cx="9144000" cy="3416320"/>
          </a:xfrm>
          <a:prstGeom prst="rect">
            <a:avLst/>
          </a:prstGeom>
          <a:noFill/>
          <a:ln w="9525">
            <a:noFill/>
            <a:miter lim="800000"/>
            <a:headEnd/>
            <a:tailEnd/>
          </a:ln>
        </p:spPr>
        <p:txBody>
          <a:bodyPr>
            <a:spAutoFit/>
          </a:bodyPr>
          <a:lstStyle/>
          <a:p>
            <a:pPr>
              <a:buFontTx/>
              <a:buChar char="•"/>
            </a:pPr>
            <a:r>
              <a:rPr lang="en-US" sz="2400" dirty="0"/>
              <a:t> The larger the reflection coefficient </a:t>
            </a:r>
            <a:r>
              <a:rPr lang="el-GR" sz="2400" dirty="0">
                <a:latin typeface="Times New Roman" pitchFamily="18" charset="0"/>
                <a:cs typeface="Times New Roman" pitchFamily="18" charset="0"/>
              </a:rPr>
              <a:t>Γ</a:t>
            </a:r>
            <a:r>
              <a:rPr lang="en-US" sz="2400" baseline="-25000" dirty="0">
                <a:latin typeface="Times New Roman" pitchFamily="18" charset="0"/>
                <a:cs typeface="Times New Roman" pitchFamily="18" charset="0"/>
              </a:rPr>
              <a:t>L</a:t>
            </a:r>
            <a:r>
              <a:rPr lang="en-US" sz="2400" dirty="0">
                <a:latin typeface="Times New Roman" pitchFamily="18" charset="0"/>
                <a:cs typeface="Times New Roman" pitchFamily="18" charset="0"/>
              </a:rPr>
              <a:t> </a:t>
            </a:r>
            <a:r>
              <a:rPr lang="en-US" sz="2400" dirty="0">
                <a:cs typeface="Times New Roman" pitchFamily="18" charset="0"/>
              </a:rPr>
              <a:t>the narrower the  </a:t>
            </a:r>
          </a:p>
          <a:p>
            <a:r>
              <a:rPr lang="en-US" sz="2400" dirty="0">
                <a:cs typeface="Times New Roman" pitchFamily="18" charset="0"/>
              </a:rPr>
              <a:t>  bandwidth of the </a:t>
            </a:r>
            <a:r>
              <a:rPr lang="en-US" sz="2400" dirty="0" smtClean="0">
                <a:cs typeface="Times New Roman" pitchFamily="18" charset="0"/>
              </a:rPr>
              <a:t>transformer.</a:t>
            </a:r>
            <a:endParaRPr lang="en-US" sz="2400" dirty="0">
              <a:cs typeface="Times New Roman" pitchFamily="18" charset="0"/>
            </a:endParaRPr>
          </a:p>
          <a:p>
            <a:endParaRPr lang="en-US" sz="2400" dirty="0">
              <a:cs typeface="Times New Roman" pitchFamily="18" charset="0"/>
            </a:endParaRPr>
          </a:p>
          <a:p>
            <a:pPr>
              <a:buFontTx/>
              <a:buChar char="•"/>
            </a:pPr>
            <a:r>
              <a:rPr lang="en-US" sz="2400" dirty="0">
                <a:cs typeface="Times New Roman" pitchFamily="18" charset="0"/>
              </a:rPr>
              <a:t> The reflection coefficient is found to be a periodic function of </a:t>
            </a:r>
          </a:p>
          <a:p>
            <a:r>
              <a:rPr lang="en-US" sz="2400" dirty="0">
                <a:cs typeface="Times New Roman" pitchFamily="18" charset="0"/>
              </a:rPr>
              <a:t>   frequency</a:t>
            </a:r>
          </a:p>
          <a:p>
            <a:endParaRPr lang="en-US" sz="2400" dirty="0">
              <a:cs typeface="Times New Roman" pitchFamily="18" charset="0"/>
            </a:endParaRPr>
          </a:p>
          <a:p>
            <a:pPr>
              <a:buFontTx/>
              <a:buChar char="•"/>
            </a:pPr>
            <a:r>
              <a:rPr lang="en-US" sz="2400" dirty="0">
                <a:cs typeface="Times New Roman" pitchFamily="18" charset="0"/>
              </a:rPr>
              <a:t> A perfect match is obtained at the frequencies f</a:t>
            </a:r>
            <a:r>
              <a:rPr lang="en-US" sz="2400" baseline="-25000" dirty="0">
                <a:cs typeface="Times New Roman" pitchFamily="18" charset="0"/>
              </a:rPr>
              <a:t>0</a:t>
            </a:r>
            <a:r>
              <a:rPr lang="en-US" sz="2400" dirty="0">
                <a:cs typeface="Times New Roman" pitchFamily="18" charset="0"/>
              </a:rPr>
              <a:t>, 3f</a:t>
            </a:r>
            <a:r>
              <a:rPr lang="en-US" sz="2400" baseline="-25000" dirty="0">
                <a:cs typeface="Times New Roman" pitchFamily="18" charset="0"/>
              </a:rPr>
              <a:t>0</a:t>
            </a:r>
            <a:r>
              <a:rPr lang="en-US" sz="2400" dirty="0">
                <a:cs typeface="Times New Roman" pitchFamily="18" charset="0"/>
              </a:rPr>
              <a:t>, and</a:t>
            </a:r>
          </a:p>
          <a:p>
            <a:r>
              <a:rPr lang="en-US" sz="2400" baseline="-25000" dirty="0">
                <a:cs typeface="Times New Roman" pitchFamily="18" charset="0"/>
              </a:rPr>
              <a:t>   </a:t>
            </a:r>
            <a:r>
              <a:rPr lang="en-US" sz="2400" dirty="0">
                <a:cs typeface="Times New Roman" pitchFamily="18" charset="0"/>
              </a:rPr>
              <a:t>so on but a mismatch develops as the frequency deviates from </a:t>
            </a:r>
          </a:p>
          <a:p>
            <a:r>
              <a:rPr lang="en-US" sz="2400" dirty="0">
                <a:cs typeface="Times New Roman" pitchFamily="18" charset="0"/>
              </a:rPr>
              <a:t>  these frequencies</a:t>
            </a:r>
            <a:endParaRPr lang="el-GR" sz="2400" baseline="-25000" dirty="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0"/>
            <a:ext cx="9144000" cy="914400"/>
          </a:xfrm>
          <a:prstGeom prst="rect">
            <a:avLst/>
          </a:prstGeom>
          <a:solidFill>
            <a:schemeClr val="accent1"/>
          </a:solidFill>
          <a:ln w="9525">
            <a:solidFill>
              <a:schemeClr val="tx1"/>
            </a:solidFill>
            <a:miter lim="800000"/>
            <a:headEnd/>
            <a:tailEnd/>
          </a:ln>
        </p:spPr>
        <p:txBody>
          <a:bodyPr wrap="none" anchor="ctr"/>
          <a:lstStyle/>
          <a:p>
            <a:pPr algn="ctr"/>
            <a:endParaRPr lang="en-US">
              <a:latin typeface="Times New Roman" pitchFamily="18" charset="0"/>
            </a:endParaRPr>
          </a:p>
        </p:txBody>
      </p:sp>
      <p:sp>
        <p:nvSpPr>
          <p:cNvPr id="16387" name="Text Box 3"/>
          <p:cNvSpPr txBox="1">
            <a:spLocks noChangeArrowheads="1"/>
          </p:cNvSpPr>
          <p:nvPr/>
        </p:nvSpPr>
        <p:spPr bwMode="auto">
          <a:xfrm>
            <a:off x="0" y="201613"/>
            <a:ext cx="4146550" cy="641350"/>
          </a:xfrm>
          <a:prstGeom prst="rect">
            <a:avLst/>
          </a:prstGeom>
          <a:noFill/>
          <a:ln w="9525">
            <a:noFill/>
            <a:miter lim="800000"/>
            <a:headEnd/>
            <a:tailEnd/>
          </a:ln>
        </p:spPr>
        <p:txBody>
          <a:bodyPr wrap="none">
            <a:spAutoFit/>
          </a:bodyPr>
          <a:lstStyle/>
          <a:p>
            <a:r>
              <a:rPr lang="en-US" sz="3600"/>
              <a:t>Bandwidth Analysis</a:t>
            </a:r>
          </a:p>
        </p:txBody>
      </p:sp>
      <p:sp>
        <p:nvSpPr>
          <p:cNvPr id="16388"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1</a:t>
            </a:r>
          </a:p>
        </p:txBody>
      </p:sp>
      <p:sp>
        <p:nvSpPr>
          <p:cNvPr id="16389"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Jayanta Mukherjee          Lecture 1</a:t>
            </a:r>
          </a:p>
        </p:txBody>
      </p:sp>
      <p:sp>
        <p:nvSpPr>
          <p:cNvPr id="16390" name="Rectangle 6"/>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5             	                       Jayanta Mukherjee</a:t>
            </a:r>
          </a:p>
        </p:txBody>
      </p:sp>
      <p:sp>
        <p:nvSpPr>
          <p:cNvPr id="16391" name="Text Box 7"/>
          <p:cNvSpPr txBox="1">
            <a:spLocks noChangeArrowheads="1"/>
          </p:cNvSpPr>
          <p:nvPr/>
        </p:nvSpPr>
        <p:spPr bwMode="auto">
          <a:xfrm>
            <a:off x="0" y="0"/>
            <a:ext cx="1308100" cy="366713"/>
          </a:xfrm>
          <a:prstGeom prst="rect">
            <a:avLst/>
          </a:prstGeom>
          <a:noFill/>
          <a:ln w="9525">
            <a:noFill/>
            <a:miter lim="800000"/>
            <a:headEnd/>
            <a:tailEnd/>
          </a:ln>
        </p:spPr>
        <p:txBody>
          <a:bodyPr wrap="none">
            <a:spAutoFit/>
          </a:bodyPr>
          <a:lstStyle/>
          <a:p>
            <a:r>
              <a:rPr lang="en-US">
                <a:latin typeface="Times New Roman" pitchFamily="18" charset="0"/>
              </a:rPr>
              <a:t>IIT Bombay</a:t>
            </a:r>
          </a:p>
        </p:txBody>
      </p:sp>
      <p:sp>
        <p:nvSpPr>
          <p:cNvPr id="16392" name="Text Box 8"/>
          <p:cNvSpPr txBox="1">
            <a:spLocks noChangeArrowheads="1"/>
          </p:cNvSpPr>
          <p:nvPr/>
        </p:nvSpPr>
        <p:spPr bwMode="auto">
          <a:xfrm>
            <a:off x="8229600" y="0"/>
            <a:ext cx="914400" cy="366713"/>
          </a:xfrm>
          <a:prstGeom prst="rect">
            <a:avLst/>
          </a:prstGeom>
          <a:noFill/>
          <a:ln w="9525">
            <a:noFill/>
            <a:miter lim="800000"/>
            <a:headEnd/>
            <a:tailEnd/>
          </a:ln>
        </p:spPr>
        <p:txBody>
          <a:bodyPr wrap="none">
            <a:spAutoFit/>
          </a:bodyPr>
          <a:lstStyle/>
          <a:p>
            <a:r>
              <a:rPr lang="en-US">
                <a:latin typeface="Times New Roman" pitchFamily="18" charset="0"/>
              </a:rPr>
              <a:t>Page 15</a:t>
            </a:r>
          </a:p>
        </p:txBody>
      </p:sp>
      <p:graphicFrame>
        <p:nvGraphicFramePr>
          <p:cNvPr id="16393" name="Object 10"/>
          <p:cNvGraphicFramePr>
            <a:graphicFrameLocks noChangeAspect="1"/>
          </p:cNvGraphicFramePr>
          <p:nvPr/>
        </p:nvGraphicFramePr>
        <p:xfrm>
          <a:off x="685800" y="1524000"/>
          <a:ext cx="7543800" cy="4387850"/>
        </p:xfrm>
        <a:graphic>
          <a:graphicData uri="http://schemas.openxmlformats.org/presentationml/2006/ole">
            <mc:AlternateContent xmlns:mc="http://schemas.openxmlformats.org/markup-compatibility/2006">
              <mc:Choice xmlns:v="urn:schemas-microsoft-com:vml" Requires="v">
                <p:oleObj spid="_x0000_s16400" name="Visio" r:id="rId4" imgW="6443517" imgH="3271300" progId="Visio.Drawing.11">
                  <p:embed/>
                </p:oleObj>
              </mc:Choice>
              <mc:Fallback>
                <p:oleObj name="Visio" r:id="rId4" imgW="6443517" imgH="3271300" progId="Visio.Drawing.11">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524000"/>
                        <a:ext cx="7543800" cy="438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0"/>
            <a:ext cx="9144000" cy="914400"/>
          </a:xfrm>
          <a:prstGeom prst="rect">
            <a:avLst/>
          </a:prstGeom>
          <a:solidFill>
            <a:schemeClr val="accent1"/>
          </a:solidFill>
          <a:ln w="9525">
            <a:solidFill>
              <a:schemeClr val="tx1"/>
            </a:solidFill>
            <a:miter lim="800000"/>
            <a:headEnd/>
            <a:tailEnd/>
          </a:ln>
        </p:spPr>
        <p:txBody>
          <a:bodyPr wrap="none" anchor="ctr"/>
          <a:lstStyle/>
          <a:p>
            <a:pPr algn="ctr"/>
            <a:endParaRPr lang="en-US">
              <a:latin typeface="Times New Roman" pitchFamily="18" charset="0"/>
            </a:endParaRPr>
          </a:p>
        </p:txBody>
      </p:sp>
      <p:sp>
        <p:nvSpPr>
          <p:cNvPr id="17411" name="Text Box 3"/>
          <p:cNvSpPr txBox="1">
            <a:spLocks noChangeArrowheads="1"/>
          </p:cNvSpPr>
          <p:nvPr/>
        </p:nvSpPr>
        <p:spPr bwMode="auto">
          <a:xfrm>
            <a:off x="0" y="201613"/>
            <a:ext cx="4146550" cy="641350"/>
          </a:xfrm>
          <a:prstGeom prst="rect">
            <a:avLst/>
          </a:prstGeom>
          <a:noFill/>
          <a:ln w="9525">
            <a:noFill/>
            <a:miter lim="800000"/>
            <a:headEnd/>
            <a:tailEnd/>
          </a:ln>
        </p:spPr>
        <p:txBody>
          <a:bodyPr wrap="none">
            <a:spAutoFit/>
          </a:bodyPr>
          <a:lstStyle/>
          <a:p>
            <a:r>
              <a:rPr lang="en-US" sz="3600"/>
              <a:t>Bandwidth Analysis</a:t>
            </a:r>
          </a:p>
        </p:txBody>
      </p:sp>
      <p:sp>
        <p:nvSpPr>
          <p:cNvPr id="17412"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1</a:t>
            </a:r>
          </a:p>
        </p:txBody>
      </p:sp>
      <p:sp>
        <p:nvSpPr>
          <p:cNvPr id="17413"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Jayanta Mukherjee          Lecture 1</a:t>
            </a:r>
          </a:p>
        </p:txBody>
      </p:sp>
      <p:sp>
        <p:nvSpPr>
          <p:cNvPr id="17414" name="Rectangle 6"/>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5             	                       Jayanta Mukherjee</a:t>
            </a:r>
          </a:p>
        </p:txBody>
      </p:sp>
      <p:sp>
        <p:nvSpPr>
          <p:cNvPr id="17415" name="Text Box 7"/>
          <p:cNvSpPr txBox="1">
            <a:spLocks noChangeArrowheads="1"/>
          </p:cNvSpPr>
          <p:nvPr/>
        </p:nvSpPr>
        <p:spPr bwMode="auto">
          <a:xfrm>
            <a:off x="0" y="0"/>
            <a:ext cx="1308100" cy="366713"/>
          </a:xfrm>
          <a:prstGeom prst="rect">
            <a:avLst/>
          </a:prstGeom>
          <a:noFill/>
          <a:ln w="9525">
            <a:noFill/>
            <a:miter lim="800000"/>
            <a:headEnd/>
            <a:tailEnd/>
          </a:ln>
        </p:spPr>
        <p:txBody>
          <a:bodyPr wrap="none">
            <a:spAutoFit/>
          </a:bodyPr>
          <a:lstStyle/>
          <a:p>
            <a:r>
              <a:rPr lang="en-US">
                <a:latin typeface="Times New Roman" pitchFamily="18" charset="0"/>
              </a:rPr>
              <a:t>IIT Bombay</a:t>
            </a:r>
          </a:p>
        </p:txBody>
      </p:sp>
      <p:sp>
        <p:nvSpPr>
          <p:cNvPr id="17416" name="Text Box 8"/>
          <p:cNvSpPr txBox="1">
            <a:spLocks noChangeArrowheads="1"/>
          </p:cNvSpPr>
          <p:nvPr/>
        </p:nvSpPr>
        <p:spPr bwMode="auto">
          <a:xfrm>
            <a:off x="8229600" y="0"/>
            <a:ext cx="914400" cy="366713"/>
          </a:xfrm>
          <a:prstGeom prst="rect">
            <a:avLst/>
          </a:prstGeom>
          <a:noFill/>
          <a:ln w="9525">
            <a:noFill/>
            <a:miter lim="800000"/>
            <a:headEnd/>
            <a:tailEnd/>
          </a:ln>
        </p:spPr>
        <p:txBody>
          <a:bodyPr wrap="none">
            <a:spAutoFit/>
          </a:bodyPr>
          <a:lstStyle/>
          <a:p>
            <a:r>
              <a:rPr lang="en-US">
                <a:latin typeface="Times New Roman" pitchFamily="18" charset="0"/>
              </a:rPr>
              <a:t>Page 16</a:t>
            </a:r>
          </a:p>
        </p:txBody>
      </p:sp>
      <p:graphicFrame>
        <p:nvGraphicFramePr>
          <p:cNvPr id="17417" name="Object 10"/>
          <p:cNvGraphicFramePr>
            <a:graphicFrameLocks noChangeAspect="1"/>
          </p:cNvGraphicFramePr>
          <p:nvPr/>
        </p:nvGraphicFramePr>
        <p:xfrm>
          <a:off x="228600" y="1295400"/>
          <a:ext cx="8763000" cy="4889500"/>
        </p:xfrm>
        <a:graphic>
          <a:graphicData uri="http://schemas.openxmlformats.org/presentationml/2006/ole">
            <mc:AlternateContent xmlns:mc="http://schemas.openxmlformats.org/markup-compatibility/2006">
              <mc:Choice xmlns:v="urn:schemas-microsoft-com:vml" Requires="v">
                <p:oleObj spid="_x0000_s17424" name="Equation" r:id="rId4" imgW="3390900" imgH="1892300" progId="Equation.3">
                  <p:embed/>
                </p:oleObj>
              </mc:Choice>
              <mc:Fallback>
                <p:oleObj name="Equation" r:id="rId4" imgW="3390900" imgH="18923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295400"/>
                        <a:ext cx="8763000" cy="488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0"/>
            <a:ext cx="9144000" cy="914400"/>
          </a:xfrm>
          <a:prstGeom prst="rect">
            <a:avLst/>
          </a:prstGeom>
          <a:solidFill>
            <a:schemeClr val="accent1"/>
          </a:solidFill>
          <a:ln w="9525">
            <a:solidFill>
              <a:schemeClr val="tx1"/>
            </a:solidFill>
            <a:miter lim="800000"/>
            <a:headEnd/>
            <a:tailEnd/>
          </a:ln>
        </p:spPr>
        <p:txBody>
          <a:bodyPr wrap="none" anchor="ctr"/>
          <a:lstStyle/>
          <a:p>
            <a:pPr algn="ctr"/>
            <a:endParaRPr lang="en-US">
              <a:latin typeface="Times New Roman" pitchFamily="18" charset="0"/>
            </a:endParaRPr>
          </a:p>
        </p:txBody>
      </p:sp>
      <p:sp>
        <p:nvSpPr>
          <p:cNvPr id="18435" name="Text Box 3"/>
          <p:cNvSpPr txBox="1">
            <a:spLocks noChangeArrowheads="1"/>
          </p:cNvSpPr>
          <p:nvPr/>
        </p:nvSpPr>
        <p:spPr bwMode="auto">
          <a:xfrm>
            <a:off x="0" y="201613"/>
            <a:ext cx="5441950" cy="641350"/>
          </a:xfrm>
          <a:prstGeom prst="rect">
            <a:avLst/>
          </a:prstGeom>
          <a:noFill/>
          <a:ln w="9525">
            <a:noFill/>
            <a:miter lim="800000"/>
            <a:headEnd/>
            <a:tailEnd/>
          </a:ln>
        </p:spPr>
        <p:txBody>
          <a:bodyPr wrap="none">
            <a:spAutoFit/>
          </a:bodyPr>
          <a:lstStyle/>
          <a:p>
            <a:r>
              <a:rPr lang="en-US" sz="3600"/>
              <a:t>Multisection Transformers</a:t>
            </a:r>
          </a:p>
        </p:txBody>
      </p:sp>
      <p:sp>
        <p:nvSpPr>
          <p:cNvPr id="18436"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1</a:t>
            </a:r>
          </a:p>
        </p:txBody>
      </p:sp>
      <p:sp>
        <p:nvSpPr>
          <p:cNvPr id="18437"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Jayanta Mukherjee          Lecture 1</a:t>
            </a:r>
          </a:p>
        </p:txBody>
      </p:sp>
      <p:sp>
        <p:nvSpPr>
          <p:cNvPr id="18438" name="Rectangle 6"/>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5             	                       Jayanta Mukherjee</a:t>
            </a:r>
          </a:p>
        </p:txBody>
      </p:sp>
      <p:sp>
        <p:nvSpPr>
          <p:cNvPr id="18439" name="Text Box 7"/>
          <p:cNvSpPr txBox="1">
            <a:spLocks noChangeArrowheads="1"/>
          </p:cNvSpPr>
          <p:nvPr/>
        </p:nvSpPr>
        <p:spPr bwMode="auto">
          <a:xfrm>
            <a:off x="0" y="0"/>
            <a:ext cx="1308100" cy="366713"/>
          </a:xfrm>
          <a:prstGeom prst="rect">
            <a:avLst/>
          </a:prstGeom>
          <a:noFill/>
          <a:ln w="9525">
            <a:noFill/>
            <a:miter lim="800000"/>
            <a:headEnd/>
            <a:tailEnd/>
          </a:ln>
        </p:spPr>
        <p:txBody>
          <a:bodyPr wrap="none">
            <a:spAutoFit/>
          </a:bodyPr>
          <a:lstStyle/>
          <a:p>
            <a:r>
              <a:rPr lang="en-US">
                <a:latin typeface="Times New Roman" pitchFamily="18" charset="0"/>
              </a:rPr>
              <a:t>IIT Bombay</a:t>
            </a:r>
          </a:p>
        </p:txBody>
      </p:sp>
      <p:sp>
        <p:nvSpPr>
          <p:cNvPr id="18440" name="Text Box 8"/>
          <p:cNvSpPr txBox="1">
            <a:spLocks noChangeArrowheads="1"/>
          </p:cNvSpPr>
          <p:nvPr/>
        </p:nvSpPr>
        <p:spPr bwMode="auto">
          <a:xfrm>
            <a:off x="8229600" y="0"/>
            <a:ext cx="914400" cy="366713"/>
          </a:xfrm>
          <a:prstGeom prst="rect">
            <a:avLst/>
          </a:prstGeom>
          <a:noFill/>
          <a:ln w="9525">
            <a:noFill/>
            <a:miter lim="800000"/>
            <a:headEnd/>
            <a:tailEnd/>
          </a:ln>
        </p:spPr>
        <p:txBody>
          <a:bodyPr wrap="none">
            <a:spAutoFit/>
          </a:bodyPr>
          <a:lstStyle/>
          <a:p>
            <a:r>
              <a:rPr lang="en-US">
                <a:latin typeface="Times New Roman" pitchFamily="18" charset="0"/>
              </a:rPr>
              <a:t>Page 17</a:t>
            </a:r>
          </a:p>
        </p:txBody>
      </p:sp>
      <p:sp>
        <p:nvSpPr>
          <p:cNvPr id="18441" name="Text Box 11"/>
          <p:cNvSpPr txBox="1">
            <a:spLocks noChangeArrowheads="1"/>
          </p:cNvSpPr>
          <p:nvPr/>
        </p:nvSpPr>
        <p:spPr bwMode="auto">
          <a:xfrm>
            <a:off x="288925" y="1182688"/>
            <a:ext cx="8948738" cy="4352925"/>
          </a:xfrm>
          <a:prstGeom prst="rect">
            <a:avLst/>
          </a:prstGeom>
          <a:noFill/>
          <a:ln w="9525">
            <a:noFill/>
            <a:miter lim="800000"/>
            <a:headEnd/>
            <a:tailEnd/>
          </a:ln>
        </p:spPr>
        <p:txBody>
          <a:bodyPr wrap="none">
            <a:spAutoFit/>
          </a:bodyPr>
          <a:lstStyle/>
          <a:p>
            <a:pPr>
              <a:buFontTx/>
              <a:buChar char="•"/>
            </a:pPr>
            <a:r>
              <a:rPr lang="en-US" sz="2400" dirty="0"/>
              <a:t> The quarter wave transformer described above provides us</a:t>
            </a:r>
          </a:p>
          <a:p>
            <a:r>
              <a:rPr lang="en-US" sz="2400" dirty="0"/>
              <a:t>  with a fixed bandwidth given a load mismatch </a:t>
            </a:r>
            <a:r>
              <a:rPr lang="el-GR" sz="2400" dirty="0">
                <a:latin typeface="Times New Roman" pitchFamily="18" charset="0"/>
                <a:cs typeface="Times New Roman" pitchFamily="18" charset="0"/>
              </a:rPr>
              <a:t>Γ</a:t>
            </a:r>
            <a:r>
              <a:rPr lang="en-US" sz="2400" baseline="-25000" dirty="0">
                <a:latin typeface="Times New Roman" pitchFamily="18" charset="0"/>
                <a:cs typeface="Times New Roman" pitchFamily="18" charset="0"/>
              </a:rPr>
              <a:t>L</a:t>
            </a:r>
          </a:p>
          <a:p>
            <a:endParaRPr lang="en-US" sz="2400" baseline="-25000" dirty="0">
              <a:latin typeface="Times New Roman" pitchFamily="18" charset="0"/>
              <a:cs typeface="Times New Roman" pitchFamily="18" charset="0"/>
            </a:endParaRPr>
          </a:p>
          <a:p>
            <a:pPr>
              <a:buFontTx/>
              <a:buChar char="•"/>
            </a:pPr>
            <a:r>
              <a:rPr lang="en-US" sz="2400" dirty="0"/>
              <a:t> In some applications a larger bandwidth might be required</a:t>
            </a:r>
          </a:p>
          <a:p>
            <a:pPr>
              <a:buFontTx/>
              <a:buChar char="•"/>
            </a:pPr>
            <a:endParaRPr lang="en-US" sz="2400" dirty="0"/>
          </a:p>
          <a:p>
            <a:pPr>
              <a:buFontTx/>
              <a:buChar char="•"/>
            </a:pPr>
            <a:r>
              <a:rPr lang="en-US" sz="2400" dirty="0"/>
              <a:t> To improve on the quarter wave transformer, we shall cascade</a:t>
            </a:r>
          </a:p>
          <a:p>
            <a:r>
              <a:rPr lang="en-US" sz="2400" dirty="0"/>
              <a:t>  several quarter wave sections</a:t>
            </a:r>
          </a:p>
          <a:p>
            <a:endParaRPr lang="en-US" sz="2400" dirty="0"/>
          </a:p>
          <a:p>
            <a:r>
              <a:rPr lang="en-US" sz="2400" dirty="0"/>
              <a:t>  - The additional degrees of freedom in the network will allow us </a:t>
            </a:r>
          </a:p>
          <a:p>
            <a:r>
              <a:rPr lang="en-US" sz="2400" dirty="0"/>
              <a:t>     to “synthesize” an improved frequency response</a:t>
            </a:r>
          </a:p>
          <a:p>
            <a:r>
              <a:rPr lang="en-US" sz="2400" dirty="0"/>
              <a:t>  - This is at the expense of increased  network size and </a:t>
            </a:r>
          </a:p>
          <a:p>
            <a:r>
              <a:rPr lang="en-US" sz="2400" dirty="0"/>
              <a:t>     complexity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0"/>
            <a:ext cx="9144000" cy="914400"/>
          </a:xfrm>
          <a:prstGeom prst="rect">
            <a:avLst/>
          </a:prstGeom>
          <a:solidFill>
            <a:schemeClr val="accent1"/>
          </a:solidFill>
          <a:ln w="9525">
            <a:solidFill>
              <a:schemeClr val="tx1"/>
            </a:solidFill>
            <a:miter lim="800000"/>
            <a:headEnd/>
            <a:tailEnd/>
          </a:ln>
        </p:spPr>
        <p:txBody>
          <a:bodyPr wrap="none" anchor="ctr"/>
          <a:lstStyle/>
          <a:p>
            <a:pPr algn="ctr"/>
            <a:endParaRPr lang="en-US">
              <a:latin typeface="Times New Roman" pitchFamily="18" charset="0"/>
            </a:endParaRPr>
          </a:p>
        </p:txBody>
      </p:sp>
      <p:sp>
        <p:nvSpPr>
          <p:cNvPr id="19459" name="Text Box 3"/>
          <p:cNvSpPr txBox="1">
            <a:spLocks noChangeArrowheads="1"/>
          </p:cNvSpPr>
          <p:nvPr/>
        </p:nvSpPr>
        <p:spPr bwMode="auto">
          <a:xfrm>
            <a:off x="0" y="201613"/>
            <a:ext cx="3968750" cy="641350"/>
          </a:xfrm>
          <a:prstGeom prst="rect">
            <a:avLst/>
          </a:prstGeom>
          <a:noFill/>
          <a:ln w="9525">
            <a:noFill/>
            <a:miter lim="800000"/>
            <a:headEnd/>
            <a:tailEnd/>
          </a:ln>
        </p:spPr>
        <p:txBody>
          <a:bodyPr wrap="none">
            <a:spAutoFit/>
          </a:bodyPr>
          <a:lstStyle/>
          <a:p>
            <a:r>
              <a:rPr lang="en-US" sz="3600"/>
              <a:t>Analysis Approach</a:t>
            </a:r>
          </a:p>
        </p:txBody>
      </p:sp>
      <p:sp>
        <p:nvSpPr>
          <p:cNvPr id="19460"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1</a:t>
            </a:r>
          </a:p>
        </p:txBody>
      </p:sp>
      <p:sp>
        <p:nvSpPr>
          <p:cNvPr id="19461"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Jayanta Mukherjee          Lecture 1</a:t>
            </a:r>
          </a:p>
        </p:txBody>
      </p:sp>
      <p:sp>
        <p:nvSpPr>
          <p:cNvPr id="19462" name="Rectangle 6"/>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5             	                       Jayanta Mukherjee</a:t>
            </a:r>
          </a:p>
        </p:txBody>
      </p:sp>
      <p:sp>
        <p:nvSpPr>
          <p:cNvPr id="19463" name="Text Box 7"/>
          <p:cNvSpPr txBox="1">
            <a:spLocks noChangeArrowheads="1"/>
          </p:cNvSpPr>
          <p:nvPr/>
        </p:nvSpPr>
        <p:spPr bwMode="auto">
          <a:xfrm>
            <a:off x="0" y="0"/>
            <a:ext cx="1308100" cy="366713"/>
          </a:xfrm>
          <a:prstGeom prst="rect">
            <a:avLst/>
          </a:prstGeom>
          <a:noFill/>
          <a:ln w="9525">
            <a:noFill/>
            <a:miter lim="800000"/>
            <a:headEnd/>
            <a:tailEnd/>
          </a:ln>
        </p:spPr>
        <p:txBody>
          <a:bodyPr wrap="none">
            <a:spAutoFit/>
          </a:bodyPr>
          <a:lstStyle/>
          <a:p>
            <a:r>
              <a:rPr lang="en-US">
                <a:latin typeface="Times New Roman" pitchFamily="18" charset="0"/>
              </a:rPr>
              <a:t>IIT Bombay</a:t>
            </a:r>
          </a:p>
        </p:txBody>
      </p:sp>
      <p:sp>
        <p:nvSpPr>
          <p:cNvPr id="19464" name="Text Box 8"/>
          <p:cNvSpPr txBox="1">
            <a:spLocks noChangeArrowheads="1"/>
          </p:cNvSpPr>
          <p:nvPr/>
        </p:nvSpPr>
        <p:spPr bwMode="auto">
          <a:xfrm>
            <a:off x="8229600" y="0"/>
            <a:ext cx="914400" cy="366713"/>
          </a:xfrm>
          <a:prstGeom prst="rect">
            <a:avLst/>
          </a:prstGeom>
          <a:noFill/>
          <a:ln w="9525">
            <a:noFill/>
            <a:miter lim="800000"/>
            <a:headEnd/>
            <a:tailEnd/>
          </a:ln>
        </p:spPr>
        <p:txBody>
          <a:bodyPr wrap="none">
            <a:spAutoFit/>
          </a:bodyPr>
          <a:lstStyle/>
          <a:p>
            <a:r>
              <a:rPr lang="en-US">
                <a:latin typeface="Times New Roman" pitchFamily="18" charset="0"/>
              </a:rPr>
              <a:t>Page 18</a:t>
            </a:r>
          </a:p>
        </p:txBody>
      </p:sp>
      <p:sp>
        <p:nvSpPr>
          <p:cNvPr id="19465" name="Text Box 9"/>
          <p:cNvSpPr txBox="1">
            <a:spLocks noChangeArrowheads="1"/>
          </p:cNvSpPr>
          <p:nvPr/>
        </p:nvSpPr>
        <p:spPr bwMode="auto">
          <a:xfrm>
            <a:off x="288925" y="1182688"/>
            <a:ext cx="8780463" cy="5568950"/>
          </a:xfrm>
          <a:prstGeom prst="rect">
            <a:avLst/>
          </a:prstGeom>
          <a:noFill/>
          <a:ln w="9525">
            <a:noFill/>
            <a:miter lim="800000"/>
            <a:headEnd/>
            <a:tailEnd/>
          </a:ln>
        </p:spPr>
        <p:txBody>
          <a:bodyPr wrap="none">
            <a:spAutoFit/>
          </a:bodyPr>
          <a:lstStyle/>
          <a:p>
            <a:pPr>
              <a:buFontTx/>
              <a:buChar char="•"/>
            </a:pPr>
            <a:r>
              <a:rPr lang="en-US" sz="2400" dirty="0"/>
              <a:t> The equations involved with multi-section networks can be </a:t>
            </a:r>
          </a:p>
          <a:p>
            <a:r>
              <a:rPr lang="en-US" sz="2400" dirty="0"/>
              <a:t>  complicated</a:t>
            </a:r>
          </a:p>
          <a:p>
            <a:endParaRPr lang="en-US" sz="2400" dirty="0"/>
          </a:p>
          <a:p>
            <a:r>
              <a:rPr lang="en-US" sz="2400" dirty="0"/>
              <a:t> - </a:t>
            </a:r>
            <a:r>
              <a:rPr lang="en-US" sz="2400" dirty="0" smtClean="0"/>
              <a:t>There will be forward and reverse propagating voltage waves </a:t>
            </a:r>
          </a:p>
          <a:p>
            <a:r>
              <a:rPr lang="en-US" sz="2400" dirty="0" smtClean="0"/>
              <a:t>    on every section</a:t>
            </a:r>
          </a:p>
          <a:p>
            <a:r>
              <a:rPr lang="en-US" sz="2400" dirty="0" smtClean="0"/>
              <a:t> - This leads to an infinite number of potential multiple </a:t>
            </a:r>
          </a:p>
          <a:p>
            <a:r>
              <a:rPr lang="en-US" sz="2400" dirty="0" smtClean="0"/>
              <a:t>    </a:t>
            </a:r>
            <a:r>
              <a:rPr lang="en-US" sz="2400" dirty="0"/>
              <a:t>reflections</a:t>
            </a:r>
          </a:p>
          <a:p>
            <a:endParaRPr lang="en-US" sz="2400" dirty="0"/>
          </a:p>
          <a:p>
            <a:pPr>
              <a:buFontTx/>
              <a:buChar char="•"/>
            </a:pPr>
            <a:r>
              <a:rPr lang="en-US" sz="2400" dirty="0"/>
              <a:t> However, if the degree of mismatch between sections is </a:t>
            </a:r>
          </a:p>
          <a:p>
            <a:r>
              <a:rPr lang="en-US" sz="2400" dirty="0"/>
              <a:t>  small,</a:t>
            </a:r>
          </a:p>
          <a:p>
            <a:r>
              <a:rPr lang="en-US" sz="2400" dirty="0"/>
              <a:t>  - We can neglect multiple reflected signals</a:t>
            </a:r>
          </a:p>
          <a:p>
            <a:r>
              <a:rPr lang="en-US" sz="2400" dirty="0"/>
              <a:t>  - Design the network considering only single reflections</a:t>
            </a:r>
          </a:p>
          <a:p>
            <a:endParaRPr lang="en-US" sz="2400" dirty="0"/>
          </a:p>
          <a:p>
            <a:pPr>
              <a:buFontTx/>
              <a:buChar char="•"/>
            </a:pPr>
            <a:r>
              <a:rPr lang="en-US" sz="2400" dirty="0"/>
              <a:t> This is the theory of small reflections (</a:t>
            </a:r>
            <a:r>
              <a:rPr lang="en-US" sz="2400" dirty="0" err="1"/>
              <a:t>Pozar</a:t>
            </a:r>
            <a:r>
              <a:rPr lang="en-US" sz="2400" dirty="0"/>
              <a:t> </a:t>
            </a:r>
            <a:r>
              <a:rPr lang="en-US" sz="2400" dirty="0" err="1"/>
              <a:t>pg</a:t>
            </a:r>
            <a:r>
              <a:rPr lang="en-US" sz="2400" dirty="0"/>
              <a:t> 275-278) </a:t>
            </a:r>
          </a:p>
          <a:p>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0"/>
            <a:ext cx="9144000" cy="914400"/>
          </a:xfrm>
          <a:prstGeom prst="rect">
            <a:avLst/>
          </a:prstGeom>
          <a:solidFill>
            <a:schemeClr val="accent1"/>
          </a:solidFill>
          <a:ln w="9525">
            <a:solidFill>
              <a:schemeClr val="tx1"/>
            </a:solidFill>
            <a:miter lim="800000"/>
            <a:headEnd/>
            <a:tailEnd/>
          </a:ln>
        </p:spPr>
        <p:txBody>
          <a:bodyPr wrap="none" anchor="ctr"/>
          <a:lstStyle/>
          <a:p>
            <a:pPr algn="ctr"/>
            <a:endParaRPr lang="en-US">
              <a:latin typeface="Times New Roman" pitchFamily="18" charset="0"/>
            </a:endParaRPr>
          </a:p>
        </p:txBody>
      </p:sp>
      <p:sp>
        <p:nvSpPr>
          <p:cNvPr id="20483" name="Text Box 3"/>
          <p:cNvSpPr txBox="1">
            <a:spLocks noChangeArrowheads="1"/>
          </p:cNvSpPr>
          <p:nvPr/>
        </p:nvSpPr>
        <p:spPr bwMode="auto">
          <a:xfrm>
            <a:off x="0" y="201613"/>
            <a:ext cx="4654550" cy="641350"/>
          </a:xfrm>
          <a:prstGeom prst="rect">
            <a:avLst/>
          </a:prstGeom>
          <a:noFill/>
          <a:ln w="9525">
            <a:noFill/>
            <a:miter lim="800000"/>
            <a:headEnd/>
            <a:tailEnd/>
          </a:ln>
        </p:spPr>
        <p:txBody>
          <a:bodyPr wrap="none">
            <a:spAutoFit/>
          </a:bodyPr>
          <a:lstStyle/>
          <a:p>
            <a:r>
              <a:rPr lang="en-US" sz="3600"/>
              <a:t>Single Section Theory</a:t>
            </a:r>
          </a:p>
        </p:txBody>
      </p:sp>
      <p:sp>
        <p:nvSpPr>
          <p:cNvPr id="20484"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1</a:t>
            </a:r>
          </a:p>
        </p:txBody>
      </p:sp>
      <p:sp>
        <p:nvSpPr>
          <p:cNvPr id="20485"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Jayanta Mukherjee          Lecture 1</a:t>
            </a:r>
          </a:p>
        </p:txBody>
      </p:sp>
      <p:sp>
        <p:nvSpPr>
          <p:cNvPr id="20486" name="Rectangle 6"/>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5             	                       Jayanta Mukherjee</a:t>
            </a:r>
          </a:p>
        </p:txBody>
      </p:sp>
      <p:sp>
        <p:nvSpPr>
          <p:cNvPr id="20487" name="Text Box 7"/>
          <p:cNvSpPr txBox="1">
            <a:spLocks noChangeArrowheads="1"/>
          </p:cNvSpPr>
          <p:nvPr/>
        </p:nvSpPr>
        <p:spPr bwMode="auto">
          <a:xfrm>
            <a:off x="0" y="0"/>
            <a:ext cx="1308100" cy="366713"/>
          </a:xfrm>
          <a:prstGeom prst="rect">
            <a:avLst/>
          </a:prstGeom>
          <a:noFill/>
          <a:ln w="9525">
            <a:noFill/>
            <a:miter lim="800000"/>
            <a:headEnd/>
            <a:tailEnd/>
          </a:ln>
        </p:spPr>
        <p:txBody>
          <a:bodyPr wrap="none">
            <a:spAutoFit/>
          </a:bodyPr>
          <a:lstStyle/>
          <a:p>
            <a:r>
              <a:rPr lang="en-US">
                <a:latin typeface="Times New Roman" pitchFamily="18" charset="0"/>
              </a:rPr>
              <a:t>IIT Bombay</a:t>
            </a:r>
          </a:p>
        </p:txBody>
      </p:sp>
      <p:sp>
        <p:nvSpPr>
          <p:cNvPr id="20488" name="Text Box 8"/>
          <p:cNvSpPr txBox="1">
            <a:spLocks noChangeArrowheads="1"/>
          </p:cNvSpPr>
          <p:nvPr/>
        </p:nvSpPr>
        <p:spPr bwMode="auto">
          <a:xfrm>
            <a:off x="8229600" y="0"/>
            <a:ext cx="914400" cy="366713"/>
          </a:xfrm>
          <a:prstGeom prst="rect">
            <a:avLst/>
          </a:prstGeom>
          <a:noFill/>
          <a:ln w="9525">
            <a:noFill/>
            <a:miter lim="800000"/>
            <a:headEnd/>
            <a:tailEnd/>
          </a:ln>
        </p:spPr>
        <p:txBody>
          <a:bodyPr wrap="none">
            <a:spAutoFit/>
          </a:bodyPr>
          <a:lstStyle/>
          <a:p>
            <a:r>
              <a:rPr lang="en-US">
                <a:latin typeface="Times New Roman" pitchFamily="18" charset="0"/>
              </a:rPr>
              <a:t>Page 19</a:t>
            </a:r>
          </a:p>
        </p:txBody>
      </p:sp>
      <p:sp>
        <p:nvSpPr>
          <p:cNvPr id="20489" name="Text Box 9"/>
          <p:cNvSpPr txBox="1">
            <a:spLocks noChangeArrowheads="1"/>
          </p:cNvSpPr>
          <p:nvPr/>
        </p:nvSpPr>
        <p:spPr bwMode="auto">
          <a:xfrm>
            <a:off x="457200" y="4876800"/>
            <a:ext cx="8189913" cy="822325"/>
          </a:xfrm>
          <a:prstGeom prst="rect">
            <a:avLst/>
          </a:prstGeom>
          <a:noFill/>
          <a:ln w="9525">
            <a:noFill/>
            <a:miter lim="800000"/>
            <a:headEnd/>
            <a:tailEnd/>
          </a:ln>
        </p:spPr>
        <p:txBody>
          <a:bodyPr wrap="none">
            <a:spAutoFit/>
          </a:bodyPr>
          <a:lstStyle/>
          <a:p>
            <a:pPr>
              <a:buFontTx/>
              <a:buChar char="•"/>
            </a:pPr>
            <a:r>
              <a:rPr lang="en-US" sz="2400"/>
              <a:t> We are interested in calculating the reflection at junction 1</a:t>
            </a:r>
          </a:p>
          <a:p>
            <a:r>
              <a:rPr lang="en-US" sz="2400"/>
              <a:t>  as defined as </a:t>
            </a:r>
          </a:p>
        </p:txBody>
      </p:sp>
      <p:graphicFrame>
        <p:nvGraphicFramePr>
          <p:cNvPr id="20490" name="Object 10"/>
          <p:cNvGraphicFramePr>
            <a:graphicFrameLocks noChangeAspect="1"/>
          </p:cNvGraphicFramePr>
          <p:nvPr/>
        </p:nvGraphicFramePr>
        <p:xfrm>
          <a:off x="1752600" y="990600"/>
          <a:ext cx="5680075" cy="3817938"/>
        </p:xfrm>
        <a:graphic>
          <a:graphicData uri="http://schemas.openxmlformats.org/presentationml/2006/ole">
            <mc:AlternateContent xmlns:mc="http://schemas.openxmlformats.org/markup-compatibility/2006">
              <mc:Choice xmlns:v="urn:schemas-microsoft-com:vml" Requires="v">
                <p:oleObj spid="_x0000_s20502" name="Visio" r:id="rId4" imgW="5679338" imgH="3817925" progId="Visio.Drawing.11">
                  <p:embed/>
                </p:oleObj>
              </mc:Choice>
              <mc:Fallback>
                <p:oleObj name="Visio" r:id="rId4" imgW="5679338" imgH="3817925" progId="Visio.Drawing.11">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990600"/>
                        <a:ext cx="5680075" cy="3817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91" name="Object 12"/>
          <p:cNvGraphicFramePr>
            <a:graphicFrameLocks noChangeAspect="1"/>
          </p:cNvGraphicFramePr>
          <p:nvPr/>
        </p:nvGraphicFramePr>
        <p:xfrm>
          <a:off x="3352800" y="5399088"/>
          <a:ext cx="1295400" cy="1017587"/>
        </p:xfrm>
        <a:graphic>
          <a:graphicData uri="http://schemas.openxmlformats.org/presentationml/2006/ole">
            <mc:AlternateContent xmlns:mc="http://schemas.openxmlformats.org/markup-compatibility/2006">
              <mc:Choice xmlns:v="urn:schemas-microsoft-com:vml" Requires="v">
                <p:oleObj spid="_x0000_s20503" name="Equation" r:id="rId6" imgW="533169" imgH="418918" progId="Equation.3">
                  <p:embed/>
                </p:oleObj>
              </mc:Choice>
              <mc:Fallback>
                <p:oleObj name="Equation" r:id="rId6" imgW="533169" imgH="418918"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5399088"/>
                        <a:ext cx="1295400" cy="1017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9144000" cy="1295400"/>
          </a:xfrm>
          <a:prstGeom prst="rect">
            <a:avLst/>
          </a:prstGeom>
          <a:solidFill>
            <a:schemeClr val="accent1"/>
          </a:solidFill>
          <a:ln w="9525">
            <a:solidFill>
              <a:schemeClr val="tx1"/>
            </a:solidFill>
            <a:miter lim="800000"/>
            <a:headEnd/>
            <a:tailEnd/>
          </a:ln>
        </p:spPr>
        <p:txBody>
          <a:bodyPr wrap="none" anchor="ctr"/>
          <a:lstStyle/>
          <a:p>
            <a:pPr algn="ctr"/>
            <a:endParaRPr lang="en-US">
              <a:latin typeface="Times New Roman" pitchFamily="18" charset="0"/>
            </a:endParaRPr>
          </a:p>
        </p:txBody>
      </p:sp>
      <p:sp>
        <p:nvSpPr>
          <p:cNvPr id="3075" name="Text Box 3"/>
          <p:cNvSpPr txBox="1">
            <a:spLocks noChangeArrowheads="1"/>
          </p:cNvSpPr>
          <p:nvPr/>
        </p:nvSpPr>
        <p:spPr bwMode="auto">
          <a:xfrm>
            <a:off x="0" y="201613"/>
            <a:ext cx="8743950" cy="1190625"/>
          </a:xfrm>
          <a:prstGeom prst="rect">
            <a:avLst/>
          </a:prstGeom>
          <a:noFill/>
          <a:ln w="9525">
            <a:noFill/>
            <a:miter lim="800000"/>
            <a:headEnd/>
            <a:tailEnd/>
          </a:ln>
        </p:spPr>
        <p:txBody>
          <a:bodyPr wrap="none">
            <a:spAutoFit/>
          </a:bodyPr>
          <a:lstStyle/>
          <a:p>
            <a:r>
              <a:rPr lang="en-US" sz="3600"/>
              <a:t>Quarter Wave Transformer for a Complex </a:t>
            </a:r>
          </a:p>
          <a:p>
            <a:r>
              <a:rPr lang="en-US" sz="3600"/>
              <a:t>Load</a:t>
            </a:r>
          </a:p>
        </p:txBody>
      </p:sp>
      <p:sp>
        <p:nvSpPr>
          <p:cNvPr id="3076"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1</a:t>
            </a:r>
          </a:p>
        </p:txBody>
      </p:sp>
      <p:sp>
        <p:nvSpPr>
          <p:cNvPr id="3077"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Jayanta Mukherjee          Lecture 1</a:t>
            </a:r>
          </a:p>
        </p:txBody>
      </p:sp>
      <p:sp>
        <p:nvSpPr>
          <p:cNvPr id="3078" name="Rectangle 6"/>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5             			         Jayanta Mukherjee</a:t>
            </a:r>
          </a:p>
        </p:txBody>
      </p:sp>
      <p:sp>
        <p:nvSpPr>
          <p:cNvPr id="3079" name="Text Box 7"/>
          <p:cNvSpPr txBox="1">
            <a:spLocks noChangeArrowheads="1"/>
          </p:cNvSpPr>
          <p:nvPr/>
        </p:nvSpPr>
        <p:spPr bwMode="auto">
          <a:xfrm>
            <a:off x="0" y="0"/>
            <a:ext cx="1308100" cy="366713"/>
          </a:xfrm>
          <a:prstGeom prst="rect">
            <a:avLst/>
          </a:prstGeom>
          <a:noFill/>
          <a:ln w="9525">
            <a:noFill/>
            <a:miter lim="800000"/>
            <a:headEnd/>
            <a:tailEnd/>
          </a:ln>
        </p:spPr>
        <p:txBody>
          <a:bodyPr wrap="none">
            <a:spAutoFit/>
          </a:bodyPr>
          <a:lstStyle/>
          <a:p>
            <a:r>
              <a:rPr lang="en-US">
                <a:latin typeface="Times New Roman" pitchFamily="18" charset="0"/>
              </a:rPr>
              <a:t>IIT Bombay</a:t>
            </a:r>
          </a:p>
        </p:txBody>
      </p:sp>
      <p:sp>
        <p:nvSpPr>
          <p:cNvPr id="3080" name="Text Box 8"/>
          <p:cNvSpPr txBox="1">
            <a:spLocks noChangeArrowheads="1"/>
          </p:cNvSpPr>
          <p:nvPr/>
        </p:nvSpPr>
        <p:spPr bwMode="auto">
          <a:xfrm>
            <a:off x="8229600" y="0"/>
            <a:ext cx="800100" cy="366713"/>
          </a:xfrm>
          <a:prstGeom prst="rect">
            <a:avLst/>
          </a:prstGeom>
          <a:noFill/>
          <a:ln w="9525">
            <a:noFill/>
            <a:miter lim="800000"/>
            <a:headEnd/>
            <a:tailEnd/>
          </a:ln>
        </p:spPr>
        <p:txBody>
          <a:bodyPr wrap="none">
            <a:spAutoFit/>
          </a:bodyPr>
          <a:lstStyle/>
          <a:p>
            <a:r>
              <a:rPr lang="en-US">
                <a:latin typeface="Times New Roman" pitchFamily="18" charset="0"/>
              </a:rPr>
              <a:t>Page 2</a:t>
            </a:r>
          </a:p>
        </p:txBody>
      </p:sp>
      <p:graphicFrame>
        <p:nvGraphicFramePr>
          <p:cNvPr id="3081" name="Object 14"/>
          <p:cNvGraphicFramePr>
            <a:graphicFrameLocks noChangeAspect="1"/>
          </p:cNvGraphicFramePr>
          <p:nvPr/>
        </p:nvGraphicFramePr>
        <p:xfrm>
          <a:off x="3124200" y="3962400"/>
          <a:ext cx="5694363" cy="2179638"/>
        </p:xfrm>
        <a:graphic>
          <a:graphicData uri="http://schemas.openxmlformats.org/presentationml/2006/ole">
            <mc:AlternateContent xmlns:mc="http://schemas.openxmlformats.org/markup-compatibility/2006">
              <mc:Choice xmlns:v="urn:schemas-microsoft-com:vml" Requires="v">
                <p:oleObj spid="_x0000_s3093" name="Visio" r:id="rId4" imgW="7227951" imgH="2909697" progId="Visio.Drawing.11">
                  <p:embed/>
                </p:oleObj>
              </mc:Choice>
              <mc:Fallback>
                <p:oleObj name="Visio" r:id="rId4" imgW="7227951" imgH="2909697" progId="Visio.Drawing.11">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3962400"/>
                        <a:ext cx="5694363" cy="21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2" name="Object 15"/>
          <p:cNvGraphicFramePr>
            <a:graphicFrameLocks noChangeAspect="1"/>
          </p:cNvGraphicFramePr>
          <p:nvPr/>
        </p:nvGraphicFramePr>
        <p:xfrm>
          <a:off x="228600" y="1524000"/>
          <a:ext cx="3333750" cy="2957513"/>
        </p:xfrm>
        <a:graphic>
          <a:graphicData uri="http://schemas.openxmlformats.org/presentationml/2006/ole">
            <mc:AlternateContent xmlns:mc="http://schemas.openxmlformats.org/markup-compatibility/2006">
              <mc:Choice xmlns:v="urn:schemas-microsoft-com:vml" Requires="v">
                <p:oleObj spid="_x0000_s3094" name="Visio" r:id="rId6" imgW="3333925" imgH="2957791" progId="Visio.Drawing.11">
                  <p:embed/>
                </p:oleObj>
              </mc:Choice>
              <mc:Fallback>
                <p:oleObj name="Visio" r:id="rId6" imgW="3333925" imgH="2957791" progId="Visio.Drawing.11">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1524000"/>
                        <a:ext cx="3333750" cy="295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914400"/>
          </a:xfrm>
          <a:prstGeom prst="rect">
            <a:avLst/>
          </a:prstGeom>
          <a:solidFill>
            <a:schemeClr val="accent1"/>
          </a:solidFill>
          <a:ln w="9525">
            <a:solidFill>
              <a:schemeClr val="tx1"/>
            </a:solidFill>
            <a:miter lim="800000"/>
            <a:headEnd/>
            <a:tailEnd/>
          </a:ln>
        </p:spPr>
        <p:txBody>
          <a:bodyPr wrap="none" anchor="ctr"/>
          <a:lstStyle/>
          <a:p>
            <a:pPr algn="ctr"/>
            <a:endParaRPr lang="en-US">
              <a:latin typeface="Times New Roman" pitchFamily="18" charset="0"/>
            </a:endParaRPr>
          </a:p>
        </p:txBody>
      </p:sp>
      <p:sp>
        <p:nvSpPr>
          <p:cNvPr id="21507" name="Text Box 3"/>
          <p:cNvSpPr txBox="1">
            <a:spLocks noChangeArrowheads="1"/>
          </p:cNvSpPr>
          <p:nvPr/>
        </p:nvSpPr>
        <p:spPr bwMode="auto">
          <a:xfrm>
            <a:off x="0" y="201613"/>
            <a:ext cx="4654550" cy="641350"/>
          </a:xfrm>
          <a:prstGeom prst="rect">
            <a:avLst/>
          </a:prstGeom>
          <a:noFill/>
          <a:ln w="9525">
            <a:noFill/>
            <a:miter lim="800000"/>
            <a:headEnd/>
            <a:tailEnd/>
          </a:ln>
        </p:spPr>
        <p:txBody>
          <a:bodyPr wrap="none">
            <a:spAutoFit/>
          </a:bodyPr>
          <a:lstStyle/>
          <a:p>
            <a:r>
              <a:rPr lang="en-US" sz="3600"/>
              <a:t>Single Section Theory</a:t>
            </a:r>
          </a:p>
        </p:txBody>
      </p:sp>
      <p:sp>
        <p:nvSpPr>
          <p:cNvPr id="21508"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1</a:t>
            </a:r>
          </a:p>
        </p:txBody>
      </p:sp>
      <p:sp>
        <p:nvSpPr>
          <p:cNvPr id="21509"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Jayanta Mukherjee          Lecture 1</a:t>
            </a:r>
          </a:p>
        </p:txBody>
      </p:sp>
      <p:sp>
        <p:nvSpPr>
          <p:cNvPr id="21510" name="Rectangle 6"/>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5             	                       Jayanta Mukherjee</a:t>
            </a:r>
          </a:p>
        </p:txBody>
      </p:sp>
      <p:sp>
        <p:nvSpPr>
          <p:cNvPr id="21511" name="Text Box 7"/>
          <p:cNvSpPr txBox="1">
            <a:spLocks noChangeArrowheads="1"/>
          </p:cNvSpPr>
          <p:nvPr/>
        </p:nvSpPr>
        <p:spPr bwMode="auto">
          <a:xfrm>
            <a:off x="0" y="0"/>
            <a:ext cx="1308100" cy="366713"/>
          </a:xfrm>
          <a:prstGeom prst="rect">
            <a:avLst/>
          </a:prstGeom>
          <a:noFill/>
          <a:ln w="9525">
            <a:noFill/>
            <a:miter lim="800000"/>
            <a:headEnd/>
            <a:tailEnd/>
          </a:ln>
        </p:spPr>
        <p:txBody>
          <a:bodyPr wrap="none">
            <a:spAutoFit/>
          </a:bodyPr>
          <a:lstStyle/>
          <a:p>
            <a:r>
              <a:rPr lang="en-US">
                <a:latin typeface="Times New Roman" pitchFamily="18" charset="0"/>
              </a:rPr>
              <a:t>IIT Bombay</a:t>
            </a:r>
          </a:p>
        </p:txBody>
      </p:sp>
      <p:sp>
        <p:nvSpPr>
          <p:cNvPr id="21512" name="Text Box 8"/>
          <p:cNvSpPr txBox="1">
            <a:spLocks noChangeArrowheads="1"/>
          </p:cNvSpPr>
          <p:nvPr/>
        </p:nvSpPr>
        <p:spPr bwMode="auto">
          <a:xfrm>
            <a:off x="8229600" y="0"/>
            <a:ext cx="914400" cy="366713"/>
          </a:xfrm>
          <a:prstGeom prst="rect">
            <a:avLst/>
          </a:prstGeom>
          <a:noFill/>
          <a:ln w="9525">
            <a:noFill/>
            <a:miter lim="800000"/>
            <a:headEnd/>
            <a:tailEnd/>
          </a:ln>
        </p:spPr>
        <p:txBody>
          <a:bodyPr wrap="none">
            <a:spAutoFit/>
          </a:bodyPr>
          <a:lstStyle/>
          <a:p>
            <a:r>
              <a:rPr lang="en-US">
                <a:latin typeface="Times New Roman" pitchFamily="18" charset="0"/>
              </a:rPr>
              <a:t>Page 20</a:t>
            </a:r>
          </a:p>
        </p:txBody>
      </p:sp>
      <p:graphicFrame>
        <p:nvGraphicFramePr>
          <p:cNvPr id="21513" name="Object 11"/>
          <p:cNvGraphicFramePr>
            <a:graphicFrameLocks noChangeAspect="1"/>
          </p:cNvGraphicFramePr>
          <p:nvPr/>
        </p:nvGraphicFramePr>
        <p:xfrm>
          <a:off x="685800" y="1143000"/>
          <a:ext cx="7629525" cy="4587875"/>
        </p:xfrm>
        <a:graphic>
          <a:graphicData uri="http://schemas.openxmlformats.org/presentationml/2006/ole">
            <mc:AlternateContent xmlns:mc="http://schemas.openxmlformats.org/markup-compatibility/2006">
              <mc:Choice xmlns:v="urn:schemas-microsoft-com:vml" Requires="v">
                <p:oleObj spid="_x0000_s21520" name="Equation" r:id="rId4" imgW="2997200" imgH="1803400" progId="Equation.3">
                  <p:embed/>
                </p:oleObj>
              </mc:Choice>
              <mc:Fallback>
                <p:oleObj name="Equation" r:id="rId4" imgW="2997200" imgH="180340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143000"/>
                        <a:ext cx="7629525" cy="458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0"/>
            <a:ext cx="9144000" cy="914400"/>
          </a:xfrm>
          <a:prstGeom prst="rect">
            <a:avLst/>
          </a:prstGeom>
          <a:solidFill>
            <a:schemeClr val="accent1"/>
          </a:solidFill>
          <a:ln w="9525">
            <a:solidFill>
              <a:schemeClr val="tx1"/>
            </a:solidFill>
            <a:miter lim="800000"/>
            <a:headEnd/>
            <a:tailEnd/>
          </a:ln>
        </p:spPr>
        <p:txBody>
          <a:bodyPr wrap="none" anchor="ctr"/>
          <a:lstStyle/>
          <a:p>
            <a:pPr algn="ctr"/>
            <a:endParaRPr lang="en-US">
              <a:latin typeface="Times New Roman" pitchFamily="18" charset="0"/>
            </a:endParaRPr>
          </a:p>
        </p:txBody>
      </p:sp>
      <p:sp>
        <p:nvSpPr>
          <p:cNvPr id="22531" name="Text Box 3"/>
          <p:cNvSpPr txBox="1">
            <a:spLocks noChangeArrowheads="1"/>
          </p:cNvSpPr>
          <p:nvPr/>
        </p:nvSpPr>
        <p:spPr bwMode="auto">
          <a:xfrm>
            <a:off x="0" y="201613"/>
            <a:ext cx="4654550" cy="641350"/>
          </a:xfrm>
          <a:prstGeom prst="rect">
            <a:avLst/>
          </a:prstGeom>
          <a:noFill/>
          <a:ln w="9525">
            <a:noFill/>
            <a:miter lim="800000"/>
            <a:headEnd/>
            <a:tailEnd/>
          </a:ln>
        </p:spPr>
        <p:txBody>
          <a:bodyPr wrap="none">
            <a:spAutoFit/>
          </a:bodyPr>
          <a:lstStyle/>
          <a:p>
            <a:r>
              <a:rPr lang="en-US" sz="3600"/>
              <a:t>Single Section Theory</a:t>
            </a:r>
          </a:p>
        </p:txBody>
      </p:sp>
      <p:sp>
        <p:nvSpPr>
          <p:cNvPr id="22532"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1</a:t>
            </a:r>
          </a:p>
        </p:txBody>
      </p:sp>
      <p:sp>
        <p:nvSpPr>
          <p:cNvPr id="22533"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Jayanta Mukherjee          Lecture 1</a:t>
            </a:r>
          </a:p>
        </p:txBody>
      </p:sp>
      <p:sp>
        <p:nvSpPr>
          <p:cNvPr id="22534" name="Rectangle 6"/>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5             	                       Jayanta Mukherjee</a:t>
            </a:r>
          </a:p>
        </p:txBody>
      </p:sp>
      <p:sp>
        <p:nvSpPr>
          <p:cNvPr id="22535" name="Text Box 7"/>
          <p:cNvSpPr txBox="1">
            <a:spLocks noChangeArrowheads="1"/>
          </p:cNvSpPr>
          <p:nvPr/>
        </p:nvSpPr>
        <p:spPr bwMode="auto">
          <a:xfrm>
            <a:off x="0" y="0"/>
            <a:ext cx="1308100" cy="366713"/>
          </a:xfrm>
          <a:prstGeom prst="rect">
            <a:avLst/>
          </a:prstGeom>
          <a:noFill/>
          <a:ln w="9525">
            <a:noFill/>
            <a:miter lim="800000"/>
            <a:headEnd/>
            <a:tailEnd/>
          </a:ln>
        </p:spPr>
        <p:txBody>
          <a:bodyPr wrap="none">
            <a:spAutoFit/>
          </a:bodyPr>
          <a:lstStyle/>
          <a:p>
            <a:r>
              <a:rPr lang="en-US">
                <a:latin typeface="Times New Roman" pitchFamily="18" charset="0"/>
              </a:rPr>
              <a:t>IIT Bombay</a:t>
            </a:r>
          </a:p>
        </p:txBody>
      </p:sp>
      <p:sp>
        <p:nvSpPr>
          <p:cNvPr id="22536" name="Text Box 8"/>
          <p:cNvSpPr txBox="1">
            <a:spLocks noChangeArrowheads="1"/>
          </p:cNvSpPr>
          <p:nvPr/>
        </p:nvSpPr>
        <p:spPr bwMode="auto">
          <a:xfrm>
            <a:off x="8229600" y="0"/>
            <a:ext cx="914400" cy="366713"/>
          </a:xfrm>
          <a:prstGeom prst="rect">
            <a:avLst/>
          </a:prstGeom>
          <a:noFill/>
          <a:ln w="9525">
            <a:noFill/>
            <a:miter lim="800000"/>
            <a:headEnd/>
            <a:tailEnd/>
          </a:ln>
        </p:spPr>
        <p:txBody>
          <a:bodyPr wrap="none">
            <a:spAutoFit/>
          </a:bodyPr>
          <a:lstStyle/>
          <a:p>
            <a:r>
              <a:rPr lang="en-US">
                <a:latin typeface="Times New Roman" pitchFamily="18" charset="0"/>
              </a:rPr>
              <a:t>Page 21</a:t>
            </a:r>
          </a:p>
        </p:txBody>
      </p:sp>
      <p:graphicFrame>
        <p:nvGraphicFramePr>
          <p:cNvPr id="22537" name="Object 9"/>
          <p:cNvGraphicFramePr>
            <a:graphicFrameLocks noChangeAspect="1"/>
          </p:cNvGraphicFramePr>
          <p:nvPr/>
        </p:nvGraphicFramePr>
        <p:xfrm>
          <a:off x="685800" y="1524000"/>
          <a:ext cx="7854950" cy="4103688"/>
        </p:xfrm>
        <a:graphic>
          <a:graphicData uri="http://schemas.openxmlformats.org/presentationml/2006/ole">
            <mc:AlternateContent xmlns:mc="http://schemas.openxmlformats.org/markup-compatibility/2006">
              <mc:Choice xmlns:v="urn:schemas-microsoft-com:vml" Requires="v">
                <p:oleObj spid="_x0000_s22544" name="Equation" r:id="rId4" imgW="3086100" imgH="1612900" progId="Equation.3">
                  <p:embed/>
                </p:oleObj>
              </mc:Choice>
              <mc:Fallback>
                <p:oleObj name="Equation" r:id="rId4" imgW="3086100" imgH="16129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524000"/>
                        <a:ext cx="7854950" cy="4103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14400"/>
          </a:xfrm>
          <a:prstGeom prst="rect">
            <a:avLst/>
          </a:prstGeom>
          <a:solidFill>
            <a:schemeClr val="accent1"/>
          </a:solidFill>
          <a:ln w="9525">
            <a:solidFill>
              <a:schemeClr val="tx1"/>
            </a:solidFill>
            <a:miter lim="800000"/>
            <a:headEnd/>
            <a:tailEnd/>
          </a:ln>
        </p:spPr>
        <p:txBody>
          <a:bodyPr wrap="none" anchor="ctr"/>
          <a:lstStyle/>
          <a:p>
            <a:pPr algn="ctr"/>
            <a:endParaRPr lang="en-US">
              <a:latin typeface="Times New Roman" pitchFamily="18" charset="0"/>
            </a:endParaRPr>
          </a:p>
        </p:txBody>
      </p:sp>
      <p:sp>
        <p:nvSpPr>
          <p:cNvPr id="23555" name="Text Box 3"/>
          <p:cNvSpPr txBox="1">
            <a:spLocks noChangeArrowheads="1"/>
          </p:cNvSpPr>
          <p:nvPr/>
        </p:nvSpPr>
        <p:spPr bwMode="auto">
          <a:xfrm>
            <a:off x="0" y="201613"/>
            <a:ext cx="4654550" cy="641350"/>
          </a:xfrm>
          <a:prstGeom prst="rect">
            <a:avLst/>
          </a:prstGeom>
          <a:noFill/>
          <a:ln w="9525">
            <a:noFill/>
            <a:miter lim="800000"/>
            <a:headEnd/>
            <a:tailEnd/>
          </a:ln>
        </p:spPr>
        <p:txBody>
          <a:bodyPr wrap="none">
            <a:spAutoFit/>
          </a:bodyPr>
          <a:lstStyle/>
          <a:p>
            <a:r>
              <a:rPr lang="en-US" sz="3600"/>
              <a:t>Single Section Theory</a:t>
            </a:r>
          </a:p>
        </p:txBody>
      </p:sp>
      <p:sp>
        <p:nvSpPr>
          <p:cNvPr id="23556"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1</a:t>
            </a:r>
          </a:p>
        </p:txBody>
      </p:sp>
      <p:sp>
        <p:nvSpPr>
          <p:cNvPr id="23557"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Jayanta Mukherjee          Lecture 1</a:t>
            </a:r>
          </a:p>
        </p:txBody>
      </p:sp>
      <p:sp>
        <p:nvSpPr>
          <p:cNvPr id="23558" name="Rectangle 6"/>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5             	                       Jayanta Mukherjee</a:t>
            </a:r>
          </a:p>
        </p:txBody>
      </p:sp>
      <p:sp>
        <p:nvSpPr>
          <p:cNvPr id="23559" name="Text Box 7"/>
          <p:cNvSpPr txBox="1">
            <a:spLocks noChangeArrowheads="1"/>
          </p:cNvSpPr>
          <p:nvPr/>
        </p:nvSpPr>
        <p:spPr bwMode="auto">
          <a:xfrm>
            <a:off x="0" y="0"/>
            <a:ext cx="1308100" cy="366713"/>
          </a:xfrm>
          <a:prstGeom prst="rect">
            <a:avLst/>
          </a:prstGeom>
          <a:noFill/>
          <a:ln w="9525">
            <a:noFill/>
            <a:miter lim="800000"/>
            <a:headEnd/>
            <a:tailEnd/>
          </a:ln>
        </p:spPr>
        <p:txBody>
          <a:bodyPr wrap="none">
            <a:spAutoFit/>
          </a:bodyPr>
          <a:lstStyle/>
          <a:p>
            <a:r>
              <a:rPr lang="en-US">
                <a:latin typeface="Times New Roman" pitchFamily="18" charset="0"/>
              </a:rPr>
              <a:t>IIT Bombay</a:t>
            </a:r>
          </a:p>
        </p:txBody>
      </p:sp>
      <p:sp>
        <p:nvSpPr>
          <p:cNvPr id="23560" name="Text Box 8"/>
          <p:cNvSpPr txBox="1">
            <a:spLocks noChangeArrowheads="1"/>
          </p:cNvSpPr>
          <p:nvPr/>
        </p:nvSpPr>
        <p:spPr bwMode="auto">
          <a:xfrm>
            <a:off x="8229600" y="0"/>
            <a:ext cx="914400" cy="366713"/>
          </a:xfrm>
          <a:prstGeom prst="rect">
            <a:avLst/>
          </a:prstGeom>
          <a:noFill/>
          <a:ln w="9525">
            <a:noFill/>
            <a:miter lim="800000"/>
            <a:headEnd/>
            <a:tailEnd/>
          </a:ln>
        </p:spPr>
        <p:txBody>
          <a:bodyPr wrap="none">
            <a:spAutoFit/>
          </a:bodyPr>
          <a:lstStyle/>
          <a:p>
            <a:r>
              <a:rPr lang="en-US">
                <a:latin typeface="Times New Roman" pitchFamily="18" charset="0"/>
              </a:rPr>
              <a:t>Page 22</a:t>
            </a:r>
          </a:p>
        </p:txBody>
      </p:sp>
      <p:graphicFrame>
        <p:nvGraphicFramePr>
          <p:cNvPr id="23561" name="Object 9"/>
          <p:cNvGraphicFramePr>
            <a:graphicFrameLocks noChangeAspect="1"/>
          </p:cNvGraphicFramePr>
          <p:nvPr/>
        </p:nvGraphicFramePr>
        <p:xfrm>
          <a:off x="1600200" y="1295400"/>
          <a:ext cx="5138738" cy="4068763"/>
        </p:xfrm>
        <a:graphic>
          <a:graphicData uri="http://schemas.openxmlformats.org/presentationml/2006/ole">
            <mc:AlternateContent xmlns:mc="http://schemas.openxmlformats.org/markup-compatibility/2006">
              <mc:Choice xmlns:v="urn:schemas-microsoft-com:vml" Requires="v">
                <p:oleObj spid="_x0000_s23568" name="Equation" r:id="rId4" imgW="2019300" imgH="1600200" progId="Equation.3">
                  <p:embed/>
                </p:oleObj>
              </mc:Choice>
              <mc:Fallback>
                <p:oleObj name="Equation" r:id="rId4" imgW="2019300" imgH="16002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295400"/>
                        <a:ext cx="5138738" cy="4068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0"/>
            <a:ext cx="9144000" cy="914400"/>
          </a:xfrm>
          <a:prstGeom prst="rect">
            <a:avLst/>
          </a:prstGeom>
          <a:solidFill>
            <a:schemeClr val="accent1"/>
          </a:solidFill>
          <a:ln w="9525">
            <a:solidFill>
              <a:schemeClr val="tx1"/>
            </a:solidFill>
            <a:miter lim="800000"/>
            <a:headEnd/>
            <a:tailEnd/>
          </a:ln>
        </p:spPr>
        <p:txBody>
          <a:bodyPr wrap="none" anchor="ctr"/>
          <a:lstStyle/>
          <a:p>
            <a:pPr algn="ctr"/>
            <a:endParaRPr lang="en-US">
              <a:latin typeface="Times New Roman" pitchFamily="18" charset="0"/>
            </a:endParaRPr>
          </a:p>
        </p:txBody>
      </p:sp>
      <p:sp>
        <p:nvSpPr>
          <p:cNvPr id="24579" name="Text Box 3"/>
          <p:cNvSpPr txBox="1">
            <a:spLocks noChangeArrowheads="1"/>
          </p:cNvSpPr>
          <p:nvPr/>
        </p:nvSpPr>
        <p:spPr bwMode="auto">
          <a:xfrm>
            <a:off x="0" y="201613"/>
            <a:ext cx="7423150" cy="641350"/>
          </a:xfrm>
          <a:prstGeom prst="rect">
            <a:avLst/>
          </a:prstGeom>
          <a:noFill/>
          <a:ln w="9525">
            <a:noFill/>
            <a:miter lim="800000"/>
            <a:headEnd/>
            <a:tailEnd/>
          </a:ln>
        </p:spPr>
        <p:txBody>
          <a:bodyPr wrap="none">
            <a:spAutoFit/>
          </a:bodyPr>
          <a:lstStyle/>
          <a:p>
            <a:r>
              <a:rPr lang="en-US" sz="3600"/>
              <a:t>Approximation for Small Reflections</a:t>
            </a:r>
          </a:p>
        </p:txBody>
      </p:sp>
      <p:sp>
        <p:nvSpPr>
          <p:cNvPr id="24580"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1</a:t>
            </a:r>
          </a:p>
        </p:txBody>
      </p:sp>
      <p:sp>
        <p:nvSpPr>
          <p:cNvPr id="24581"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Jayanta Mukherjee          Lecture 1</a:t>
            </a:r>
          </a:p>
        </p:txBody>
      </p:sp>
      <p:sp>
        <p:nvSpPr>
          <p:cNvPr id="24582" name="Rectangle 6"/>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5             	                       Jayanta Mukherjee</a:t>
            </a:r>
          </a:p>
        </p:txBody>
      </p:sp>
      <p:sp>
        <p:nvSpPr>
          <p:cNvPr id="24583" name="Text Box 7"/>
          <p:cNvSpPr txBox="1">
            <a:spLocks noChangeArrowheads="1"/>
          </p:cNvSpPr>
          <p:nvPr/>
        </p:nvSpPr>
        <p:spPr bwMode="auto">
          <a:xfrm>
            <a:off x="0" y="0"/>
            <a:ext cx="1308100" cy="366713"/>
          </a:xfrm>
          <a:prstGeom prst="rect">
            <a:avLst/>
          </a:prstGeom>
          <a:noFill/>
          <a:ln w="9525">
            <a:noFill/>
            <a:miter lim="800000"/>
            <a:headEnd/>
            <a:tailEnd/>
          </a:ln>
        </p:spPr>
        <p:txBody>
          <a:bodyPr wrap="none">
            <a:spAutoFit/>
          </a:bodyPr>
          <a:lstStyle/>
          <a:p>
            <a:r>
              <a:rPr lang="en-US">
                <a:latin typeface="Times New Roman" pitchFamily="18" charset="0"/>
              </a:rPr>
              <a:t>IIT Bombay</a:t>
            </a:r>
          </a:p>
        </p:txBody>
      </p:sp>
      <p:sp>
        <p:nvSpPr>
          <p:cNvPr id="24584" name="Text Box 8"/>
          <p:cNvSpPr txBox="1">
            <a:spLocks noChangeArrowheads="1"/>
          </p:cNvSpPr>
          <p:nvPr/>
        </p:nvSpPr>
        <p:spPr bwMode="auto">
          <a:xfrm>
            <a:off x="8229600" y="0"/>
            <a:ext cx="914400" cy="366713"/>
          </a:xfrm>
          <a:prstGeom prst="rect">
            <a:avLst/>
          </a:prstGeom>
          <a:noFill/>
          <a:ln w="9525">
            <a:noFill/>
            <a:miter lim="800000"/>
            <a:headEnd/>
            <a:tailEnd/>
          </a:ln>
        </p:spPr>
        <p:txBody>
          <a:bodyPr wrap="none">
            <a:spAutoFit/>
          </a:bodyPr>
          <a:lstStyle/>
          <a:p>
            <a:r>
              <a:rPr lang="en-US">
                <a:latin typeface="Times New Roman" pitchFamily="18" charset="0"/>
              </a:rPr>
              <a:t>Page 23</a:t>
            </a:r>
          </a:p>
        </p:txBody>
      </p:sp>
      <p:graphicFrame>
        <p:nvGraphicFramePr>
          <p:cNvPr id="24585" name="Object 9"/>
          <p:cNvGraphicFramePr>
            <a:graphicFrameLocks noChangeAspect="1"/>
          </p:cNvGraphicFramePr>
          <p:nvPr/>
        </p:nvGraphicFramePr>
        <p:xfrm>
          <a:off x="61913" y="979488"/>
          <a:ext cx="9082087" cy="4100512"/>
        </p:xfrm>
        <a:graphic>
          <a:graphicData uri="http://schemas.openxmlformats.org/presentationml/2006/ole">
            <mc:AlternateContent xmlns:mc="http://schemas.openxmlformats.org/markup-compatibility/2006">
              <mc:Choice xmlns:v="urn:schemas-microsoft-com:vml" Requires="v">
                <p:oleObj spid="_x0000_s24592" name="Equation" r:id="rId4" imgW="3568700" imgH="1612900" progId="Equation.3">
                  <p:embed/>
                </p:oleObj>
              </mc:Choice>
              <mc:Fallback>
                <p:oleObj name="Equation" r:id="rId4" imgW="3568700" imgH="16129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13" y="979488"/>
                        <a:ext cx="9082087" cy="4100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0" y="0"/>
            <a:ext cx="9144000" cy="914400"/>
          </a:xfrm>
          <a:prstGeom prst="rect">
            <a:avLst/>
          </a:prstGeom>
          <a:solidFill>
            <a:schemeClr val="accent1"/>
          </a:solidFill>
          <a:ln w="9525">
            <a:solidFill>
              <a:schemeClr val="tx1"/>
            </a:solidFill>
            <a:miter lim="800000"/>
            <a:headEnd/>
            <a:tailEnd/>
          </a:ln>
        </p:spPr>
        <p:txBody>
          <a:bodyPr wrap="none" anchor="ctr"/>
          <a:lstStyle/>
          <a:p>
            <a:pPr algn="ctr"/>
            <a:endParaRPr lang="en-US">
              <a:latin typeface="Times New Roman" pitchFamily="18" charset="0"/>
            </a:endParaRPr>
          </a:p>
        </p:txBody>
      </p:sp>
      <p:sp>
        <p:nvSpPr>
          <p:cNvPr id="25603" name="Text Box 3"/>
          <p:cNvSpPr txBox="1">
            <a:spLocks noChangeArrowheads="1"/>
          </p:cNvSpPr>
          <p:nvPr/>
        </p:nvSpPr>
        <p:spPr bwMode="auto">
          <a:xfrm>
            <a:off x="0" y="201613"/>
            <a:ext cx="7423150" cy="641350"/>
          </a:xfrm>
          <a:prstGeom prst="rect">
            <a:avLst/>
          </a:prstGeom>
          <a:noFill/>
          <a:ln w="9525">
            <a:noFill/>
            <a:miter lim="800000"/>
            <a:headEnd/>
            <a:tailEnd/>
          </a:ln>
        </p:spPr>
        <p:txBody>
          <a:bodyPr wrap="none">
            <a:spAutoFit/>
          </a:bodyPr>
          <a:lstStyle/>
          <a:p>
            <a:r>
              <a:rPr lang="en-US" sz="3600"/>
              <a:t>Approximation for Small Reflections</a:t>
            </a:r>
          </a:p>
        </p:txBody>
      </p:sp>
      <p:sp>
        <p:nvSpPr>
          <p:cNvPr id="25604"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1</a:t>
            </a:r>
          </a:p>
        </p:txBody>
      </p:sp>
      <p:sp>
        <p:nvSpPr>
          <p:cNvPr id="25605"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Jayanta Mukherjee          Lecture 1</a:t>
            </a:r>
          </a:p>
        </p:txBody>
      </p:sp>
      <p:sp>
        <p:nvSpPr>
          <p:cNvPr id="25606" name="Rectangle 6"/>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5             	                       Jayanta Mukherjee</a:t>
            </a:r>
          </a:p>
        </p:txBody>
      </p:sp>
      <p:sp>
        <p:nvSpPr>
          <p:cNvPr id="25607" name="Text Box 7"/>
          <p:cNvSpPr txBox="1">
            <a:spLocks noChangeArrowheads="1"/>
          </p:cNvSpPr>
          <p:nvPr/>
        </p:nvSpPr>
        <p:spPr bwMode="auto">
          <a:xfrm>
            <a:off x="0" y="0"/>
            <a:ext cx="1308100" cy="366713"/>
          </a:xfrm>
          <a:prstGeom prst="rect">
            <a:avLst/>
          </a:prstGeom>
          <a:noFill/>
          <a:ln w="9525">
            <a:noFill/>
            <a:miter lim="800000"/>
            <a:headEnd/>
            <a:tailEnd/>
          </a:ln>
        </p:spPr>
        <p:txBody>
          <a:bodyPr wrap="none">
            <a:spAutoFit/>
          </a:bodyPr>
          <a:lstStyle/>
          <a:p>
            <a:r>
              <a:rPr lang="en-US">
                <a:latin typeface="Times New Roman" pitchFamily="18" charset="0"/>
              </a:rPr>
              <a:t>IIT Bombay</a:t>
            </a:r>
          </a:p>
        </p:txBody>
      </p:sp>
      <p:sp>
        <p:nvSpPr>
          <p:cNvPr id="25608" name="Text Box 8"/>
          <p:cNvSpPr txBox="1">
            <a:spLocks noChangeArrowheads="1"/>
          </p:cNvSpPr>
          <p:nvPr/>
        </p:nvSpPr>
        <p:spPr bwMode="auto">
          <a:xfrm>
            <a:off x="8229600" y="0"/>
            <a:ext cx="914400" cy="366713"/>
          </a:xfrm>
          <a:prstGeom prst="rect">
            <a:avLst/>
          </a:prstGeom>
          <a:noFill/>
          <a:ln w="9525">
            <a:noFill/>
            <a:miter lim="800000"/>
            <a:headEnd/>
            <a:tailEnd/>
          </a:ln>
        </p:spPr>
        <p:txBody>
          <a:bodyPr wrap="none">
            <a:spAutoFit/>
          </a:bodyPr>
          <a:lstStyle/>
          <a:p>
            <a:r>
              <a:rPr lang="en-US">
                <a:latin typeface="Times New Roman" pitchFamily="18" charset="0"/>
              </a:rPr>
              <a:t>Page 24</a:t>
            </a:r>
          </a:p>
        </p:txBody>
      </p:sp>
      <p:sp>
        <p:nvSpPr>
          <p:cNvPr id="25609" name="Text Box 10"/>
          <p:cNvSpPr txBox="1">
            <a:spLocks noChangeArrowheads="1"/>
          </p:cNvSpPr>
          <p:nvPr/>
        </p:nvSpPr>
        <p:spPr bwMode="auto">
          <a:xfrm>
            <a:off x="42863" y="4876800"/>
            <a:ext cx="9101137" cy="1552575"/>
          </a:xfrm>
          <a:prstGeom prst="rect">
            <a:avLst/>
          </a:prstGeom>
          <a:noFill/>
          <a:ln w="9525">
            <a:noFill/>
            <a:miter lim="800000"/>
            <a:headEnd/>
            <a:tailEnd/>
          </a:ln>
        </p:spPr>
        <p:txBody>
          <a:bodyPr>
            <a:spAutoFit/>
          </a:bodyPr>
          <a:lstStyle/>
          <a:p>
            <a:r>
              <a:rPr lang="en-US" sz="2400" dirty="0"/>
              <a:t>This is simply the reflection generated by the mismatch between line characteristic impedances plus the reflection from the load phase shifted by the round trip travel along line 1. We are neglecting all other multiple reflections.</a:t>
            </a:r>
          </a:p>
        </p:txBody>
      </p:sp>
      <p:graphicFrame>
        <p:nvGraphicFramePr>
          <p:cNvPr id="25610" name="Object 11"/>
          <p:cNvGraphicFramePr>
            <a:graphicFrameLocks noChangeAspect="1"/>
          </p:cNvGraphicFramePr>
          <p:nvPr/>
        </p:nvGraphicFramePr>
        <p:xfrm>
          <a:off x="1676400" y="914400"/>
          <a:ext cx="5867400" cy="3817938"/>
        </p:xfrm>
        <a:graphic>
          <a:graphicData uri="http://schemas.openxmlformats.org/presentationml/2006/ole">
            <mc:AlternateContent xmlns:mc="http://schemas.openxmlformats.org/markup-compatibility/2006">
              <mc:Choice xmlns:v="urn:schemas-microsoft-com:vml" Requires="v">
                <p:oleObj spid="_x0000_s25617" name="Visio" r:id="rId4" imgW="6822643" imgH="4086149" progId="Visio.Drawing.11">
                  <p:embed/>
                </p:oleObj>
              </mc:Choice>
              <mc:Fallback>
                <p:oleObj name="Visio" r:id="rId4" imgW="6822643" imgH="4086149" progId="Visio.Drawing.11">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914400"/>
                        <a:ext cx="5867400" cy="3817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0" y="0"/>
            <a:ext cx="9144000" cy="914400"/>
          </a:xfrm>
          <a:prstGeom prst="rect">
            <a:avLst/>
          </a:prstGeom>
          <a:solidFill>
            <a:schemeClr val="accent1"/>
          </a:solidFill>
          <a:ln w="9525">
            <a:solidFill>
              <a:schemeClr val="tx1"/>
            </a:solidFill>
            <a:miter lim="800000"/>
            <a:headEnd/>
            <a:tailEnd/>
          </a:ln>
        </p:spPr>
        <p:txBody>
          <a:bodyPr wrap="none" anchor="ctr"/>
          <a:lstStyle/>
          <a:p>
            <a:pPr algn="ctr"/>
            <a:endParaRPr lang="en-US">
              <a:latin typeface="Times New Roman" pitchFamily="18" charset="0"/>
            </a:endParaRPr>
          </a:p>
        </p:txBody>
      </p:sp>
      <p:sp>
        <p:nvSpPr>
          <p:cNvPr id="26627" name="Text Box 3"/>
          <p:cNvSpPr txBox="1">
            <a:spLocks noChangeArrowheads="1"/>
          </p:cNvSpPr>
          <p:nvPr/>
        </p:nvSpPr>
        <p:spPr bwMode="auto">
          <a:xfrm>
            <a:off x="0" y="201613"/>
            <a:ext cx="3968750" cy="641350"/>
          </a:xfrm>
          <a:prstGeom prst="rect">
            <a:avLst/>
          </a:prstGeom>
          <a:noFill/>
          <a:ln w="9525">
            <a:noFill/>
            <a:miter lim="800000"/>
            <a:headEnd/>
            <a:tailEnd/>
          </a:ln>
        </p:spPr>
        <p:txBody>
          <a:bodyPr wrap="none">
            <a:spAutoFit/>
          </a:bodyPr>
          <a:lstStyle/>
          <a:p>
            <a:r>
              <a:rPr lang="en-US" sz="3600"/>
              <a:t>N Section Network</a:t>
            </a:r>
          </a:p>
        </p:txBody>
      </p:sp>
      <p:sp>
        <p:nvSpPr>
          <p:cNvPr id="26628"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1</a:t>
            </a:r>
          </a:p>
        </p:txBody>
      </p:sp>
      <p:sp>
        <p:nvSpPr>
          <p:cNvPr id="26629"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Jayanta Mukherjee          Lecture 1</a:t>
            </a:r>
          </a:p>
        </p:txBody>
      </p:sp>
      <p:sp>
        <p:nvSpPr>
          <p:cNvPr id="26630" name="Rectangle 6"/>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5             	                       Jayanta Mukherjee</a:t>
            </a:r>
          </a:p>
        </p:txBody>
      </p:sp>
      <p:sp>
        <p:nvSpPr>
          <p:cNvPr id="26631" name="Text Box 7"/>
          <p:cNvSpPr txBox="1">
            <a:spLocks noChangeArrowheads="1"/>
          </p:cNvSpPr>
          <p:nvPr/>
        </p:nvSpPr>
        <p:spPr bwMode="auto">
          <a:xfrm>
            <a:off x="0" y="0"/>
            <a:ext cx="1308100" cy="366713"/>
          </a:xfrm>
          <a:prstGeom prst="rect">
            <a:avLst/>
          </a:prstGeom>
          <a:noFill/>
          <a:ln w="9525">
            <a:noFill/>
            <a:miter lim="800000"/>
            <a:headEnd/>
            <a:tailEnd/>
          </a:ln>
        </p:spPr>
        <p:txBody>
          <a:bodyPr wrap="none">
            <a:spAutoFit/>
          </a:bodyPr>
          <a:lstStyle/>
          <a:p>
            <a:r>
              <a:rPr lang="en-US">
                <a:latin typeface="Times New Roman" pitchFamily="18" charset="0"/>
              </a:rPr>
              <a:t>IIT Bombay</a:t>
            </a:r>
          </a:p>
        </p:txBody>
      </p:sp>
      <p:sp>
        <p:nvSpPr>
          <p:cNvPr id="26632" name="Text Box 8"/>
          <p:cNvSpPr txBox="1">
            <a:spLocks noChangeArrowheads="1"/>
          </p:cNvSpPr>
          <p:nvPr/>
        </p:nvSpPr>
        <p:spPr bwMode="auto">
          <a:xfrm>
            <a:off x="8229600" y="0"/>
            <a:ext cx="914400" cy="366713"/>
          </a:xfrm>
          <a:prstGeom prst="rect">
            <a:avLst/>
          </a:prstGeom>
          <a:noFill/>
          <a:ln w="9525">
            <a:noFill/>
            <a:miter lim="800000"/>
            <a:headEnd/>
            <a:tailEnd/>
          </a:ln>
        </p:spPr>
        <p:txBody>
          <a:bodyPr wrap="none">
            <a:spAutoFit/>
          </a:bodyPr>
          <a:lstStyle/>
          <a:p>
            <a:r>
              <a:rPr lang="en-US">
                <a:latin typeface="Times New Roman" pitchFamily="18" charset="0"/>
              </a:rPr>
              <a:t>Page 25</a:t>
            </a:r>
          </a:p>
        </p:txBody>
      </p:sp>
      <p:sp>
        <p:nvSpPr>
          <p:cNvPr id="26633" name="Text Box 9"/>
          <p:cNvSpPr txBox="1">
            <a:spLocks noChangeArrowheads="1"/>
          </p:cNvSpPr>
          <p:nvPr/>
        </p:nvSpPr>
        <p:spPr bwMode="auto">
          <a:xfrm>
            <a:off x="0" y="990600"/>
            <a:ext cx="9101138" cy="1187450"/>
          </a:xfrm>
          <a:prstGeom prst="rect">
            <a:avLst/>
          </a:prstGeom>
          <a:noFill/>
          <a:ln w="9525">
            <a:noFill/>
            <a:miter lim="800000"/>
            <a:headEnd/>
            <a:tailEnd/>
          </a:ln>
        </p:spPr>
        <p:txBody>
          <a:bodyPr>
            <a:spAutoFit/>
          </a:bodyPr>
          <a:lstStyle/>
          <a:p>
            <a:r>
              <a:rPr lang="en-US" sz="2400"/>
              <a:t>Consider now the N-section network. We shall apply the small </a:t>
            </a:r>
          </a:p>
          <a:p>
            <a:r>
              <a:rPr lang="en-US" sz="2400"/>
              <a:t>reflection approximation derived above to this multiple line</a:t>
            </a:r>
          </a:p>
          <a:p>
            <a:r>
              <a:rPr lang="en-US" sz="2400"/>
              <a:t>circuit</a:t>
            </a:r>
          </a:p>
        </p:txBody>
      </p:sp>
      <p:graphicFrame>
        <p:nvGraphicFramePr>
          <p:cNvPr id="26634" name="Object 13"/>
          <p:cNvGraphicFramePr>
            <a:graphicFrameLocks noChangeAspect="1"/>
          </p:cNvGraphicFramePr>
          <p:nvPr/>
        </p:nvGraphicFramePr>
        <p:xfrm>
          <a:off x="152400" y="2209800"/>
          <a:ext cx="8839200" cy="2033588"/>
        </p:xfrm>
        <a:graphic>
          <a:graphicData uri="http://schemas.openxmlformats.org/presentationml/2006/ole">
            <mc:AlternateContent xmlns:mc="http://schemas.openxmlformats.org/markup-compatibility/2006">
              <mc:Choice xmlns:v="urn:schemas-microsoft-com:vml" Requires="v">
                <p:oleObj spid="_x0000_s26646" name="Visio" r:id="rId4" imgW="7625486" imgH="1754429" progId="Visio.Drawing.11">
                  <p:embed/>
                </p:oleObj>
              </mc:Choice>
              <mc:Fallback>
                <p:oleObj name="Visio" r:id="rId4" imgW="7625486" imgH="1754429" progId="Visio.Drawing.11">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209800"/>
                        <a:ext cx="8839200" cy="203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5" name="Object 15"/>
          <p:cNvGraphicFramePr>
            <a:graphicFrameLocks noChangeAspect="1"/>
          </p:cNvGraphicFramePr>
          <p:nvPr/>
        </p:nvGraphicFramePr>
        <p:xfrm>
          <a:off x="1143000" y="4724400"/>
          <a:ext cx="7156450" cy="855663"/>
        </p:xfrm>
        <a:graphic>
          <a:graphicData uri="http://schemas.openxmlformats.org/presentationml/2006/ole">
            <mc:AlternateContent xmlns:mc="http://schemas.openxmlformats.org/markup-compatibility/2006">
              <mc:Choice xmlns:v="urn:schemas-microsoft-com:vml" Requires="v">
                <p:oleObj spid="_x0000_s26647" name="Equation" r:id="rId6" imgW="3187700" imgH="381000" progId="Equation.3">
                  <p:embed/>
                </p:oleObj>
              </mc:Choice>
              <mc:Fallback>
                <p:oleObj name="Equation" r:id="rId6" imgW="3187700" imgH="381000"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4724400"/>
                        <a:ext cx="7156450" cy="855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0" y="0"/>
            <a:ext cx="9144000" cy="914400"/>
          </a:xfrm>
          <a:prstGeom prst="rect">
            <a:avLst/>
          </a:prstGeom>
          <a:solidFill>
            <a:schemeClr val="accent1"/>
          </a:solidFill>
          <a:ln w="9525">
            <a:solidFill>
              <a:schemeClr val="tx1"/>
            </a:solidFill>
            <a:miter lim="800000"/>
            <a:headEnd/>
            <a:tailEnd/>
          </a:ln>
        </p:spPr>
        <p:txBody>
          <a:bodyPr wrap="none" anchor="ctr"/>
          <a:lstStyle/>
          <a:p>
            <a:pPr algn="ctr"/>
            <a:endParaRPr lang="en-US">
              <a:latin typeface="Times New Roman" pitchFamily="18" charset="0"/>
            </a:endParaRPr>
          </a:p>
        </p:txBody>
      </p:sp>
      <p:sp>
        <p:nvSpPr>
          <p:cNvPr id="27651" name="Text Box 3"/>
          <p:cNvSpPr txBox="1">
            <a:spLocks noChangeArrowheads="1"/>
          </p:cNvSpPr>
          <p:nvPr/>
        </p:nvSpPr>
        <p:spPr bwMode="auto">
          <a:xfrm>
            <a:off x="0" y="201613"/>
            <a:ext cx="3968750" cy="641350"/>
          </a:xfrm>
          <a:prstGeom prst="rect">
            <a:avLst/>
          </a:prstGeom>
          <a:noFill/>
          <a:ln w="9525">
            <a:noFill/>
            <a:miter lim="800000"/>
            <a:headEnd/>
            <a:tailEnd/>
          </a:ln>
        </p:spPr>
        <p:txBody>
          <a:bodyPr wrap="none">
            <a:spAutoFit/>
          </a:bodyPr>
          <a:lstStyle/>
          <a:p>
            <a:r>
              <a:rPr lang="en-US" sz="3600"/>
              <a:t>N Section Formula</a:t>
            </a:r>
          </a:p>
        </p:txBody>
      </p:sp>
      <p:sp>
        <p:nvSpPr>
          <p:cNvPr id="27652"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1</a:t>
            </a:r>
          </a:p>
        </p:txBody>
      </p:sp>
      <p:sp>
        <p:nvSpPr>
          <p:cNvPr id="27653"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Jayanta Mukherjee          Lecture 1</a:t>
            </a:r>
          </a:p>
        </p:txBody>
      </p:sp>
      <p:sp>
        <p:nvSpPr>
          <p:cNvPr id="27654" name="Rectangle 6"/>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5             	                       Jayanta Mukherjee</a:t>
            </a:r>
          </a:p>
        </p:txBody>
      </p:sp>
      <p:sp>
        <p:nvSpPr>
          <p:cNvPr id="27655" name="Text Box 7"/>
          <p:cNvSpPr txBox="1">
            <a:spLocks noChangeArrowheads="1"/>
          </p:cNvSpPr>
          <p:nvPr/>
        </p:nvSpPr>
        <p:spPr bwMode="auto">
          <a:xfrm>
            <a:off x="0" y="0"/>
            <a:ext cx="1308100" cy="366713"/>
          </a:xfrm>
          <a:prstGeom prst="rect">
            <a:avLst/>
          </a:prstGeom>
          <a:noFill/>
          <a:ln w="9525">
            <a:noFill/>
            <a:miter lim="800000"/>
            <a:headEnd/>
            <a:tailEnd/>
          </a:ln>
        </p:spPr>
        <p:txBody>
          <a:bodyPr wrap="none">
            <a:spAutoFit/>
          </a:bodyPr>
          <a:lstStyle/>
          <a:p>
            <a:r>
              <a:rPr lang="en-US">
                <a:latin typeface="Times New Roman" pitchFamily="18" charset="0"/>
              </a:rPr>
              <a:t>IIT Bombay</a:t>
            </a:r>
          </a:p>
        </p:txBody>
      </p:sp>
      <p:sp>
        <p:nvSpPr>
          <p:cNvPr id="27656" name="Text Box 8"/>
          <p:cNvSpPr txBox="1">
            <a:spLocks noChangeArrowheads="1"/>
          </p:cNvSpPr>
          <p:nvPr/>
        </p:nvSpPr>
        <p:spPr bwMode="auto">
          <a:xfrm>
            <a:off x="8229600" y="0"/>
            <a:ext cx="914400" cy="366713"/>
          </a:xfrm>
          <a:prstGeom prst="rect">
            <a:avLst/>
          </a:prstGeom>
          <a:noFill/>
          <a:ln w="9525">
            <a:noFill/>
            <a:miter lim="800000"/>
            <a:headEnd/>
            <a:tailEnd/>
          </a:ln>
        </p:spPr>
        <p:txBody>
          <a:bodyPr wrap="none">
            <a:spAutoFit/>
          </a:bodyPr>
          <a:lstStyle/>
          <a:p>
            <a:r>
              <a:rPr lang="en-US">
                <a:latin typeface="Times New Roman" pitchFamily="18" charset="0"/>
              </a:rPr>
              <a:t>Page 26</a:t>
            </a:r>
          </a:p>
        </p:txBody>
      </p:sp>
      <p:graphicFrame>
        <p:nvGraphicFramePr>
          <p:cNvPr id="27657" name="Object 9"/>
          <p:cNvGraphicFramePr>
            <a:graphicFrameLocks noChangeAspect="1"/>
          </p:cNvGraphicFramePr>
          <p:nvPr/>
        </p:nvGraphicFramePr>
        <p:xfrm>
          <a:off x="152400" y="1143000"/>
          <a:ext cx="8839200" cy="2033588"/>
        </p:xfrm>
        <a:graphic>
          <a:graphicData uri="http://schemas.openxmlformats.org/presentationml/2006/ole">
            <mc:AlternateContent xmlns:mc="http://schemas.openxmlformats.org/markup-compatibility/2006">
              <mc:Choice xmlns:v="urn:schemas-microsoft-com:vml" Requires="v">
                <p:oleObj spid="_x0000_s27669" name="Visio" r:id="rId4" imgW="7625486" imgH="1754429" progId="Visio.Drawing.11">
                  <p:embed/>
                </p:oleObj>
              </mc:Choice>
              <mc:Fallback>
                <p:oleObj name="Visio" r:id="rId4" imgW="7625486" imgH="1754429" progId="Visio.Drawing.11">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143000"/>
                        <a:ext cx="8839200" cy="203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8" name="Object 10"/>
          <p:cNvGraphicFramePr>
            <a:graphicFrameLocks noChangeAspect="1"/>
          </p:cNvGraphicFramePr>
          <p:nvPr/>
        </p:nvGraphicFramePr>
        <p:xfrm>
          <a:off x="1371600" y="3581400"/>
          <a:ext cx="7099300" cy="2339975"/>
        </p:xfrm>
        <a:graphic>
          <a:graphicData uri="http://schemas.openxmlformats.org/presentationml/2006/ole">
            <mc:AlternateContent xmlns:mc="http://schemas.openxmlformats.org/markup-compatibility/2006">
              <mc:Choice xmlns:v="urn:schemas-microsoft-com:vml" Requires="v">
                <p:oleObj spid="_x0000_s27670" name="Equation" r:id="rId6" imgW="3162300" imgH="1041400" progId="Equation.3">
                  <p:embed/>
                </p:oleObj>
              </mc:Choice>
              <mc:Fallback>
                <p:oleObj name="Equation" r:id="rId6" imgW="3162300" imgH="10414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3581400"/>
                        <a:ext cx="7099300" cy="233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0"/>
            <a:ext cx="9144000" cy="914400"/>
          </a:xfrm>
          <a:prstGeom prst="rect">
            <a:avLst/>
          </a:prstGeom>
          <a:solidFill>
            <a:schemeClr val="accent1"/>
          </a:solidFill>
          <a:ln w="9525">
            <a:solidFill>
              <a:schemeClr val="tx1"/>
            </a:solidFill>
            <a:miter lim="800000"/>
            <a:headEnd/>
            <a:tailEnd/>
          </a:ln>
        </p:spPr>
        <p:txBody>
          <a:bodyPr wrap="none" anchor="ctr"/>
          <a:lstStyle/>
          <a:p>
            <a:pPr algn="ctr"/>
            <a:endParaRPr lang="en-US">
              <a:latin typeface="Times New Roman" pitchFamily="18" charset="0"/>
            </a:endParaRPr>
          </a:p>
        </p:txBody>
      </p:sp>
      <p:sp>
        <p:nvSpPr>
          <p:cNvPr id="28675" name="Text Box 3"/>
          <p:cNvSpPr txBox="1">
            <a:spLocks noChangeArrowheads="1"/>
          </p:cNvSpPr>
          <p:nvPr/>
        </p:nvSpPr>
        <p:spPr bwMode="auto">
          <a:xfrm>
            <a:off x="0" y="201613"/>
            <a:ext cx="3968750" cy="641350"/>
          </a:xfrm>
          <a:prstGeom prst="rect">
            <a:avLst/>
          </a:prstGeom>
          <a:noFill/>
          <a:ln w="9525">
            <a:noFill/>
            <a:miter lim="800000"/>
            <a:headEnd/>
            <a:tailEnd/>
          </a:ln>
        </p:spPr>
        <p:txBody>
          <a:bodyPr wrap="none">
            <a:spAutoFit/>
          </a:bodyPr>
          <a:lstStyle/>
          <a:p>
            <a:r>
              <a:rPr lang="en-US" sz="3600"/>
              <a:t>N Section Formula</a:t>
            </a:r>
          </a:p>
        </p:txBody>
      </p:sp>
      <p:sp>
        <p:nvSpPr>
          <p:cNvPr id="28676"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1</a:t>
            </a:r>
          </a:p>
        </p:txBody>
      </p:sp>
      <p:sp>
        <p:nvSpPr>
          <p:cNvPr id="28677"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Jayanta Mukherjee          Lecture 1</a:t>
            </a:r>
          </a:p>
        </p:txBody>
      </p:sp>
      <p:sp>
        <p:nvSpPr>
          <p:cNvPr id="28678" name="Rectangle 6"/>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5             	                       Jayanta Mukherjee</a:t>
            </a:r>
          </a:p>
        </p:txBody>
      </p:sp>
      <p:sp>
        <p:nvSpPr>
          <p:cNvPr id="28679" name="Text Box 7"/>
          <p:cNvSpPr txBox="1">
            <a:spLocks noChangeArrowheads="1"/>
          </p:cNvSpPr>
          <p:nvPr/>
        </p:nvSpPr>
        <p:spPr bwMode="auto">
          <a:xfrm>
            <a:off x="0" y="0"/>
            <a:ext cx="1308100" cy="366713"/>
          </a:xfrm>
          <a:prstGeom prst="rect">
            <a:avLst/>
          </a:prstGeom>
          <a:noFill/>
          <a:ln w="9525">
            <a:noFill/>
            <a:miter lim="800000"/>
            <a:headEnd/>
            <a:tailEnd/>
          </a:ln>
        </p:spPr>
        <p:txBody>
          <a:bodyPr wrap="none">
            <a:spAutoFit/>
          </a:bodyPr>
          <a:lstStyle/>
          <a:p>
            <a:r>
              <a:rPr lang="en-US">
                <a:latin typeface="Times New Roman" pitchFamily="18" charset="0"/>
              </a:rPr>
              <a:t>IIT Bombay</a:t>
            </a:r>
          </a:p>
        </p:txBody>
      </p:sp>
      <p:sp>
        <p:nvSpPr>
          <p:cNvPr id="28680" name="Text Box 8"/>
          <p:cNvSpPr txBox="1">
            <a:spLocks noChangeArrowheads="1"/>
          </p:cNvSpPr>
          <p:nvPr/>
        </p:nvSpPr>
        <p:spPr bwMode="auto">
          <a:xfrm>
            <a:off x="8229600" y="0"/>
            <a:ext cx="914400" cy="366713"/>
          </a:xfrm>
          <a:prstGeom prst="rect">
            <a:avLst/>
          </a:prstGeom>
          <a:noFill/>
          <a:ln w="9525">
            <a:noFill/>
            <a:miter lim="800000"/>
            <a:headEnd/>
            <a:tailEnd/>
          </a:ln>
        </p:spPr>
        <p:txBody>
          <a:bodyPr wrap="none">
            <a:spAutoFit/>
          </a:bodyPr>
          <a:lstStyle/>
          <a:p>
            <a:r>
              <a:rPr lang="en-US">
                <a:latin typeface="Times New Roman" pitchFamily="18" charset="0"/>
              </a:rPr>
              <a:t>Page 27</a:t>
            </a:r>
          </a:p>
        </p:txBody>
      </p:sp>
      <p:graphicFrame>
        <p:nvGraphicFramePr>
          <p:cNvPr id="28681" name="Object 12"/>
          <p:cNvGraphicFramePr>
            <a:graphicFrameLocks noChangeAspect="1"/>
          </p:cNvGraphicFramePr>
          <p:nvPr/>
        </p:nvGraphicFramePr>
        <p:xfrm>
          <a:off x="598488" y="1417638"/>
          <a:ext cx="8181975" cy="4079875"/>
        </p:xfrm>
        <a:graphic>
          <a:graphicData uri="http://schemas.openxmlformats.org/presentationml/2006/ole">
            <mc:AlternateContent xmlns:mc="http://schemas.openxmlformats.org/markup-compatibility/2006">
              <mc:Choice xmlns:v="urn:schemas-microsoft-com:vml" Requires="v">
                <p:oleObj spid="_x0000_s28688" name="Equation" r:id="rId4" imgW="3644900" imgH="1816100" progId="Equation.3">
                  <p:embed/>
                </p:oleObj>
              </mc:Choice>
              <mc:Fallback>
                <p:oleObj name="Equation" r:id="rId4" imgW="3644900" imgH="181610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488" y="1417638"/>
                        <a:ext cx="8181975" cy="4079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0"/>
            <a:ext cx="9144000" cy="914400"/>
          </a:xfrm>
          <a:prstGeom prst="rect">
            <a:avLst/>
          </a:prstGeom>
          <a:solidFill>
            <a:schemeClr val="accent1"/>
          </a:solidFill>
          <a:ln w="9525">
            <a:solidFill>
              <a:schemeClr val="tx1"/>
            </a:solidFill>
            <a:miter lim="800000"/>
            <a:headEnd/>
            <a:tailEnd/>
          </a:ln>
        </p:spPr>
        <p:txBody>
          <a:bodyPr wrap="none" anchor="ctr"/>
          <a:lstStyle/>
          <a:p>
            <a:pPr algn="ctr"/>
            <a:endParaRPr lang="en-US">
              <a:latin typeface="Times New Roman" pitchFamily="18" charset="0"/>
            </a:endParaRPr>
          </a:p>
        </p:txBody>
      </p:sp>
      <p:sp>
        <p:nvSpPr>
          <p:cNvPr id="29699" name="Text Box 3"/>
          <p:cNvSpPr txBox="1">
            <a:spLocks noChangeArrowheads="1"/>
          </p:cNvSpPr>
          <p:nvPr/>
        </p:nvSpPr>
        <p:spPr bwMode="auto">
          <a:xfrm>
            <a:off x="0" y="201613"/>
            <a:ext cx="3022600" cy="641350"/>
          </a:xfrm>
          <a:prstGeom prst="rect">
            <a:avLst/>
          </a:prstGeom>
          <a:noFill/>
          <a:ln w="9525">
            <a:noFill/>
            <a:miter lim="800000"/>
            <a:headEnd/>
            <a:tailEnd/>
          </a:ln>
        </p:spPr>
        <p:txBody>
          <a:bodyPr wrap="none">
            <a:spAutoFit/>
          </a:bodyPr>
          <a:lstStyle/>
          <a:p>
            <a:r>
              <a:rPr lang="en-US" sz="3600"/>
              <a:t>Attribute of </a:t>
            </a:r>
            <a:r>
              <a:rPr lang="el-GR" sz="3600">
                <a:latin typeface="Times New Roman" pitchFamily="18" charset="0"/>
                <a:cs typeface="Times New Roman" pitchFamily="18" charset="0"/>
              </a:rPr>
              <a:t>Γ</a:t>
            </a:r>
            <a:r>
              <a:rPr lang="en-US" sz="3600" baseline="-25000">
                <a:latin typeface="Times New Roman" pitchFamily="18" charset="0"/>
                <a:cs typeface="Times New Roman" pitchFamily="18" charset="0"/>
              </a:rPr>
              <a:t>in</a:t>
            </a:r>
            <a:endParaRPr lang="el-GR" sz="3600" baseline="-25000">
              <a:latin typeface="Times New Roman" pitchFamily="18" charset="0"/>
              <a:cs typeface="Times New Roman" pitchFamily="18" charset="0"/>
            </a:endParaRPr>
          </a:p>
        </p:txBody>
      </p:sp>
      <p:sp>
        <p:nvSpPr>
          <p:cNvPr id="29700"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1</a:t>
            </a:r>
          </a:p>
        </p:txBody>
      </p:sp>
      <p:sp>
        <p:nvSpPr>
          <p:cNvPr id="29701"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Jayanta Mukherjee          Lecture 1</a:t>
            </a:r>
          </a:p>
        </p:txBody>
      </p:sp>
      <p:sp>
        <p:nvSpPr>
          <p:cNvPr id="29702" name="Rectangle 6"/>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5             	                       Jayanta Mukherjee</a:t>
            </a:r>
          </a:p>
        </p:txBody>
      </p:sp>
      <p:sp>
        <p:nvSpPr>
          <p:cNvPr id="29703" name="Text Box 7"/>
          <p:cNvSpPr txBox="1">
            <a:spLocks noChangeArrowheads="1"/>
          </p:cNvSpPr>
          <p:nvPr/>
        </p:nvSpPr>
        <p:spPr bwMode="auto">
          <a:xfrm>
            <a:off x="0" y="0"/>
            <a:ext cx="1308100" cy="366713"/>
          </a:xfrm>
          <a:prstGeom prst="rect">
            <a:avLst/>
          </a:prstGeom>
          <a:noFill/>
          <a:ln w="9525">
            <a:noFill/>
            <a:miter lim="800000"/>
            <a:headEnd/>
            <a:tailEnd/>
          </a:ln>
        </p:spPr>
        <p:txBody>
          <a:bodyPr wrap="none">
            <a:spAutoFit/>
          </a:bodyPr>
          <a:lstStyle/>
          <a:p>
            <a:r>
              <a:rPr lang="en-US">
                <a:latin typeface="Times New Roman" pitchFamily="18" charset="0"/>
              </a:rPr>
              <a:t>IIT Bombay</a:t>
            </a:r>
          </a:p>
        </p:txBody>
      </p:sp>
      <p:sp>
        <p:nvSpPr>
          <p:cNvPr id="29704" name="Text Box 8"/>
          <p:cNvSpPr txBox="1">
            <a:spLocks noChangeArrowheads="1"/>
          </p:cNvSpPr>
          <p:nvPr/>
        </p:nvSpPr>
        <p:spPr bwMode="auto">
          <a:xfrm>
            <a:off x="8229600" y="0"/>
            <a:ext cx="914400" cy="366713"/>
          </a:xfrm>
          <a:prstGeom prst="rect">
            <a:avLst/>
          </a:prstGeom>
          <a:noFill/>
          <a:ln w="9525">
            <a:noFill/>
            <a:miter lim="800000"/>
            <a:headEnd/>
            <a:tailEnd/>
          </a:ln>
        </p:spPr>
        <p:txBody>
          <a:bodyPr wrap="none">
            <a:spAutoFit/>
          </a:bodyPr>
          <a:lstStyle/>
          <a:p>
            <a:r>
              <a:rPr lang="en-US">
                <a:latin typeface="Times New Roman" pitchFamily="18" charset="0"/>
              </a:rPr>
              <a:t>Page 28</a:t>
            </a:r>
          </a:p>
        </p:txBody>
      </p:sp>
      <p:graphicFrame>
        <p:nvGraphicFramePr>
          <p:cNvPr id="29705" name="Object 9"/>
          <p:cNvGraphicFramePr>
            <a:graphicFrameLocks noChangeAspect="1"/>
          </p:cNvGraphicFramePr>
          <p:nvPr/>
        </p:nvGraphicFramePr>
        <p:xfrm>
          <a:off x="304800" y="914400"/>
          <a:ext cx="5257800" cy="1052513"/>
        </p:xfrm>
        <a:graphic>
          <a:graphicData uri="http://schemas.openxmlformats.org/presentationml/2006/ole">
            <mc:AlternateContent xmlns:mc="http://schemas.openxmlformats.org/markup-compatibility/2006">
              <mc:Choice xmlns:v="urn:schemas-microsoft-com:vml" Requires="v">
                <p:oleObj spid="_x0000_s29712" name="Equation" r:id="rId4" imgW="2222500" imgH="444500" progId="Equation.3">
                  <p:embed/>
                </p:oleObj>
              </mc:Choice>
              <mc:Fallback>
                <p:oleObj name="Equation" r:id="rId4" imgW="2222500" imgH="4445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914400"/>
                        <a:ext cx="5257800" cy="1052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6" name="Text Box 11"/>
          <p:cNvSpPr txBox="1">
            <a:spLocks noChangeArrowheads="1"/>
          </p:cNvSpPr>
          <p:nvPr/>
        </p:nvSpPr>
        <p:spPr bwMode="auto">
          <a:xfrm>
            <a:off x="152400" y="2057400"/>
            <a:ext cx="8794750" cy="4473575"/>
          </a:xfrm>
          <a:prstGeom prst="rect">
            <a:avLst/>
          </a:prstGeom>
          <a:noFill/>
          <a:ln w="9525">
            <a:noFill/>
            <a:miter lim="800000"/>
            <a:headEnd/>
            <a:tailEnd/>
          </a:ln>
        </p:spPr>
        <p:txBody>
          <a:bodyPr>
            <a:spAutoFit/>
          </a:bodyPr>
          <a:lstStyle/>
          <a:p>
            <a:r>
              <a:rPr lang="en-US" sz="2400"/>
              <a:t>is in the form of a Fourier series in </a:t>
            </a:r>
            <a:r>
              <a:rPr lang="el-GR" sz="2400">
                <a:latin typeface="Times New Roman" pitchFamily="18" charset="0"/>
                <a:cs typeface="Times New Roman" pitchFamily="18" charset="0"/>
              </a:rPr>
              <a:t>θ</a:t>
            </a:r>
            <a:r>
              <a:rPr lang="en-US" sz="2400">
                <a:cs typeface="Times New Roman" pitchFamily="18" charset="0"/>
              </a:rPr>
              <a:t> . Thus </a:t>
            </a:r>
            <a:r>
              <a:rPr lang="el-GR" sz="2400">
                <a:latin typeface="Times New Roman" pitchFamily="18" charset="0"/>
                <a:cs typeface="Times New Roman" pitchFamily="18" charset="0"/>
              </a:rPr>
              <a:t>Γ</a:t>
            </a:r>
            <a:r>
              <a:rPr lang="en-US" sz="2400">
                <a:latin typeface="Times New Roman" pitchFamily="18" charset="0"/>
                <a:cs typeface="Times New Roman" pitchFamily="18" charset="0"/>
              </a:rPr>
              <a:t>(</a:t>
            </a:r>
            <a:r>
              <a:rPr lang="el-GR" sz="2400">
                <a:latin typeface="Times New Roman" pitchFamily="18" charset="0"/>
                <a:cs typeface="Times New Roman" pitchFamily="18" charset="0"/>
              </a:rPr>
              <a:t>θ</a:t>
            </a:r>
            <a:r>
              <a:rPr lang="en-US" sz="2400">
                <a:latin typeface="Times New Roman" pitchFamily="18" charset="0"/>
                <a:cs typeface="Times New Roman" pitchFamily="18" charset="0"/>
              </a:rPr>
              <a:t>) </a:t>
            </a:r>
            <a:r>
              <a:rPr lang="en-US" sz="2400">
                <a:cs typeface="Times New Roman" pitchFamily="18" charset="0"/>
              </a:rPr>
              <a:t>is periodic in </a:t>
            </a:r>
            <a:r>
              <a:rPr lang="el-GR" sz="2400">
                <a:latin typeface="Times New Roman" pitchFamily="18" charset="0"/>
                <a:cs typeface="Times New Roman" pitchFamily="18" charset="0"/>
              </a:rPr>
              <a:t>θ</a:t>
            </a:r>
            <a:endParaRPr lang="en-US" sz="2400">
              <a:latin typeface="Times New Roman" pitchFamily="18" charset="0"/>
              <a:cs typeface="Times New Roman" pitchFamily="18" charset="0"/>
            </a:endParaRPr>
          </a:p>
          <a:p>
            <a:r>
              <a:rPr lang="en-US" sz="2400">
                <a:cs typeface="Times New Roman" pitchFamily="18" charset="0"/>
              </a:rPr>
              <a:t>with period </a:t>
            </a:r>
            <a:r>
              <a:rPr lang="el-GR" sz="2400">
                <a:cs typeface="Arial" charset="0"/>
              </a:rPr>
              <a:t>π</a:t>
            </a:r>
            <a:r>
              <a:rPr lang="en-US" sz="2400">
                <a:cs typeface="Arial" charset="0"/>
              </a:rPr>
              <a:t>.</a:t>
            </a:r>
          </a:p>
          <a:p>
            <a:endParaRPr lang="en-US" sz="2400">
              <a:cs typeface="Arial" charset="0"/>
            </a:endParaRPr>
          </a:p>
          <a:p>
            <a:pPr>
              <a:buFontTx/>
              <a:buChar char="•"/>
            </a:pPr>
            <a:r>
              <a:rPr lang="en-US" sz="2400">
                <a:cs typeface="Arial" charset="0"/>
              </a:rPr>
              <a:t> We will usually set the center frequency of the transformer to</a:t>
            </a:r>
          </a:p>
          <a:p>
            <a:r>
              <a:rPr lang="en-US" sz="2400">
                <a:cs typeface="Arial" charset="0"/>
              </a:rPr>
              <a:t>  be at </a:t>
            </a:r>
            <a:r>
              <a:rPr lang="el-GR" sz="2400">
                <a:latin typeface="Times New Roman" pitchFamily="18" charset="0"/>
                <a:cs typeface="Times New Roman" pitchFamily="18" charset="0"/>
              </a:rPr>
              <a:t>θ</a:t>
            </a:r>
            <a:r>
              <a:rPr lang="en-US" sz="2400">
                <a:latin typeface="Times New Roman" pitchFamily="18" charset="0"/>
                <a:cs typeface="Times New Roman" pitchFamily="18" charset="0"/>
              </a:rPr>
              <a:t>=</a:t>
            </a:r>
            <a:r>
              <a:rPr lang="el-GR" sz="2400">
                <a:latin typeface="Times New Roman" pitchFamily="18" charset="0"/>
                <a:cs typeface="Arial" charset="0"/>
              </a:rPr>
              <a:t>π</a:t>
            </a:r>
            <a:r>
              <a:rPr lang="en-US" sz="2400">
                <a:cs typeface="Arial" charset="0"/>
              </a:rPr>
              <a:t>/2.</a:t>
            </a:r>
          </a:p>
          <a:p>
            <a:endParaRPr lang="en-US" sz="2400">
              <a:cs typeface="Arial" charset="0"/>
            </a:endParaRPr>
          </a:p>
          <a:p>
            <a:pPr>
              <a:buFontTx/>
              <a:buChar char="•"/>
            </a:pPr>
            <a:r>
              <a:rPr lang="en-US" sz="2400">
                <a:cs typeface="Arial" charset="0"/>
              </a:rPr>
              <a:t> Note that at </a:t>
            </a:r>
            <a:r>
              <a:rPr lang="el-GR" sz="2400">
                <a:latin typeface="Times New Roman" pitchFamily="18" charset="0"/>
                <a:cs typeface="Times New Roman" pitchFamily="18" charset="0"/>
              </a:rPr>
              <a:t>θ</a:t>
            </a:r>
            <a:r>
              <a:rPr lang="en-US" sz="2400">
                <a:latin typeface="Times New Roman" pitchFamily="18" charset="0"/>
                <a:cs typeface="Times New Roman" pitchFamily="18" charset="0"/>
              </a:rPr>
              <a:t>=0 </a:t>
            </a:r>
            <a:r>
              <a:rPr lang="en-US" sz="2400">
                <a:cs typeface="Times New Roman" pitchFamily="18" charset="0"/>
              </a:rPr>
              <a:t>(DC) we must have </a:t>
            </a:r>
            <a:r>
              <a:rPr lang="el-GR" sz="2400" i="1">
                <a:latin typeface="Times New Roman" pitchFamily="18" charset="0"/>
                <a:cs typeface="Times New Roman" pitchFamily="18" charset="0"/>
              </a:rPr>
              <a:t>Γ</a:t>
            </a:r>
            <a:r>
              <a:rPr lang="en-US" sz="2400" i="1" baseline="-25000">
                <a:latin typeface="Times New Roman" pitchFamily="18" charset="0"/>
                <a:cs typeface="Times New Roman" pitchFamily="18" charset="0"/>
              </a:rPr>
              <a:t>in</a:t>
            </a:r>
            <a:r>
              <a:rPr lang="en-US" sz="2400" i="1">
                <a:latin typeface="Times New Roman" pitchFamily="18" charset="0"/>
                <a:cs typeface="Times New Roman" pitchFamily="18" charset="0"/>
              </a:rPr>
              <a:t>(</a:t>
            </a:r>
            <a:r>
              <a:rPr lang="el-GR" sz="2400" i="1">
                <a:latin typeface="Times New Roman" pitchFamily="18" charset="0"/>
                <a:cs typeface="Times New Roman" pitchFamily="18" charset="0"/>
              </a:rPr>
              <a:t>θ</a:t>
            </a:r>
            <a:r>
              <a:rPr lang="en-US" sz="2400" i="1">
                <a:latin typeface="Times New Roman" pitchFamily="18" charset="0"/>
                <a:cs typeface="Times New Roman" pitchFamily="18" charset="0"/>
              </a:rPr>
              <a:t>=0)=(R</a:t>
            </a:r>
            <a:r>
              <a:rPr lang="en-US" sz="2400" i="1" baseline="-25000">
                <a:latin typeface="Times New Roman" pitchFamily="18" charset="0"/>
                <a:cs typeface="Times New Roman" pitchFamily="18" charset="0"/>
              </a:rPr>
              <a:t>L</a:t>
            </a:r>
            <a:r>
              <a:rPr lang="en-US" sz="2400" i="1">
                <a:latin typeface="Times New Roman" pitchFamily="18" charset="0"/>
                <a:cs typeface="Times New Roman" pitchFamily="18" charset="0"/>
              </a:rPr>
              <a:t>-Z</a:t>
            </a:r>
            <a:r>
              <a:rPr lang="en-US" sz="2400" i="1" baseline="-25000">
                <a:latin typeface="Times New Roman" pitchFamily="18" charset="0"/>
                <a:cs typeface="Times New Roman" pitchFamily="18" charset="0"/>
              </a:rPr>
              <a:t>0</a:t>
            </a:r>
            <a:r>
              <a:rPr lang="en-US" sz="2400" i="1">
                <a:latin typeface="Times New Roman" pitchFamily="18" charset="0"/>
                <a:cs typeface="Times New Roman" pitchFamily="18" charset="0"/>
              </a:rPr>
              <a:t>)/(R</a:t>
            </a:r>
            <a:r>
              <a:rPr lang="en-US" sz="2400" i="1" baseline="-25000">
                <a:latin typeface="Times New Roman" pitchFamily="18" charset="0"/>
                <a:cs typeface="Times New Roman" pitchFamily="18" charset="0"/>
              </a:rPr>
              <a:t>L</a:t>
            </a:r>
            <a:r>
              <a:rPr lang="en-US" sz="2400" i="1">
                <a:latin typeface="Times New Roman" pitchFamily="18" charset="0"/>
                <a:cs typeface="Times New Roman" pitchFamily="18" charset="0"/>
              </a:rPr>
              <a:t>+Z</a:t>
            </a:r>
            <a:r>
              <a:rPr lang="en-US" sz="2400" i="1" baseline="-25000">
                <a:latin typeface="Times New Roman" pitchFamily="18" charset="0"/>
                <a:cs typeface="Times New Roman" pitchFamily="18" charset="0"/>
              </a:rPr>
              <a:t>0</a:t>
            </a:r>
            <a:r>
              <a:rPr lang="en-US" sz="2400" i="1">
                <a:latin typeface="Times New Roman" pitchFamily="18" charset="0"/>
                <a:cs typeface="Times New Roman" pitchFamily="18" charset="0"/>
              </a:rPr>
              <a:t>)</a:t>
            </a:r>
          </a:p>
          <a:p>
            <a:r>
              <a:rPr lang="en-US" sz="2400">
                <a:cs typeface="Times New Roman" pitchFamily="18" charset="0"/>
              </a:rPr>
              <a:t>  since at DC the transmission lines introduce no phase shift</a:t>
            </a:r>
          </a:p>
          <a:p>
            <a:endParaRPr lang="en-US" sz="2400">
              <a:cs typeface="Times New Roman" pitchFamily="18" charset="0"/>
            </a:endParaRPr>
          </a:p>
          <a:p>
            <a:pPr>
              <a:buFontTx/>
              <a:buChar char="•"/>
            </a:pPr>
            <a:r>
              <a:rPr lang="en-US" sz="2400">
                <a:cs typeface="Times New Roman" pitchFamily="18" charset="0"/>
              </a:rPr>
              <a:t> We will use this exact result as a boundary condition even </a:t>
            </a:r>
          </a:p>
          <a:p>
            <a:r>
              <a:rPr lang="en-US" sz="2400">
                <a:cs typeface="Times New Roman" pitchFamily="18" charset="0"/>
              </a:rPr>
              <a:t>  though this boundary is not exactly enforced by the small</a:t>
            </a:r>
          </a:p>
          <a:p>
            <a:r>
              <a:rPr lang="en-US" sz="2400">
                <a:cs typeface="Times New Roman" pitchFamily="18" charset="0"/>
              </a:rPr>
              <a:t>  reflection approximate theory we have derived.</a:t>
            </a:r>
            <a:endParaRPr lang="el-GR" sz="2400">
              <a:cs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0"/>
            <a:ext cx="9144000" cy="914400"/>
          </a:xfrm>
          <a:prstGeom prst="rect">
            <a:avLst/>
          </a:prstGeom>
          <a:solidFill>
            <a:schemeClr val="accent1"/>
          </a:solidFill>
          <a:ln w="9525">
            <a:solidFill>
              <a:schemeClr val="tx1"/>
            </a:solidFill>
            <a:miter lim="800000"/>
            <a:headEnd/>
            <a:tailEnd/>
          </a:ln>
        </p:spPr>
        <p:txBody>
          <a:bodyPr wrap="none" anchor="ctr"/>
          <a:lstStyle/>
          <a:p>
            <a:pPr algn="ctr"/>
            <a:endParaRPr lang="en-US">
              <a:latin typeface="Times New Roman" pitchFamily="18" charset="0"/>
            </a:endParaRPr>
          </a:p>
        </p:txBody>
      </p:sp>
      <p:sp>
        <p:nvSpPr>
          <p:cNvPr id="30723" name="Text Box 3"/>
          <p:cNvSpPr txBox="1">
            <a:spLocks noChangeArrowheads="1"/>
          </p:cNvSpPr>
          <p:nvPr/>
        </p:nvSpPr>
        <p:spPr bwMode="auto">
          <a:xfrm>
            <a:off x="0" y="201613"/>
            <a:ext cx="7600950" cy="641350"/>
          </a:xfrm>
          <a:prstGeom prst="rect">
            <a:avLst/>
          </a:prstGeom>
          <a:noFill/>
          <a:ln w="9525">
            <a:noFill/>
            <a:miter lim="800000"/>
            <a:headEnd/>
            <a:tailEnd/>
          </a:ln>
        </p:spPr>
        <p:txBody>
          <a:bodyPr wrap="none">
            <a:spAutoFit/>
          </a:bodyPr>
          <a:lstStyle/>
          <a:p>
            <a:r>
              <a:rPr lang="en-US" sz="3600"/>
              <a:t>Self Consistent Approximate Results</a:t>
            </a:r>
            <a:endParaRPr lang="el-GR" sz="3600" baseline="-25000">
              <a:latin typeface="Times New Roman" pitchFamily="18" charset="0"/>
              <a:cs typeface="Times New Roman" pitchFamily="18" charset="0"/>
            </a:endParaRPr>
          </a:p>
        </p:txBody>
      </p:sp>
      <p:sp>
        <p:nvSpPr>
          <p:cNvPr id="30724"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1</a:t>
            </a:r>
          </a:p>
        </p:txBody>
      </p:sp>
      <p:sp>
        <p:nvSpPr>
          <p:cNvPr id="30725"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Jayanta Mukherjee          Lecture 1</a:t>
            </a:r>
          </a:p>
        </p:txBody>
      </p:sp>
      <p:sp>
        <p:nvSpPr>
          <p:cNvPr id="30726" name="Rectangle 6"/>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5             	                       Jayanta Mukherjee</a:t>
            </a:r>
          </a:p>
        </p:txBody>
      </p:sp>
      <p:sp>
        <p:nvSpPr>
          <p:cNvPr id="30727" name="Text Box 7"/>
          <p:cNvSpPr txBox="1">
            <a:spLocks noChangeArrowheads="1"/>
          </p:cNvSpPr>
          <p:nvPr/>
        </p:nvSpPr>
        <p:spPr bwMode="auto">
          <a:xfrm>
            <a:off x="0" y="0"/>
            <a:ext cx="1308100" cy="366713"/>
          </a:xfrm>
          <a:prstGeom prst="rect">
            <a:avLst/>
          </a:prstGeom>
          <a:noFill/>
          <a:ln w="9525">
            <a:noFill/>
            <a:miter lim="800000"/>
            <a:headEnd/>
            <a:tailEnd/>
          </a:ln>
        </p:spPr>
        <p:txBody>
          <a:bodyPr wrap="none">
            <a:spAutoFit/>
          </a:bodyPr>
          <a:lstStyle/>
          <a:p>
            <a:r>
              <a:rPr lang="en-US">
                <a:latin typeface="Times New Roman" pitchFamily="18" charset="0"/>
              </a:rPr>
              <a:t>IIT Bombay</a:t>
            </a:r>
          </a:p>
        </p:txBody>
      </p:sp>
      <p:sp>
        <p:nvSpPr>
          <p:cNvPr id="30728" name="Text Box 8"/>
          <p:cNvSpPr txBox="1">
            <a:spLocks noChangeArrowheads="1"/>
          </p:cNvSpPr>
          <p:nvPr/>
        </p:nvSpPr>
        <p:spPr bwMode="auto">
          <a:xfrm>
            <a:off x="8229600" y="0"/>
            <a:ext cx="914400" cy="366713"/>
          </a:xfrm>
          <a:prstGeom prst="rect">
            <a:avLst/>
          </a:prstGeom>
          <a:noFill/>
          <a:ln w="9525">
            <a:noFill/>
            <a:miter lim="800000"/>
            <a:headEnd/>
            <a:tailEnd/>
          </a:ln>
        </p:spPr>
        <p:txBody>
          <a:bodyPr wrap="none">
            <a:spAutoFit/>
          </a:bodyPr>
          <a:lstStyle/>
          <a:p>
            <a:r>
              <a:rPr lang="en-US">
                <a:latin typeface="Times New Roman" pitchFamily="18" charset="0"/>
              </a:rPr>
              <a:t>Page 29</a:t>
            </a:r>
          </a:p>
        </p:txBody>
      </p:sp>
      <p:sp>
        <p:nvSpPr>
          <p:cNvPr id="30729" name="Text Box 10"/>
          <p:cNvSpPr txBox="1">
            <a:spLocks noChangeArrowheads="1"/>
          </p:cNvSpPr>
          <p:nvPr/>
        </p:nvSpPr>
        <p:spPr bwMode="auto">
          <a:xfrm>
            <a:off x="0" y="914400"/>
            <a:ext cx="8794750" cy="822325"/>
          </a:xfrm>
          <a:prstGeom prst="rect">
            <a:avLst/>
          </a:prstGeom>
          <a:noFill/>
          <a:ln w="9525">
            <a:noFill/>
            <a:miter lim="800000"/>
            <a:headEnd/>
            <a:tailEnd/>
          </a:ln>
        </p:spPr>
        <p:txBody>
          <a:bodyPr>
            <a:spAutoFit/>
          </a:bodyPr>
          <a:lstStyle/>
          <a:p>
            <a:pPr>
              <a:buFontTx/>
              <a:buChar char="•"/>
            </a:pPr>
            <a:r>
              <a:rPr lang="en-US" sz="2400">
                <a:cs typeface="Arial" charset="0"/>
              </a:rPr>
              <a:t> To obtain self-consistent results we shall make use of the </a:t>
            </a:r>
          </a:p>
          <a:p>
            <a:r>
              <a:rPr lang="en-US" sz="2400">
                <a:cs typeface="Arial" charset="0"/>
              </a:rPr>
              <a:t>   following approximation:</a:t>
            </a:r>
            <a:endParaRPr lang="el-GR" sz="2400">
              <a:cs typeface="Arial" charset="0"/>
            </a:endParaRPr>
          </a:p>
        </p:txBody>
      </p:sp>
      <p:graphicFrame>
        <p:nvGraphicFramePr>
          <p:cNvPr id="30730" name="Object 12"/>
          <p:cNvGraphicFramePr>
            <a:graphicFrameLocks noChangeAspect="1"/>
          </p:cNvGraphicFramePr>
          <p:nvPr/>
        </p:nvGraphicFramePr>
        <p:xfrm>
          <a:off x="152400" y="1752600"/>
          <a:ext cx="8305800" cy="1409700"/>
        </p:xfrm>
        <a:graphic>
          <a:graphicData uri="http://schemas.openxmlformats.org/presentationml/2006/ole">
            <mc:AlternateContent xmlns:mc="http://schemas.openxmlformats.org/markup-compatibility/2006">
              <mc:Choice xmlns:v="urn:schemas-microsoft-com:vml" Requires="v">
                <p:oleObj spid="_x0000_s30743" name="Equation" r:id="rId4" imgW="3517900" imgH="596900" progId="Equation.3">
                  <p:embed/>
                </p:oleObj>
              </mc:Choice>
              <mc:Fallback>
                <p:oleObj name="Equation" r:id="rId4" imgW="3517900" imgH="59690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752600"/>
                        <a:ext cx="8305800" cy="140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31" name="Text Box 13"/>
          <p:cNvSpPr txBox="1">
            <a:spLocks noChangeArrowheads="1"/>
          </p:cNvSpPr>
          <p:nvPr/>
        </p:nvSpPr>
        <p:spPr bwMode="auto">
          <a:xfrm>
            <a:off x="0" y="3200400"/>
            <a:ext cx="8794750" cy="457200"/>
          </a:xfrm>
          <a:prstGeom prst="rect">
            <a:avLst/>
          </a:prstGeom>
          <a:noFill/>
          <a:ln w="9525">
            <a:noFill/>
            <a:miter lim="800000"/>
            <a:headEnd/>
            <a:tailEnd/>
          </a:ln>
        </p:spPr>
        <p:txBody>
          <a:bodyPr>
            <a:spAutoFit/>
          </a:bodyPr>
          <a:lstStyle/>
          <a:p>
            <a:pPr>
              <a:buFontTx/>
              <a:buChar char="•"/>
            </a:pPr>
            <a:r>
              <a:rPr lang="en-US" sz="2400">
                <a:cs typeface="Arial" charset="0"/>
              </a:rPr>
              <a:t> Using this approximation a self consistent result is obtained as</a:t>
            </a:r>
            <a:endParaRPr lang="el-GR" sz="2400">
              <a:cs typeface="Arial" charset="0"/>
            </a:endParaRPr>
          </a:p>
        </p:txBody>
      </p:sp>
      <p:graphicFrame>
        <p:nvGraphicFramePr>
          <p:cNvPr id="30732" name="Object 14"/>
          <p:cNvGraphicFramePr>
            <a:graphicFrameLocks noChangeAspect="1"/>
          </p:cNvGraphicFramePr>
          <p:nvPr/>
        </p:nvGraphicFramePr>
        <p:xfrm>
          <a:off x="1447800" y="3881438"/>
          <a:ext cx="5430838" cy="2976562"/>
        </p:xfrm>
        <a:graphic>
          <a:graphicData uri="http://schemas.openxmlformats.org/presentationml/2006/ole">
            <mc:AlternateContent xmlns:mc="http://schemas.openxmlformats.org/markup-compatibility/2006">
              <mc:Choice xmlns:v="urn:schemas-microsoft-com:vml" Requires="v">
                <p:oleObj spid="_x0000_s30744" name="Equation" r:id="rId6" imgW="2387600" imgH="1308100" progId="Equation.3">
                  <p:embed/>
                </p:oleObj>
              </mc:Choice>
              <mc:Fallback>
                <p:oleObj name="Equation" r:id="rId6" imgW="2387600" imgH="1308100"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3881438"/>
                        <a:ext cx="5430838" cy="2976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9144000" cy="1295400"/>
          </a:xfrm>
          <a:prstGeom prst="rect">
            <a:avLst/>
          </a:prstGeom>
          <a:solidFill>
            <a:schemeClr val="accent1"/>
          </a:solidFill>
          <a:ln w="9525">
            <a:solidFill>
              <a:schemeClr val="tx1"/>
            </a:solidFill>
            <a:miter lim="800000"/>
            <a:headEnd/>
            <a:tailEnd/>
          </a:ln>
        </p:spPr>
        <p:txBody>
          <a:bodyPr wrap="none" anchor="ctr"/>
          <a:lstStyle/>
          <a:p>
            <a:pPr algn="ctr"/>
            <a:endParaRPr lang="en-US">
              <a:latin typeface="Times New Roman" pitchFamily="18" charset="0"/>
            </a:endParaRPr>
          </a:p>
        </p:txBody>
      </p:sp>
      <p:sp>
        <p:nvSpPr>
          <p:cNvPr id="4099" name="Text Box 3"/>
          <p:cNvSpPr txBox="1">
            <a:spLocks noChangeArrowheads="1"/>
          </p:cNvSpPr>
          <p:nvPr/>
        </p:nvSpPr>
        <p:spPr bwMode="auto">
          <a:xfrm>
            <a:off x="0" y="201613"/>
            <a:ext cx="8743950" cy="1190625"/>
          </a:xfrm>
          <a:prstGeom prst="rect">
            <a:avLst/>
          </a:prstGeom>
          <a:noFill/>
          <a:ln w="9525">
            <a:noFill/>
            <a:miter lim="800000"/>
            <a:headEnd/>
            <a:tailEnd/>
          </a:ln>
        </p:spPr>
        <p:txBody>
          <a:bodyPr wrap="none">
            <a:spAutoFit/>
          </a:bodyPr>
          <a:lstStyle/>
          <a:p>
            <a:r>
              <a:rPr lang="en-US" sz="3600"/>
              <a:t>Quarter Wave Transformer for a Complex </a:t>
            </a:r>
          </a:p>
          <a:p>
            <a:r>
              <a:rPr lang="en-US" sz="3600"/>
              <a:t>Load</a:t>
            </a:r>
          </a:p>
        </p:txBody>
      </p:sp>
      <p:sp>
        <p:nvSpPr>
          <p:cNvPr id="4100"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1</a:t>
            </a:r>
          </a:p>
        </p:txBody>
      </p:sp>
      <p:sp>
        <p:nvSpPr>
          <p:cNvPr id="4101"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Jayanta Mukherjee          Lecture 1</a:t>
            </a:r>
          </a:p>
        </p:txBody>
      </p:sp>
      <p:sp>
        <p:nvSpPr>
          <p:cNvPr id="4102" name="Rectangle 6"/>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5             			         Jayanta Mukherjee</a:t>
            </a:r>
          </a:p>
        </p:txBody>
      </p:sp>
      <p:sp>
        <p:nvSpPr>
          <p:cNvPr id="4103" name="Text Box 7"/>
          <p:cNvSpPr txBox="1">
            <a:spLocks noChangeArrowheads="1"/>
          </p:cNvSpPr>
          <p:nvPr/>
        </p:nvSpPr>
        <p:spPr bwMode="auto">
          <a:xfrm>
            <a:off x="0" y="0"/>
            <a:ext cx="1308100" cy="366713"/>
          </a:xfrm>
          <a:prstGeom prst="rect">
            <a:avLst/>
          </a:prstGeom>
          <a:noFill/>
          <a:ln w="9525">
            <a:noFill/>
            <a:miter lim="800000"/>
            <a:headEnd/>
            <a:tailEnd/>
          </a:ln>
        </p:spPr>
        <p:txBody>
          <a:bodyPr wrap="none">
            <a:spAutoFit/>
          </a:bodyPr>
          <a:lstStyle/>
          <a:p>
            <a:r>
              <a:rPr lang="en-US">
                <a:latin typeface="Times New Roman" pitchFamily="18" charset="0"/>
              </a:rPr>
              <a:t>IIT Bombay</a:t>
            </a:r>
          </a:p>
        </p:txBody>
      </p:sp>
      <p:sp>
        <p:nvSpPr>
          <p:cNvPr id="4104" name="Text Box 8"/>
          <p:cNvSpPr txBox="1">
            <a:spLocks noChangeArrowheads="1"/>
          </p:cNvSpPr>
          <p:nvPr/>
        </p:nvSpPr>
        <p:spPr bwMode="auto">
          <a:xfrm>
            <a:off x="8229600" y="0"/>
            <a:ext cx="800100" cy="366713"/>
          </a:xfrm>
          <a:prstGeom prst="rect">
            <a:avLst/>
          </a:prstGeom>
          <a:noFill/>
          <a:ln w="9525">
            <a:noFill/>
            <a:miter lim="800000"/>
            <a:headEnd/>
            <a:tailEnd/>
          </a:ln>
        </p:spPr>
        <p:txBody>
          <a:bodyPr wrap="none">
            <a:spAutoFit/>
          </a:bodyPr>
          <a:lstStyle/>
          <a:p>
            <a:r>
              <a:rPr lang="en-US">
                <a:latin typeface="Times New Roman" pitchFamily="18" charset="0"/>
              </a:rPr>
              <a:t>Page 3</a:t>
            </a:r>
          </a:p>
        </p:txBody>
      </p:sp>
      <p:graphicFrame>
        <p:nvGraphicFramePr>
          <p:cNvPr id="4105" name="Object 9"/>
          <p:cNvGraphicFramePr>
            <a:graphicFrameLocks noChangeAspect="1"/>
          </p:cNvGraphicFramePr>
          <p:nvPr/>
        </p:nvGraphicFramePr>
        <p:xfrm>
          <a:off x="1371600" y="1219200"/>
          <a:ext cx="7305675" cy="2801938"/>
        </p:xfrm>
        <a:graphic>
          <a:graphicData uri="http://schemas.openxmlformats.org/presentationml/2006/ole">
            <mc:AlternateContent xmlns:mc="http://schemas.openxmlformats.org/markup-compatibility/2006">
              <mc:Choice xmlns:v="urn:schemas-microsoft-com:vml" Requires="v">
                <p:oleObj spid="_x0000_s4117" name="Visio" r:id="rId4" imgW="7228140" imgH="2909864" progId="Visio.Drawing.11">
                  <p:embed/>
                </p:oleObj>
              </mc:Choice>
              <mc:Fallback>
                <p:oleObj name="Visio" r:id="rId4" imgW="7228140" imgH="2909864" progId="Visio.Drawing.11">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219200"/>
                        <a:ext cx="7305675" cy="280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6" name="Object 11"/>
          <p:cNvGraphicFramePr>
            <a:graphicFrameLocks noChangeAspect="1"/>
          </p:cNvGraphicFramePr>
          <p:nvPr/>
        </p:nvGraphicFramePr>
        <p:xfrm>
          <a:off x="1447800" y="3810000"/>
          <a:ext cx="7305675" cy="2801938"/>
        </p:xfrm>
        <a:graphic>
          <a:graphicData uri="http://schemas.openxmlformats.org/presentationml/2006/ole">
            <mc:AlternateContent xmlns:mc="http://schemas.openxmlformats.org/markup-compatibility/2006">
              <mc:Choice xmlns:v="urn:schemas-microsoft-com:vml" Requires="v">
                <p:oleObj spid="_x0000_s4118" name="Visio" r:id="rId6" imgW="7228140" imgH="2909864" progId="Visio.Drawing.11">
                  <p:embed/>
                </p:oleObj>
              </mc:Choice>
              <mc:Fallback>
                <p:oleObj name="Visio" r:id="rId6" imgW="7228140" imgH="2909864" progId="Visio.Drawing.11">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3810000"/>
                        <a:ext cx="7305675" cy="280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0"/>
            <a:ext cx="9144000" cy="914400"/>
          </a:xfrm>
          <a:prstGeom prst="rect">
            <a:avLst/>
          </a:prstGeom>
          <a:solidFill>
            <a:schemeClr val="accent1"/>
          </a:solidFill>
          <a:ln w="9525">
            <a:solidFill>
              <a:schemeClr val="tx1"/>
            </a:solidFill>
            <a:miter lim="800000"/>
            <a:headEnd/>
            <a:tailEnd/>
          </a:ln>
        </p:spPr>
        <p:txBody>
          <a:bodyPr wrap="none" anchor="ctr"/>
          <a:lstStyle/>
          <a:p>
            <a:pPr algn="ctr"/>
            <a:endParaRPr lang="en-US">
              <a:latin typeface="Times New Roman" pitchFamily="18" charset="0"/>
            </a:endParaRPr>
          </a:p>
        </p:txBody>
      </p:sp>
      <p:sp>
        <p:nvSpPr>
          <p:cNvPr id="31747" name="Text Box 3"/>
          <p:cNvSpPr txBox="1">
            <a:spLocks noChangeArrowheads="1"/>
          </p:cNvSpPr>
          <p:nvPr/>
        </p:nvSpPr>
        <p:spPr bwMode="auto">
          <a:xfrm>
            <a:off x="0" y="201613"/>
            <a:ext cx="2139950" cy="641350"/>
          </a:xfrm>
          <a:prstGeom prst="rect">
            <a:avLst/>
          </a:prstGeom>
          <a:noFill/>
          <a:ln w="9525">
            <a:noFill/>
            <a:miter lim="800000"/>
            <a:headEnd/>
            <a:tailEnd/>
          </a:ln>
        </p:spPr>
        <p:txBody>
          <a:bodyPr wrap="none">
            <a:spAutoFit/>
          </a:bodyPr>
          <a:lstStyle/>
          <a:p>
            <a:r>
              <a:rPr lang="en-US" sz="3600"/>
              <a:t>Summary</a:t>
            </a:r>
            <a:endParaRPr lang="el-GR" sz="3600" baseline="-25000">
              <a:latin typeface="Times New Roman" pitchFamily="18" charset="0"/>
              <a:cs typeface="Times New Roman" pitchFamily="18" charset="0"/>
            </a:endParaRPr>
          </a:p>
        </p:txBody>
      </p:sp>
      <p:sp>
        <p:nvSpPr>
          <p:cNvPr id="31748"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1</a:t>
            </a:r>
          </a:p>
        </p:txBody>
      </p:sp>
      <p:sp>
        <p:nvSpPr>
          <p:cNvPr id="31749"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Jayanta Mukherjee          Lecture 1</a:t>
            </a:r>
          </a:p>
        </p:txBody>
      </p:sp>
      <p:sp>
        <p:nvSpPr>
          <p:cNvPr id="31750" name="Rectangle 6"/>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5             	                       Jayanta Mukherjee</a:t>
            </a:r>
          </a:p>
        </p:txBody>
      </p:sp>
      <p:sp>
        <p:nvSpPr>
          <p:cNvPr id="31751" name="Text Box 7"/>
          <p:cNvSpPr txBox="1">
            <a:spLocks noChangeArrowheads="1"/>
          </p:cNvSpPr>
          <p:nvPr/>
        </p:nvSpPr>
        <p:spPr bwMode="auto">
          <a:xfrm>
            <a:off x="0" y="0"/>
            <a:ext cx="1308100" cy="366713"/>
          </a:xfrm>
          <a:prstGeom prst="rect">
            <a:avLst/>
          </a:prstGeom>
          <a:noFill/>
          <a:ln w="9525">
            <a:noFill/>
            <a:miter lim="800000"/>
            <a:headEnd/>
            <a:tailEnd/>
          </a:ln>
        </p:spPr>
        <p:txBody>
          <a:bodyPr wrap="none">
            <a:spAutoFit/>
          </a:bodyPr>
          <a:lstStyle/>
          <a:p>
            <a:r>
              <a:rPr lang="en-US">
                <a:latin typeface="Times New Roman" pitchFamily="18" charset="0"/>
              </a:rPr>
              <a:t>IIT Bombay</a:t>
            </a:r>
          </a:p>
        </p:txBody>
      </p:sp>
      <p:sp>
        <p:nvSpPr>
          <p:cNvPr id="31752" name="Text Box 8"/>
          <p:cNvSpPr txBox="1">
            <a:spLocks noChangeArrowheads="1"/>
          </p:cNvSpPr>
          <p:nvPr/>
        </p:nvSpPr>
        <p:spPr bwMode="auto">
          <a:xfrm>
            <a:off x="8229600" y="0"/>
            <a:ext cx="914400" cy="366713"/>
          </a:xfrm>
          <a:prstGeom prst="rect">
            <a:avLst/>
          </a:prstGeom>
          <a:noFill/>
          <a:ln w="9525">
            <a:noFill/>
            <a:miter lim="800000"/>
            <a:headEnd/>
            <a:tailEnd/>
          </a:ln>
        </p:spPr>
        <p:txBody>
          <a:bodyPr wrap="none">
            <a:spAutoFit/>
          </a:bodyPr>
          <a:lstStyle/>
          <a:p>
            <a:r>
              <a:rPr lang="en-US">
                <a:latin typeface="Times New Roman" pitchFamily="18" charset="0"/>
              </a:rPr>
              <a:t>Page 30</a:t>
            </a:r>
          </a:p>
        </p:txBody>
      </p:sp>
      <p:sp>
        <p:nvSpPr>
          <p:cNvPr id="31753" name="Rectangle 13"/>
          <p:cNvSpPr>
            <a:spLocks noChangeArrowheads="1"/>
          </p:cNvSpPr>
          <p:nvPr/>
        </p:nvSpPr>
        <p:spPr bwMode="auto">
          <a:xfrm>
            <a:off x="0" y="1066800"/>
            <a:ext cx="8763000" cy="4838700"/>
          </a:xfrm>
          <a:prstGeom prst="rect">
            <a:avLst/>
          </a:prstGeom>
          <a:noFill/>
          <a:ln w="9525">
            <a:noFill/>
            <a:miter lim="800000"/>
            <a:headEnd/>
            <a:tailEnd/>
          </a:ln>
        </p:spPr>
        <p:txBody>
          <a:bodyPr>
            <a:spAutoFit/>
          </a:bodyPr>
          <a:lstStyle/>
          <a:p>
            <a:pPr>
              <a:buFontTx/>
              <a:buChar char="•"/>
            </a:pPr>
            <a:r>
              <a:rPr lang="en-US" sz="2400"/>
              <a:t> In summary we have applied the theory of small reflection to  </a:t>
            </a:r>
          </a:p>
          <a:p>
            <a:r>
              <a:rPr lang="en-US" sz="2400"/>
              <a:t>  multisection circuits</a:t>
            </a:r>
          </a:p>
          <a:p>
            <a:endParaRPr lang="en-US" sz="2400"/>
          </a:p>
          <a:p>
            <a:pPr>
              <a:buFontTx/>
              <a:buChar char="•"/>
            </a:pPr>
            <a:r>
              <a:rPr lang="en-US" sz="2400"/>
              <a:t> The small reflection approximation includes only the </a:t>
            </a:r>
          </a:p>
          <a:p>
            <a:r>
              <a:rPr lang="en-US" sz="2400"/>
              <a:t>   reflections generated at each junction and keeps track of their </a:t>
            </a:r>
          </a:p>
          <a:p>
            <a:r>
              <a:rPr lang="en-US" sz="2400"/>
              <a:t>   phase shifts </a:t>
            </a:r>
          </a:p>
          <a:p>
            <a:endParaRPr lang="en-US" sz="2400"/>
          </a:p>
          <a:p>
            <a:pPr>
              <a:buFontTx/>
              <a:buChar char="•"/>
            </a:pPr>
            <a:r>
              <a:rPr lang="en-US" sz="2400"/>
              <a:t> We obtain with this approximation a simple formula for the </a:t>
            </a:r>
          </a:p>
          <a:p>
            <a:r>
              <a:rPr lang="en-US" sz="2400"/>
              <a:t>  input reflection coefficient </a:t>
            </a:r>
            <a:r>
              <a:rPr lang="el-GR" sz="2400">
                <a:latin typeface="Times New Roman" pitchFamily="18" charset="0"/>
                <a:cs typeface="Times New Roman" pitchFamily="18" charset="0"/>
              </a:rPr>
              <a:t>Γ</a:t>
            </a:r>
            <a:r>
              <a:rPr lang="en-US" sz="2400" baseline="-25000"/>
              <a:t>in</a:t>
            </a:r>
          </a:p>
          <a:p>
            <a:r>
              <a:rPr lang="en-US" sz="2400"/>
              <a:t>􀀀 </a:t>
            </a:r>
          </a:p>
          <a:p>
            <a:pPr>
              <a:buFontTx/>
              <a:buChar char="•"/>
            </a:pPr>
            <a:r>
              <a:rPr lang="en-US" sz="2400"/>
              <a:t> This approximation will be used to synthesize various</a:t>
            </a:r>
          </a:p>
          <a:p>
            <a:r>
              <a:rPr lang="en-US" sz="2400"/>
              <a:t>  targeted reflection coefficients versus frequency by properly </a:t>
            </a:r>
          </a:p>
          <a:p>
            <a:r>
              <a:rPr lang="en-US" sz="2400"/>
              <a:t>  selecting the impedance of each section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0" y="0"/>
            <a:ext cx="9144000" cy="838200"/>
          </a:xfrm>
          <a:prstGeom prst="rect">
            <a:avLst/>
          </a:prstGeom>
          <a:solidFill>
            <a:schemeClr val="accent1"/>
          </a:solidFill>
          <a:ln w="9525">
            <a:solidFill>
              <a:schemeClr val="tx1"/>
            </a:solidFill>
            <a:miter lim="800000"/>
            <a:headEnd/>
            <a:tailEnd/>
          </a:ln>
        </p:spPr>
        <p:txBody>
          <a:bodyPr wrap="none" anchor="ctr"/>
          <a:lstStyle/>
          <a:p>
            <a:pPr algn="ctr"/>
            <a:endParaRPr lang="en-US">
              <a:latin typeface="Times New Roman" pitchFamily="18" charset="0"/>
            </a:endParaRPr>
          </a:p>
        </p:txBody>
      </p:sp>
      <p:sp>
        <p:nvSpPr>
          <p:cNvPr id="5123" name="Text Box 3"/>
          <p:cNvSpPr txBox="1">
            <a:spLocks noChangeArrowheads="1"/>
          </p:cNvSpPr>
          <p:nvPr/>
        </p:nvSpPr>
        <p:spPr bwMode="auto">
          <a:xfrm>
            <a:off x="0" y="201613"/>
            <a:ext cx="4883150" cy="641350"/>
          </a:xfrm>
          <a:prstGeom prst="rect">
            <a:avLst/>
          </a:prstGeom>
          <a:noFill/>
          <a:ln w="9525">
            <a:noFill/>
            <a:miter lim="800000"/>
            <a:headEnd/>
            <a:tailEnd/>
          </a:ln>
        </p:spPr>
        <p:txBody>
          <a:bodyPr wrap="none">
            <a:spAutoFit/>
          </a:bodyPr>
          <a:lstStyle/>
          <a:p>
            <a:r>
              <a:rPr lang="en-US" sz="3600"/>
              <a:t>Design of a Stub Tuner</a:t>
            </a:r>
          </a:p>
        </p:txBody>
      </p:sp>
      <p:sp>
        <p:nvSpPr>
          <p:cNvPr id="5124"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1</a:t>
            </a:r>
          </a:p>
        </p:txBody>
      </p:sp>
      <p:sp>
        <p:nvSpPr>
          <p:cNvPr id="5125"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Jayanta Mukherjee          Lecture 1</a:t>
            </a:r>
          </a:p>
        </p:txBody>
      </p:sp>
      <p:sp>
        <p:nvSpPr>
          <p:cNvPr id="5126" name="Rectangle 6"/>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5             			         Jayanta Mukherjee</a:t>
            </a:r>
          </a:p>
        </p:txBody>
      </p:sp>
      <p:sp>
        <p:nvSpPr>
          <p:cNvPr id="5127" name="Text Box 7"/>
          <p:cNvSpPr txBox="1">
            <a:spLocks noChangeArrowheads="1"/>
          </p:cNvSpPr>
          <p:nvPr/>
        </p:nvSpPr>
        <p:spPr bwMode="auto">
          <a:xfrm>
            <a:off x="0" y="0"/>
            <a:ext cx="1308100" cy="366713"/>
          </a:xfrm>
          <a:prstGeom prst="rect">
            <a:avLst/>
          </a:prstGeom>
          <a:noFill/>
          <a:ln w="9525">
            <a:noFill/>
            <a:miter lim="800000"/>
            <a:headEnd/>
            <a:tailEnd/>
          </a:ln>
        </p:spPr>
        <p:txBody>
          <a:bodyPr wrap="none">
            <a:spAutoFit/>
          </a:bodyPr>
          <a:lstStyle/>
          <a:p>
            <a:r>
              <a:rPr lang="en-US">
                <a:latin typeface="Times New Roman" pitchFamily="18" charset="0"/>
              </a:rPr>
              <a:t>IIT Bombay</a:t>
            </a:r>
          </a:p>
        </p:txBody>
      </p:sp>
      <p:sp>
        <p:nvSpPr>
          <p:cNvPr id="5128" name="Text Box 8"/>
          <p:cNvSpPr txBox="1">
            <a:spLocks noChangeArrowheads="1"/>
          </p:cNvSpPr>
          <p:nvPr/>
        </p:nvSpPr>
        <p:spPr bwMode="auto">
          <a:xfrm>
            <a:off x="8229600" y="0"/>
            <a:ext cx="800100" cy="366713"/>
          </a:xfrm>
          <a:prstGeom prst="rect">
            <a:avLst/>
          </a:prstGeom>
          <a:noFill/>
          <a:ln w="9525">
            <a:noFill/>
            <a:miter lim="800000"/>
            <a:headEnd/>
            <a:tailEnd/>
          </a:ln>
        </p:spPr>
        <p:txBody>
          <a:bodyPr wrap="none">
            <a:spAutoFit/>
          </a:bodyPr>
          <a:lstStyle/>
          <a:p>
            <a:r>
              <a:rPr lang="en-US">
                <a:latin typeface="Times New Roman" pitchFamily="18" charset="0"/>
              </a:rPr>
              <a:t>Page 4</a:t>
            </a:r>
          </a:p>
        </p:txBody>
      </p:sp>
      <p:graphicFrame>
        <p:nvGraphicFramePr>
          <p:cNvPr id="5129" name="Object 12"/>
          <p:cNvGraphicFramePr>
            <a:graphicFrameLocks noChangeAspect="1"/>
          </p:cNvGraphicFramePr>
          <p:nvPr/>
        </p:nvGraphicFramePr>
        <p:xfrm>
          <a:off x="1905000" y="838200"/>
          <a:ext cx="5649913" cy="5664200"/>
        </p:xfrm>
        <a:graphic>
          <a:graphicData uri="http://schemas.openxmlformats.org/presentationml/2006/ole">
            <mc:AlternateContent xmlns:mc="http://schemas.openxmlformats.org/markup-compatibility/2006">
              <mc:Choice xmlns:v="urn:schemas-microsoft-com:vml" Requires="v">
                <p:oleObj spid="_x0000_s5136" name="Visio" r:id="rId4" imgW="7642849" imgH="7490693" progId="Visio.Drawing.11">
                  <p:embed/>
                </p:oleObj>
              </mc:Choice>
              <mc:Fallback>
                <p:oleObj name="Visio" r:id="rId4" imgW="7642849" imgH="7490693" progId="Visio.Drawing.11">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838200"/>
                        <a:ext cx="5649913" cy="566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0"/>
            <a:ext cx="9144000" cy="914400"/>
          </a:xfrm>
          <a:prstGeom prst="rect">
            <a:avLst/>
          </a:prstGeom>
          <a:solidFill>
            <a:schemeClr val="accent1"/>
          </a:solidFill>
          <a:ln w="9525">
            <a:solidFill>
              <a:schemeClr val="tx1"/>
            </a:solidFill>
            <a:miter lim="800000"/>
            <a:headEnd/>
            <a:tailEnd/>
          </a:ln>
        </p:spPr>
        <p:txBody>
          <a:bodyPr wrap="none" anchor="ctr"/>
          <a:lstStyle/>
          <a:p>
            <a:pPr algn="ctr"/>
            <a:endParaRPr lang="en-US">
              <a:latin typeface="Times New Roman" pitchFamily="18" charset="0"/>
            </a:endParaRPr>
          </a:p>
        </p:txBody>
      </p:sp>
      <p:sp>
        <p:nvSpPr>
          <p:cNvPr id="6147" name="Text Box 3"/>
          <p:cNvSpPr txBox="1">
            <a:spLocks noChangeArrowheads="1"/>
          </p:cNvSpPr>
          <p:nvPr/>
        </p:nvSpPr>
        <p:spPr bwMode="auto">
          <a:xfrm>
            <a:off x="0" y="201613"/>
            <a:ext cx="6508750" cy="641350"/>
          </a:xfrm>
          <a:prstGeom prst="rect">
            <a:avLst/>
          </a:prstGeom>
          <a:noFill/>
          <a:ln w="9525">
            <a:noFill/>
            <a:miter lim="800000"/>
            <a:headEnd/>
            <a:tailEnd/>
          </a:ln>
        </p:spPr>
        <p:txBody>
          <a:bodyPr wrap="none">
            <a:spAutoFit/>
          </a:bodyPr>
          <a:lstStyle/>
          <a:p>
            <a:r>
              <a:rPr lang="en-US" sz="3600"/>
              <a:t>Design Using  Generator Plane</a:t>
            </a:r>
          </a:p>
        </p:txBody>
      </p:sp>
      <p:sp>
        <p:nvSpPr>
          <p:cNvPr id="6148"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1</a:t>
            </a:r>
          </a:p>
        </p:txBody>
      </p:sp>
      <p:sp>
        <p:nvSpPr>
          <p:cNvPr id="6149"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Jayanta Mukherjee          Lecture 1</a:t>
            </a:r>
          </a:p>
        </p:txBody>
      </p:sp>
      <p:sp>
        <p:nvSpPr>
          <p:cNvPr id="6150" name="Rectangle 6"/>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5             			         Jayanta Mukherjee</a:t>
            </a:r>
          </a:p>
        </p:txBody>
      </p:sp>
      <p:sp>
        <p:nvSpPr>
          <p:cNvPr id="6151" name="Text Box 7"/>
          <p:cNvSpPr txBox="1">
            <a:spLocks noChangeArrowheads="1"/>
          </p:cNvSpPr>
          <p:nvPr/>
        </p:nvSpPr>
        <p:spPr bwMode="auto">
          <a:xfrm>
            <a:off x="0" y="0"/>
            <a:ext cx="1308100" cy="366713"/>
          </a:xfrm>
          <a:prstGeom prst="rect">
            <a:avLst/>
          </a:prstGeom>
          <a:noFill/>
          <a:ln w="9525">
            <a:noFill/>
            <a:miter lim="800000"/>
            <a:headEnd/>
            <a:tailEnd/>
          </a:ln>
        </p:spPr>
        <p:txBody>
          <a:bodyPr wrap="none">
            <a:spAutoFit/>
          </a:bodyPr>
          <a:lstStyle/>
          <a:p>
            <a:r>
              <a:rPr lang="en-US">
                <a:latin typeface="Times New Roman" pitchFamily="18" charset="0"/>
              </a:rPr>
              <a:t>IIT Bombay</a:t>
            </a:r>
          </a:p>
        </p:txBody>
      </p:sp>
      <p:sp>
        <p:nvSpPr>
          <p:cNvPr id="6152" name="Text Box 8"/>
          <p:cNvSpPr txBox="1">
            <a:spLocks noChangeArrowheads="1"/>
          </p:cNvSpPr>
          <p:nvPr/>
        </p:nvSpPr>
        <p:spPr bwMode="auto">
          <a:xfrm>
            <a:off x="8229600" y="0"/>
            <a:ext cx="800100" cy="366713"/>
          </a:xfrm>
          <a:prstGeom prst="rect">
            <a:avLst/>
          </a:prstGeom>
          <a:noFill/>
          <a:ln w="9525">
            <a:noFill/>
            <a:miter lim="800000"/>
            <a:headEnd/>
            <a:tailEnd/>
          </a:ln>
        </p:spPr>
        <p:txBody>
          <a:bodyPr wrap="none">
            <a:spAutoFit/>
          </a:bodyPr>
          <a:lstStyle/>
          <a:p>
            <a:r>
              <a:rPr lang="en-US">
                <a:latin typeface="Times New Roman" pitchFamily="18" charset="0"/>
              </a:rPr>
              <a:t>Page 5</a:t>
            </a:r>
          </a:p>
        </p:txBody>
      </p:sp>
      <p:graphicFrame>
        <p:nvGraphicFramePr>
          <p:cNvPr id="6153" name="Object 10"/>
          <p:cNvGraphicFramePr>
            <a:graphicFrameLocks noChangeAspect="1"/>
          </p:cNvGraphicFramePr>
          <p:nvPr/>
        </p:nvGraphicFramePr>
        <p:xfrm>
          <a:off x="2590800" y="1752600"/>
          <a:ext cx="5908675" cy="4827588"/>
        </p:xfrm>
        <a:graphic>
          <a:graphicData uri="http://schemas.openxmlformats.org/presentationml/2006/ole">
            <mc:AlternateContent xmlns:mc="http://schemas.openxmlformats.org/markup-compatibility/2006">
              <mc:Choice xmlns:v="urn:schemas-microsoft-com:vml" Requires="v">
                <p:oleObj spid="_x0000_s6160" name="Visio" r:id="rId4" imgW="4600448" imgH="3686068" progId="Visio.Drawing.11">
                  <p:embed/>
                </p:oleObj>
              </mc:Choice>
              <mc:Fallback>
                <p:oleObj name="Visio" r:id="rId4" imgW="4600448" imgH="3686068" progId="Visio.Drawing.11">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1752600"/>
                        <a:ext cx="5908675" cy="482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4" name="Text Box 12"/>
          <p:cNvSpPr txBox="1">
            <a:spLocks noChangeArrowheads="1"/>
          </p:cNvSpPr>
          <p:nvPr/>
        </p:nvSpPr>
        <p:spPr bwMode="auto">
          <a:xfrm>
            <a:off x="304800" y="1066800"/>
            <a:ext cx="5029200" cy="822325"/>
          </a:xfrm>
          <a:prstGeom prst="rect">
            <a:avLst/>
          </a:prstGeom>
          <a:noFill/>
          <a:ln w="9525">
            <a:noFill/>
            <a:miter lim="800000"/>
            <a:headEnd/>
            <a:tailEnd/>
          </a:ln>
        </p:spPr>
        <p:txBody>
          <a:bodyPr wrap="none">
            <a:spAutoFit/>
          </a:bodyPr>
          <a:lstStyle/>
          <a:p>
            <a:r>
              <a:rPr lang="en-US" sz="2400"/>
              <a:t>Consider the load: Z</a:t>
            </a:r>
            <a:r>
              <a:rPr lang="en-US" sz="2400" baseline="-25000"/>
              <a:t>L</a:t>
            </a:r>
            <a:r>
              <a:rPr lang="en-US" sz="2400"/>
              <a:t>=100+j100</a:t>
            </a:r>
          </a:p>
          <a:p>
            <a:r>
              <a:rPr lang="en-US" sz="2400"/>
              <a:t>Using Z</a:t>
            </a:r>
            <a:r>
              <a:rPr lang="en-US" sz="2400" baseline="-25000"/>
              <a:t>0</a:t>
            </a:r>
            <a:r>
              <a:rPr lang="en-US" sz="2400"/>
              <a:t>=50 ohms we have z</a:t>
            </a:r>
            <a:r>
              <a:rPr lang="en-US" sz="2400" baseline="-25000"/>
              <a:t>L</a:t>
            </a:r>
            <a:r>
              <a:rPr lang="en-US" sz="2400"/>
              <a:t>=2+j2</a:t>
            </a:r>
            <a:endParaRPr lang="en-US" sz="2400" baseline="-25000"/>
          </a:p>
        </p:txBody>
      </p:sp>
      <p:sp>
        <p:nvSpPr>
          <p:cNvPr id="6155" name="Text Box 14"/>
          <p:cNvSpPr txBox="1">
            <a:spLocks noChangeArrowheads="1"/>
          </p:cNvSpPr>
          <p:nvPr/>
        </p:nvSpPr>
        <p:spPr bwMode="auto">
          <a:xfrm>
            <a:off x="228600" y="5410200"/>
            <a:ext cx="3046413" cy="822325"/>
          </a:xfrm>
          <a:prstGeom prst="rect">
            <a:avLst/>
          </a:prstGeom>
          <a:noFill/>
          <a:ln w="9525">
            <a:noFill/>
            <a:miter lim="800000"/>
            <a:headEnd/>
            <a:tailEnd/>
          </a:ln>
        </p:spPr>
        <p:txBody>
          <a:bodyPr wrap="none">
            <a:spAutoFit/>
          </a:bodyPr>
          <a:lstStyle/>
          <a:p>
            <a:r>
              <a:rPr lang="en-US" sz="2400"/>
              <a:t>Solution</a:t>
            </a:r>
          </a:p>
          <a:p>
            <a:r>
              <a:rPr lang="en-US" sz="2400"/>
              <a:t>l</a:t>
            </a:r>
            <a:r>
              <a:rPr lang="en-US" sz="2400" baseline="-25000"/>
              <a:t>1</a:t>
            </a:r>
            <a:r>
              <a:rPr lang="en-US" sz="2400"/>
              <a:t>=0.2193</a:t>
            </a:r>
            <a:r>
              <a:rPr lang="el-GR" sz="2400">
                <a:latin typeface="Times New Roman" pitchFamily="18" charset="0"/>
                <a:cs typeface="Times New Roman" pitchFamily="18" charset="0"/>
              </a:rPr>
              <a:t>λ</a:t>
            </a:r>
            <a:r>
              <a:rPr lang="en-US" sz="2400">
                <a:latin typeface="Times New Roman" pitchFamily="18" charset="0"/>
                <a:cs typeface="Times New Roman" pitchFamily="18" charset="0"/>
              </a:rPr>
              <a:t>, </a:t>
            </a:r>
            <a:r>
              <a:rPr lang="en-US" sz="2400">
                <a:cs typeface="Times New Roman" pitchFamily="18" charset="0"/>
              </a:rPr>
              <a:t>l</a:t>
            </a:r>
            <a:r>
              <a:rPr lang="en-US" sz="2400" baseline="-25000">
                <a:cs typeface="Times New Roman" pitchFamily="18" charset="0"/>
              </a:rPr>
              <a:t>2</a:t>
            </a:r>
            <a:r>
              <a:rPr lang="en-US" sz="2400">
                <a:cs typeface="Times New Roman" pitchFamily="18" charset="0"/>
              </a:rPr>
              <a:t>=0.089</a:t>
            </a:r>
            <a:r>
              <a:rPr lang="el-GR" sz="2400">
                <a:latin typeface="Times New Roman" pitchFamily="18" charset="0"/>
                <a:cs typeface="Times New Roman" pitchFamily="18" charset="0"/>
              </a:rPr>
              <a:t>λ</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0"/>
            <a:ext cx="9144000" cy="914400"/>
          </a:xfrm>
          <a:prstGeom prst="rect">
            <a:avLst/>
          </a:prstGeom>
          <a:solidFill>
            <a:schemeClr val="accent1"/>
          </a:solidFill>
          <a:ln w="9525">
            <a:solidFill>
              <a:schemeClr val="tx1"/>
            </a:solidFill>
            <a:miter lim="800000"/>
            <a:headEnd/>
            <a:tailEnd/>
          </a:ln>
        </p:spPr>
        <p:txBody>
          <a:bodyPr wrap="none" anchor="ctr"/>
          <a:lstStyle/>
          <a:p>
            <a:pPr algn="ctr"/>
            <a:endParaRPr lang="en-US">
              <a:latin typeface="Times New Roman" pitchFamily="18" charset="0"/>
            </a:endParaRPr>
          </a:p>
        </p:txBody>
      </p:sp>
      <p:sp>
        <p:nvSpPr>
          <p:cNvPr id="7171" name="Text Box 3"/>
          <p:cNvSpPr txBox="1">
            <a:spLocks noChangeArrowheads="1"/>
          </p:cNvSpPr>
          <p:nvPr/>
        </p:nvSpPr>
        <p:spPr bwMode="auto">
          <a:xfrm>
            <a:off x="0" y="201613"/>
            <a:ext cx="6508750" cy="641350"/>
          </a:xfrm>
          <a:prstGeom prst="rect">
            <a:avLst/>
          </a:prstGeom>
          <a:noFill/>
          <a:ln w="9525">
            <a:noFill/>
            <a:miter lim="800000"/>
            <a:headEnd/>
            <a:tailEnd/>
          </a:ln>
        </p:spPr>
        <p:txBody>
          <a:bodyPr wrap="none">
            <a:spAutoFit/>
          </a:bodyPr>
          <a:lstStyle/>
          <a:p>
            <a:r>
              <a:rPr lang="en-US" sz="3600"/>
              <a:t>Design Using  Generator Plane</a:t>
            </a:r>
          </a:p>
        </p:txBody>
      </p:sp>
      <p:sp>
        <p:nvSpPr>
          <p:cNvPr id="7172"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1</a:t>
            </a:r>
          </a:p>
        </p:txBody>
      </p:sp>
      <p:sp>
        <p:nvSpPr>
          <p:cNvPr id="7173"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Jayanta Mukherjee          Lecture 1</a:t>
            </a:r>
          </a:p>
        </p:txBody>
      </p:sp>
      <p:sp>
        <p:nvSpPr>
          <p:cNvPr id="7174" name="Rectangle 6"/>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5             			         Jayanta Mukherjee</a:t>
            </a:r>
          </a:p>
        </p:txBody>
      </p:sp>
      <p:sp>
        <p:nvSpPr>
          <p:cNvPr id="7175" name="Text Box 7"/>
          <p:cNvSpPr txBox="1">
            <a:spLocks noChangeArrowheads="1"/>
          </p:cNvSpPr>
          <p:nvPr/>
        </p:nvSpPr>
        <p:spPr bwMode="auto">
          <a:xfrm>
            <a:off x="0" y="0"/>
            <a:ext cx="1308100" cy="366713"/>
          </a:xfrm>
          <a:prstGeom prst="rect">
            <a:avLst/>
          </a:prstGeom>
          <a:noFill/>
          <a:ln w="9525">
            <a:noFill/>
            <a:miter lim="800000"/>
            <a:headEnd/>
            <a:tailEnd/>
          </a:ln>
        </p:spPr>
        <p:txBody>
          <a:bodyPr wrap="none">
            <a:spAutoFit/>
          </a:bodyPr>
          <a:lstStyle/>
          <a:p>
            <a:r>
              <a:rPr lang="en-US">
                <a:latin typeface="Times New Roman" pitchFamily="18" charset="0"/>
              </a:rPr>
              <a:t>IIT Bombay</a:t>
            </a:r>
          </a:p>
        </p:txBody>
      </p:sp>
      <p:sp>
        <p:nvSpPr>
          <p:cNvPr id="7176" name="Text Box 8"/>
          <p:cNvSpPr txBox="1">
            <a:spLocks noChangeArrowheads="1"/>
          </p:cNvSpPr>
          <p:nvPr/>
        </p:nvSpPr>
        <p:spPr bwMode="auto">
          <a:xfrm>
            <a:off x="8229600" y="0"/>
            <a:ext cx="800100" cy="366713"/>
          </a:xfrm>
          <a:prstGeom prst="rect">
            <a:avLst/>
          </a:prstGeom>
          <a:noFill/>
          <a:ln w="9525">
            <a:noFill/>
            <a:miter lim="800000"/>
            <a:headEnd/>
            <a:tailEnd/>
          </a:ln>
        </p:spPr>
        <p:txBody>
          <a:bodyPr wrap="none">
            <a:spAutoFit/>
          </a:bodyPr>
          <a:lstStyle/>
          <a:p>
            <a:r>
              <a:rPr lang="en-US">
                <a:latin typeface="Times New Roman" pitchFamily="18" charset="0"/>
              </a:rPr>
              <a:t>Page 6</a:t>
            </a:r>
          </a:p>
        </p:txBody>
      </p:sp>
      <p:graphicFrame>
        <p:nvGraphicFramePr>
          <p:cNvPr id="7177" name="Object 13"/>
          <p:cNvGraphicFramePr>
            <a:graphicFrameLocks noChangeAspect="1"/>
          </p:cNvGraphicFramePr>
          <p:nvPr/>
        </p:nvGraphicFramePr>
        <p:xfrm>
          <a:off x="1765300" y="1449388"/>
          <a:ext cx="6604000" cy="4684712"/>
        </p:xfrm>
        <a:graphic>
          <a:graphicData uri="http://schemas.openxmlformats.org/presentationml/2006/ole">
            <mc:AlternateContent xmlns:mc="http://schemas.openxmlformats.org/markup-compatibility/2006">
              <mc:Choice xmlns:v="urn:schemas-microsoft-com:vml" Requires="v">
                <p:oleObj spid="_x0000_s7184" name="Visio" r:id="rId4" imgW="5506449" imgH="4005703" progId="Visio.Drawing.11">
                  <p:embed/>
                </p:oleObj>
              </mc:Choice>
              <mc:Fallback>
                <p:oleObj name="Visio" r:id="rId4" imgW="5506449" imgH="4005703" progId="Visio.Drawing.11">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5300" y="1449388"/>
                        <a:ext cx="6604000" cy="4684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0" y="0"/>
            <a:ext cx="9144000" cy="914400"/>
          </a:xfrm>
          <a:prstGeom prst="rect">
            <a:avLst/>
          </a:prstGeom>
          <a:solidFill>
            <a:schemeClr val="accent1"/>
          </a:solidFill>
          <a:ln w="9525">
            <a:solidFill>
              <a:schemeClr val="tx1"/>
            </a:solidFill>
            <a:miter lim="800000"/>
            <a:headEnd/>
            <a:tailEnd/>
          </a:ln>
        </p:spPr>
        <p:txBody>
          <a:bodyPr wrap="none" anchor="ctr"/>
          <a:lstStyle/>
          <a:p>
            <a:pPr algn="ctr"/>
            <a:endParaRPr lang="en-US">
              <a:latin typeface="Times New Roman" pitchFamily="18" charset="0"/>
            </a:endParaRPr>
          </a:p>
        </p:txBody>
      </p:sp>
      <p:sp>
        <p:nvSpPr>
          <p:cNvPr id="8195" name="Text Box 3"/>
          <p:cNvSpPr txBox="1">
            <a:spLocks noChangeArrowheads="1"/>
          </p:cNvSpPr>
          <p:nvPr/>
        </p:nvSpPr>
        <p:spPr bwMode="auto">
          <a:xfrm>
            <a:off x="0" y="201613"/>
            <a:ext cx="5467350" cy="641350"/>
          </a:xfrm>
          <a:prstGeom prst="rect">
            <a:avLst/>
          </a:prstGeom>
          <a:noFill/>
          <a:ln w="9525">
            <a:noFill/>
            <a:miter lim="800000"/>
            <a:headEnd/>
            <a:tailEnd/>
          </a:ln>
        </p:spPr>
        <p:txBody>
          <a:bodyPr wrap="none">
            <a:spAutoFit/>
          </a:bodyPr>
          <a:lstStyle/>
          <a:p>
            <a:r>
              <a:rPr lang="en-US" sz="3600"/>
              <a:t>Design Using  Load Plane</a:t>
            </a:r>
          </a:p>
        </p:txBody>
      </p:sp>
      <p:sp>
        <p:nvSpPr>
          <p:cNvPr id="8196"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1</a:t>
            </a:r>
          </a:p>
        </p:txBody>
      </p:sp>
      <p:sp>
        <p:nvSpPr>
          <p:cNvPr id="8197"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Jayanta Mukherjee          Lecture 1</a:t>
            </a:r>
          </a:p>
        </p:txBody>
      </p:sp>
      <p:sp>
        <p:nvSpPr>
          <p:cNvPr id="8198" name="Rectangle 6"/>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5             			         Jayanta Mukherjee</a:t>
            </a:r>
          </a:p>
        </p:txBody>
      </p:sp>
      <p:sp>
        <p:nvSpPr>
          <p:cNvPr id="8199" name="Text Box 7"/>
          <p:cNvSpPr txBox="1">
            <a:spLocks noChangeArrowheads="1"/>
          </p:cNvSpPr>
          <p:nvPr/>
        </p:nvSpPr>
        <p:spPr bwMode="auto">
          <a:xfrm>
            <a:off x="0" y="0"/>
            <a:ext cx="1308100" cy="366713"/>
          </a:xfrm>
          <a:prstGeom prst="rect">
            <a:avLst/>
          </a:prstGeom>
          <a:noFill/>
          <a:ln w="9525">
            <a:noFill/>
            <a:miter lim="800000"/>
            <a:headEnd/>
            <a:tailEnd/>
          </a:ln>
        </p:spPr>
        <p:txBody>
          <a:bodyPr wrap="none">
            <a:spAutoFit/>
          </a:bodyPr>
          <a:lstStyle/>
          <a:p>
            <a:r>
              <a:rPr lang="en-US">
                <a:latin typeface="Times New Roman" pitchFamily="18" charset="0"/>
              </a:rPr>
              <a:t>IIT Bombay</a:t>
            </a:r>
          </a:p>
        </p:txBody>
      </p:sp>
      <p:sp>
        <p:nvSpPr>
          <p:cNvPr id="8200" name="Text Box 8"/>
          <p:cNvSpPr txBox="1">
            <a:spLocks noChangeArrowheads="1"/>
          </p:cNvSpPr>
          <p:nvPr/>
        </p:nvSpPr>
        <p:spPr bwMode="auto">
          <a:xfrm>
            <a:off x="8229600" y="0"/>
            <a:ext cx="800100" cy="366713"/>
          </a:xfrm>
          <a:prstGeom prst="rect">
            <a:avLst/>
          </a:prstGeom>
          <a:noFill/>
          <a:ln w="9525">
            <a:noFill/>
            <a:miter lim="800000"/>
            <a:headEnd/>
            <a:tailEnd/>
          </a:ln>
        </p:spPr>
        <p:txBody>
          <a:bodyPr wrap="none">
            <a:spAutoFit/>
          </a:bodyPr>
          <a:lstStyle/>
          <a:p>
            <a:r>
              <a:rPr lang="en-US">
                <a:latin typeface="Times New Roman" pitchFamily="18" charset="0"/>
              </a:rPr>
              <a:t>Page 7</a:t>
            </a:r>
          </a:p>
        </p:txBody>
      </p:sp>
      <p:graphicFrame>
        <p:nvGraphicFramePr>
          <p:cNvPr id="8201" name="Object 9"/>
          <p:cNvGraphicFramePr>
            <a:graphicFrameLocks noChangeAspect="1"/>
          </p:cNvGraphicFramePr>
          <p:nvPr/>
        </p:nvGraphicFramePr>
        <p:xfrm>
          <a:off x="2590800" y="1676400"/>
          <a:ext cx="5889625" cy="4822825"/>
        </p:xfrm>
        <a:graphic>
          <a:graphicData uri="http://schemas.openxmlformats.org/presentationml/2006/ole">
            <mc:AlternateContent xmlns:mc="http://schemas.openxmlformats.org/markup-compatibility/2006">
              <mc:Choice xmlns:v="urn:schemas-microsoft-com:vml" Requires="v">
                <p:oleObj spid="_x0000_s8208" name="Visio" r:id="rId4" imgW="4600448" imgH="3686068" progId="Visio.Drawing.11">
                  <p:embed/>
                </p:oleObj>
              </mc:Choice>
              <mc:Fallback>
                <p:oleObj name="Visio" r:id="rId4" imgW="4600448" imgH="3686068" progId="Visio.Drawing.11">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1676400"/>
                        <a:ext cx="5889625" cy="482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2" name="Text Box 10"/>
          <p:cNvSpPr txBox="1">
            <a:spLocks noChangeArrowheads="1"/>
          </p:cNvSpPr>
          <p:nvPr/>
        </p:nvSpPr>
        <p:spPr bwMode="auto">
          <a:xfrm>
            <a:off x="304800" y="1066800"/>
            <a:ext cx="5032375" cy="822325"/>
          </a:xfrm>
          <a:prstGeom prst="rect">
            <a:avLst/>
          </a:prstGeom>
          <a:noFill/>
          <a:ln w="9525">
            <a:noFill/>
            <a:miter lim="800000"/>
            <a:headEnd/>
            <a:tailEnd/>
          </a:ln>
        </p:spPr>
        <p:txBody>
          <a:bodyPr wrap="none">
            <a:spAutoFit/>
          </a:bodyPr>
          <a:lstStyle/>
          <a:p>
            <a:r>
              <a:rPr lang="en-US" sz="2400"/>
              <a:t>Consider the load: Z</a:t>
            </a:r>
            <a:r>
              <a:rPr lang="en-US" sz="2400" baseline="-25000"/>
              <a:t>L</a:t>
            </a:r>
            <a:r>
              <a:rPr lang="en-US" sz="2400"/>
              <a:t>=100+j100</a:t>
            </a:r>
          </a:p>
          <a:p>
            <a:r>
              <a:rPr lang="en-US" sz="2400"/>
              <a:t>Using Z</a:t>
            </a:r>
            <a:r>
              <a:rPr lang="en-US" sz="2400" baseline="-25000"/>
              <a:t>0</a:t>
            </a:r>
            <a:r>
              <a:rPr lang="en-US" sz="2400"/>
              <a:t>=50 ohms we have z</a:t>
            </a:r>
            <a:r>
              <a:rPr lang="en-US" sz="2400" baseline="-25000"/>
              <a:t>L</a:t>
            </a:r>
            <a:r>
              <a:rPr lang="en-US" sz="2400" baseline="30000"/>
              <a:t>*</a:t>
            </a:r>
            <a:r>
              <a:rPr lang="en-US" sz="2400"/>
              <a:t>=2-j2</a:t>
            </a:r>
            <a:endParaRPr lang="en-US" sz="2400" baseline="-25000"/>
          </a:p>
        </p:txBody>
      </p:sp>
      <p:sp>
        <p:nvSpPr>
          <p:cNvPr id="8203" name="Text Box 11"/>
          <p:cNvSpPr txBox="1">
            <a:spLocks noChangeArrowheads="1"/>
          </p:cNvSpPr>
          <p:nvPr/>
        </p:nvSpPr>
        <p:spPr bwMode="auto">
          <a:xfrm>
            <a:off x="228600" y="5410200"/>
            <a:ext cx="3046413" cy="822325"/>
          </a:xfrm>
          <a:prstGeom prst="rect">
            <a:avLst/>
          </a:prstGeom>
          <a:noFill/>
          <a:ln w="9525">
            <a:noFill/>
            <a:miter lim="800000"/>
            <a:headEnd/>
            <a:tailEnd/>
          </a:ln>
        </p:spPr>
        <p:txBody>
          <a:bodyPr wrap="none">
            <a:spAutoFit/>
          </a:bodyPr>
          <a:lstStyle/>
          <a:p>
            <a:r>
              <a:rPr lang="en-US" sz="2400"/>
              <a:t>Solution</a:t>
            </a:r>
          </a:p>
          <a:p>
            <a:r>
              <a:rPr lang="en-US" sz="2400"/>
              <a:t>l</a:t>
            </a:r>
            <a:r>
              <a:rPr lang="en-US" sz="2400" baseline="-25000"/>
              <a:t>1</a:t>
            </a:r>
            <a:r>
              <a:rPr lang="en-US" sz="2400"/>
              <a:t>=0.2193</a:t>
            </a:r>
            <a:r>
              <a:rPr lang="el-GR" sz="2400">
                <a:latin typeface="Times New Roman" pitchFamily="18" charset="0"/>
                <a:cs typeface="Times New Roman" pitchFamily="18" charset="0"/>
              </a:rPr>
              <a:t>λ</a:t>
            </a:r>
            <a:r>
              <a:rPr lang="en-US" sz="2400">
                <a:latin typeface="Times New Roman" pitchFamily="18" charset="0"/>
                <a:cs typeface="Times New Roman" pitchFamily="18" charset="0"/>
              </a:rPr>
              <a:t>, </a:t>
            </a:r>
            <a:r>
              <a:rPr lang="en-US" sz="2400">
                <a:cs typeface="Times New Roman" pitchFamily="18" charset="0"/>
              </a:rPr>
              <a:t>l</a:t>
            </a:r>
            <a:r>
              <a:rPr lang="en-US" sz="2400" baseline="-25000">
                <a:cs typeface="Times New Roman" pitchFamily="18" charset="0"/>
              </a:rPr>
              <a:t>2</a:t>
            </a:r>
            <a:r>
              <a:rPr lang="en-US" sz="2400">
                <a:cs typeface="Times New Roman" pitchFamily="18" charset="0"/>
              </a:rPr>
              <a:t>=0.089</a:t>
            </a:r>
            <a:r>
              <a:rPr lang="el-GR" sz="2400">
                <a:latin typeface="Times New Roman" pitchFamily="18" charset="0"/>
                <a:cs typeface="Times New Roman" pitchFamily="18" charset="0"/>
              </a:rPr>
              <a:t>λ</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914400"/>
          </a:xfrm>
          <a:prstGeom prst="rect">
            <a:avLst/>
          </a:prstGeom>
          <a:solidFill>
            <a:schemeClr val="accent1"/>
          </a:solidFill>
          <a:ln w="9525">
            <a:solidFill>
              <a:schemeClr val="tx1"/>
            </a:solidFill>
            <a:miter lim="800000"/>
            <a:headEnd/>
            <a:tailEnd/>
          </a:ln>
        </p:spPr>
        <p:txBody>
          <a:bodyPr wrap="none" anchor="ctr"/>
          <a:lstStyle/>
          <a:p>
            <a:pPr algn="ctr"/>
            <a:endParaRPr lang="en-US">
              <a:latin typeface="Times New Roman" pitchFamily="18" charset="0"/>
            </a:endParaRPr>
          </a:p>
        </p:txBody>
      </p:sp>
      <p:sp>
        <p:nvSpPr>
          <p:cNvPr id="9219" name="Text Box 3"/>
          <p:cNvSpPr txBox="1">
            <a:spLocks noChangeArrowheads="1"/>
          </p:cNvSpPr>
          <p:nvPr/>
        </p:nvSpPr>
        <p:spPr bwMode="auto">
          <a:xfrm>
            <a:off x="0" y="201613"/>
            <a:ext cx="5467350" cy="641350"/>
          </a:xfrm>
          <a:prstGeom prst="rect">
            <a:avLst/>
          </a:prstGeom>
          <a:noFill/>
          <a:ln w="9525">
            <a:noFill/>
            <a:miter lim="800000"/>
            <a:headEnd/>
            <a:tailEnd/>
          </a:ln>
        </p:spPr>
        <p:txBody>
          <a:bodyPr wrap="none">
            <a:spAutoFit/>
          </a:bodyPr>
          <a:lstStyle/>
          <a:p>
            <a:r>
              <a:rPr lang="en-US" sz="3600"/>
              <a:t>Design Using  Load Plane</a:t>
            </a:r>
          </a:p>
        </p:txBody>
      </p:sp>
      <p:sp>
        <p:nvSpPr>
          <p:cNvPr id="9220"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1</a:t>
            </a:r>
          </a:p>
        </p:txBody>
      </p:sp>
      <p:sp>
        <p:nvSpPr>
          <p:cNvPr id="9221"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Jayanta Mukherjee          Lecture 1</a:t>
            </a:r>
          </a:p>
        </p:txBody>
      </p:sp>
      <p:sp>
        <p:nvSpPr>
          <p:cNvPr id="9222" name="Rectangle 6"/>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5             			         Jayanta Mukherjee</a:t>
            </a:r>
          </a:p>
        </p:txBody>
      </p:sp>
      <p:sp>
        <p:nvSpPr>
          <p:cNvPr id="9223" name="Text Box 7"/>
          <p:cNvSpPr txBox="1">
            <a:spLocks noChangeArrowheads="1"/>
          </p:cNvSpPr>
          <p:nvPr/>
        </p:nvSpPr>
        <p:spPr bwMode="auto">
          <a:xfrm>
            <a:off x="0" y="0"/>
            <a:ext cx="1308100" cy="366713"/>
          </a:xfrm>
          <a:prstGeom prst="rect">
            <a:avLst/>
          </a:prstGeom>
          <a:noFill/>
          <a:ln w="9525">
            <a:noFill/>
            <a:miter lim="800000"/>
            <a:headEnd/>
            <a:tailEnd/>
          </a:ln>
        </p:spPr>
        <p:txBody>
          <a:bodyPr wrap="none">
            <a:spAutoFit/>
          </a:bodyPr>
          <a:lstStyle/>
          <a:p>
            <a:r>
              <a:rPr lang="en-US">
                <a:latin typeface="Times New Roman" pitchFamily="18" charset="0"/>
              </a:rPr>
              <a:t>IIT Bombay</a:t>
            </a:r>
          </a:p>
        </p:txBody>
      </p:sp>
      <p:sp>
        <p:nvSpPr>
          <p:cNvPr id="9224" name="Text Box 8"/>
          <p:cNvSpPr txBox="1">
            <a:spLocks noChangeArrowheads="1"/>
          </p:cNvSpPr>
          <p:nvPr/>
        </p:nvSpPr>
        <p:spPr bwMode="auto">
          <a:xfrm>
            <a:off x="8229600" y="0"/>
            <a:ext cx="800100" cy="366713"/>
          </a:xfrm>
          <a:prstGeom prst="rect">
            <a:avLst/>
          </a:prstGeom>
          <a:noFill/>
          <a:ln w="9525">
            <a:noFill/>
            <a:miter lim="800000"/>
            <a:headEnd/>
            <a:tailEnd/>
          </a:ln>
        </p:spPr>
        <p:txBody>
          <a:bodyPr wrap="none">
            <a:spAutoFit/>
          </a:bodyPr>
          <a:lstStyle/>
          <a:p>
            <a:r>
              <a:rPr lang="en-US">
                <a:latin typeface="Times New Roman" pitchFamily="18" charset="0"/>
              </a:rPr>
              <a:t>Page 8</a:t>
            </a:r>
          </a:p>
        </p:txBody>
      </p:sp>
      <p:graphicFrame>
        <p:nvGraphicFramePr>
          <p:cNvPr id="9225" name="Object 9"/>
          <p:cNvGraphicFramePr>
            <a:graphicFrameLocks noChangeAspect="1"/>
          </p:cNvGraphicFramePr>
          <p:nvPr/>
        </p:nvGraphicFramePr>
        <p:xfrm>
          <a:off x="742950" y="1460500"/>
          <a:ext cx="7934325" cy="4818063"/>
        </p:xfrm>
        <a:graphic>
          <a:graphicData uri="http://schemas.openxmlformats.org/presentationml/2006/ole">
            <mc:AlternateContent xmlns:mc="http://schemas.openxmlformats.org/markup-compatibility/2006">
              <mc:Choice xmlns:v="urn:schemas-microsoft-com:vml" Requires="v">
                <p:oleObj spid="_x0000_s9232" name="Visio" r:id="rId4" imgW="6491201" imgH="3940839" progId="Visio.Drawing.11">
                  <p:embed/>
                </p:oleObj>
              </mc:Choice>
              <mc:Fallback>
                <p:oleObj name="Visio" r:id="rId4" imgW="6491201" imgH="3940839" progId="Visio.Drawing.11">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950" y="1460500"/>
                        <a:ext cx="7934325" cy="481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0" y="0"/>
            <a:ext cx="9144000" cy="914400"/>
          </a:xfrm>
          <a:prstGeom prst="rect">
            <a:avLst/>
          </a:prstGeom>
          <a:solidFill>
            <a:schemeClr val="accent1"/>
          </a:solidFill>
          <a:ln w="9525">
            <a:solidFill>
              <a:schemeClr val="tx1"/>
            </a:solidFill>
            <a:miter lim="800000"/>
            <a:headEnd/>
            <a:tailEnd/>
          </a:ln>
        </p:spPr>
        <p:txBody>
          <a:bodyPr wrap="none" anchor="ctr"/>
          <a:lstStyle/>
          <a:p>
            <a:pPr algn="ctr"/>
            <a:endParaRPr lang="en-US">
              <a:latin typeface="Times New Roman" pitchFamily="18" charset="0"/>
            </a:endParaRPr>
          </a:p>
        </p:txBody>
      </p:sp>
      <p:sp>
        <p:nvSpPr>
          <p:cNvPr id="10243" name="Text Box 3"/>
          <p:cNvSpPr txBox="1">
            <a:spLocks noChangeArrowheads="1"/>
          </p:cNvSpPr>
          <p:nvPr/>
        </p:nvSpPr>
        <p:spPr bwMode="auto">
          <a:xfrm>
            <a:off x="0" y="201613"/>
            <a:ext cx="2190750" cy="641350"/>
          </a:xfrm>
          <a:prstGeom prst="rect">
            <a:avLst/>
          </a:prstGeom>
          <a:noFill/>
          <a:ln w="9525">
            <a:noFill/>
            <a:miter lim="800000"/>
            <a:headEnd/>
            <a:tailEnd/>
          </a:ln>
        </p:spPr>
        <p:txBody>
          <a:bodyPr wrap="none">
            <a:spAutoFit/>
          </a:bodyPr>
          <a:lstStyle/>
          <a:p>
            <a:r>
              <a:rPr lang="en-US" sz="3600"/>
              <a:t>Chapter 3</a:t>
            </a:r>
          </a:p>
        </p:txBody>
      </p:sp>
      <p:sp>
        <p:nvSpPr>
          <p:cNvPr id="10244"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1</a:t>
            </a:r>
          </a:p>
        </p:txBody>
      </p:sp>
      <p:sp>
        <p:nvSpPr>
          <p:cNvPr id="10245"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Jayanta Mukherjee          Lecture 1</a:t>
            </a:r>
          </a:p>
        </p:txBody>
      </p:sp>
      <p:sp>
        <p:nvSpPr>
          <p:cNvPr id="10246" name="Rectangle 6"/>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p:spPr>
        <p:txBody>
          <a:bodyPr wrap="none" anchor="ctr"/>
          <a:lstStyle/>
          <a:p>
            <a:r>
              <a:rPr lang="en-US"/>
              <a:t>EE 611 			Lecture 5             			         Jayanta Mukherjee</a:t>
            </a:r>
          </a:p>
        </p:txBody>
      </p:sp>
      <p:sp>
        <p:nvSpPr>
          <p:cNvPr id="10247" name="Text Box 7"/>
          <p:cNvSpPr txBox="1">
            <a:spLocks noChangeArrowheads="1"/>
          </p:cNvSpPr>
          <p:nvPr/>
        </p:nvSpPr>
        <p:spPr bwMode="auto">
          <a:xfrm>
            <a:off x="0" y="0"/>
            <a:ext cx="1308100" cy="366713"/>
          </a:xfrm>
          <a:prstGeom prst="rect">
            <a:avLst/>
          </a:prstGeom>
          <a:noFill/>
          <a:ln w="9525">
            <a:noFill/>
            <a:miter lim="800000"/>
            <a:headEnd/>
            <a:tailEnd/>
          </a:ln>
        </p:spPr>
        <p:txBody>
          <a:bodyPr wrap="none">
            <a:spAutoFit/>
          </a:bodyPr>
          <a:lstStyle/>
          <a:p>
            <a:r>
              <a:rPr lang="en-US">
                <a:latin typeface="Times New Roman" pitchFamily="18" charset="0"/>
              </a:rPr>
              <a:t>IIT Bombay</a:t>
            </a:r>
          </a:p>
        </p:txBody>
      </p:sp>
      <p:sp>
        <p:nvSpPr>
          <p:cNvPr id="10248" name="Text Box 8"/>
          <p:cNvSpPr txBox="1">
            <a:spLocks noChangeArrowheads="1"/>
          </p:cNvSpPr>
          <p:nvPr/>
        </p:nvSpPr>
        <p:spPr bwMode="auto">
          <a:xfrm>
            <a:off x="8229600" y="0"/>
            <a:ext cx="800100" cy="366713"/>
          </a:xfrm>
          <a:prstGeom prst="rect">
            <a:avLst/>
          </a:prstGeom>
          <a:noFill/>
          <a:ln w="9525">
            <a:noFill/>
            <a:miter lim="800000"/>
            <a:headEnd/>
            <a:tailEnd/>
          </a:ln>
        </p:spPr>
        <p:txBody>
          <a:bodyPr wrap="none">
            <a:spAutoFit/>
          </a:bodyPr>
          <a:lstStyle/>
          <a:p>
            <a:r>
              <a:rPr lang="en-US">
                <a:latin typeface="Times New Roman" pitchFamily="18" charset="0"/>
              </a:rPr>
              <a:t>Page 9</a:t>
            </a:r>
          </a:p>
        </p:txBody>
      </p:sp>
      <p:sp>
        <p:nvSpPr>
          <p:cNvPr id="10249" name="Text Box 10"/>
          <p:cNvSpPr txBox="1">
            <a:spLocks noChangeArrowheads="1"/>
          </p:cNvSpPr>
          <p:nvPr/>
        </p:nvSpPr>
        <p:spPr bwMode="auto">
          <a:xfrm>
            <a:off x="2057400" y="2971800"/>
            <a:ext cx="4594225" cy="457200"/>
          </a:xfrm>
          <a:prstGeom prst="rect">
            <a:avLst/>
          </a:prstGeom>
          <a:noFill/>
          <a:ln w="9525">
            <a:noFill/>
            <a:miter lim="800000"/>
            <a:headEnd/>
            <a:tailEnd/>
          </a:ln>
        </p:spPr>
        <p:txBody>
          <a:bodyPr wrap="none">
            <a:spAutoFit/>
          </a:bodyPr>
          <a:lstStyle/>
          <a:p>
            <a:r>
              <a:rPr lang="en-US" sz="2400"/>
              <a:t>Broadband Impedance Matching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6294</TotalTime>
  <Words>1154</Words>
  <Application>Microsoft Macintosh PowerPoint</Application>
  <PresentationFormat>On-screen Show (4:3)</PresentationFormat>
  <Paragraphs>311</Paragraphs>
  <Slides>30</Slides>
  <Notes>29</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35" baseType="lpstr">
      <vt:lpstr>Times New Roman</vt:lpstr>
      <vt:lpstr>Arial</vt:lpstr>
      <vt:lpstr>Default Design</vt:lpstr>
      <vt:lpstr>Visio</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IITb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Prof J mukhaerje</dc:creator>
  <cp:lastModifiedBy>devesh kumar</cp:lastModifiedBy>
  <cp:revision>272</cp:revision>
  <dcterms:created xsi:type="dcterms:W3CDTF">2009-07-21T12:04:38Z</dcterms:created>
  <dcterms:modified xsi:type="dcterms:W3CDTF">2019-08-27T13:02:43Z</dcterms:modified>
</cp:coreProperties>
</file>