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934200" cy="91186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694"/>
  </p:normalViewPr>
  <p:slideViewPr>
    <p:cSldViewPr>
      <p:cViewPr>
        <p:scale>
          <a:sx n="107" d="100"/>
          <a:sy n="107" d="100"/>
        </p:scale>
        <p:origin x="1768" y="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9.wmf"/><Relationship Id="rId3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16.wmf"/><Relationship Id="rId2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16.wmf"/><Relationship Id="rId2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16.wmf"/><Relationship Id="rId2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1" Type="http://schemas.openxmlformats.org/officeDocument/2006/relationships/image" Target="../media/image16.wmf"/><Relationship Id="rId2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6934200" cy="91186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7450" y="684213"/>
            <a:ext cx="4557713" cy="341788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93738" y="4330700"/>
            <a:ext cx="5545137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27475" y="8661400"/>
            <a:ext cx="300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116A68F-4BFF-43D9-8E14-EDCA68A1E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7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E4DA43-4382-4F09-9E65-4E72C2C19912}" type="slidenum">
              <a:rPr lang="en-US"/>
              <a:pPr/>
              <a:t>1</a:t>
            </a:fld>
            <a:endParaRPr lang="en-US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99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B4CB56-C89B-45EC-A023-4D2CC93BE437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088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D5883C6-0CC1-43C9-8394-3E1F0330A3BE}" type="slidenum">
              <a:rPr lang="en-US"/>
              <a:pPr/>
              <a:t>11</a:t>
            </a:fld>
            <a:endParaRPr lang="en-US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512494-A500-4D3E-B1D2-EEA22D57B649}" type="slidenum">
              <a:rPr lang="en-US"/>
              <a:pPr/>
              <a:t>12</a:t>
            </a:fld>
            <a:endParaRPr lang="en-US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9267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E23169-B0F1-4875-ADBA-47C899D0BF52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562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A7C4D2-1340-41AD-9661-0174B9195D68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4C61154-2C2F-4582-80B9-AB30881E523E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0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82766F-B0CC-4F08-A4EA-7834D9FF261D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9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2927C11-B800-41E1-B9F8-1DEABED92BD7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86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4C53CD-B855-4945-9A90-4654C5430B11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4975E1-FF88-4E17-B19B-896B635CDB5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347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50150F-11EC-4985-8269-086B07F1E326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772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0CBA2C2-7187-44E3-BE48-2C2AEE60BDBB}" type="slidenum">
              <a:rPr lang="en-US"/>
              <a:pPr/>
              <a:t>2</a:t>
            </a:fld>
            <a:endParaRPr lang="en-US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708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B411B1E-F5D6-47F2-B1C8-BCA9C110EA35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716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6B7117-C2D1-4B8C-9D53-EFA38C28C888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947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CFDCBC9-811A-4A31-9CB1-C542D37A8CC2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382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144AF7-3469-4B73-8E8F-83F649B8BC5B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4417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681F0F-DC0C-41F4-97F5-5A6034902ACA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7035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C6F453-B3F6-4B4C-A622-45D3D3CCF52A}" type="slidenum">
              <a:rPr lang="en-US"/>
              <a:pPr/>
              <a:t>25</a:t>
            </a:fld>
            <a:endParaRPr lang="en-US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6051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942444-A6BE-4703-8DBD-EC2807908192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6362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880E02-51E1-4F36-8606-DA5970455A6A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0036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E2529B-01FB-4AD4-A2FE-B39C96AA90A7}" type="slidenum">
              <a:rPr lang="en-US"/>
              <a:pPr/>
              <a:t>28</a:t>
            </a:fld>
            <a:endParaRPr lang="en-US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711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A4132-C7A1-4D59-B47D-A98072ECD557}" type="slidenum">
              <a:rPr lang="en-US"/>
              <a:pPr/>
              <a:t>29</a:t>
            </a:fld>
            <a:endParaRPr lang="en-US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44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D0AE22-F2EF-4050-8369-B55E4CD6537C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77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AF467EB-48FF-4766-9E79-CEF466951ED3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7322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4C94B1-C5FD-4EB9-A3FC-6D92E802E346}" type="slidenum">
              <a:rPr lang="en-US"/>
              <a:pPr/>
              <a:t>31</a:t>
            </a:fld>
            <a:endParaRPr lang="en-US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30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595E3C-7078-4891-9E8E-F169A562D4F7}" type="slidenum">
              <a:rPr lang="en-US"/>
              <a:pPr/>
              <a:t>32</a:t>
            </a:fld>
            <a:endParaRPr lang="en-US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188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025A52-9E5D-496C-B260-A53BD492BC28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66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6842C6-0FB3-45D0-B659-57C2B321220A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573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69102DD-F70A-4338-9219-C6E4A360C9AE}" type="slidenum">
              <a:rPr lang="en-US"/>
              <a:pPr/>
              <a:t>6</a:t>
            </a:fld>
            <a:endParaRPr lang="en-US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210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5854A3B-7129-4D60-8616-C20F5FBA9EDA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327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AFE5D4-2D90-4585-BB58-AECF4A28B494}" type="slidenum">
              <a:rPr lang="en-US"/>
              <a:pPr/>
              <a:t>8</a:t>
            </a:fld>
            <a:endParaRPr lang="en-US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988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4518BC-E05F-4E91-9ED7-2C14B2D2C59A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3738" y="4330700"/>
            <a:ext cx="5546725" cy="4103688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73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C78B-B339-40FA-8F36-4A4B8C816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F3D27-B21A-4182-9B8A-3F1993A7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8CA6A-E448-4C78-87A3-26A026B8C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F9DC6-CF7E-45F4-B0FD-802340B3E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2204-6E10-47D4-B65E-67DED32EB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7CC4-CBC9-4414-9E06-1A2A47435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9389E-4274-4461-99B2-5CFB28242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D21F-2656-41B9-A129-D7C97456D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6A7E9-185C-4D6B-B9C6-B4FC2322A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13B0-ED19-4F23-A340-949123753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8625-CC38-4FED-9B01-40ECB9ADA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BDE489-AF5C-4CD5-9F51-C19A03D9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wmf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0.w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4.w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35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37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49.bin"/><Relationship Id="rId11" Type="http://schemas.openxmlformats.org/officeDocument/2006/relationships/image" Target="../media/image40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41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42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16.wmf"/><Relationship Id="rId6" Type="http://schemas.openxmlformats.org/officeDocument/2006/relationships/image" Target="../media/image43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77653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IIT Bombay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362200" y="1600200"/>
            <a:ext cx="5097463" cy="265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Course Code : EE 611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Department: Electrical Engineering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Instructor Name: Jayanta Mukherjee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Email: jayanta@ee.iitb.ac.in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Jayanta Mukherjee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733800" y="4800600"/>
            <a:ext cx="14525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Lecture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0" y="228600"/>
            <a:ext cx="8535988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of the transformer: finding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4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10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41325" y="1868488"/>
            <a:ext cx="8550275" cy="270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Applying the binomial expansion to our maximally flat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function we have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This is exactly of the same form as the input reflection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coefficient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of the multi-section network we analyzed in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 the previous lecture using the small reflection approximation</a:t>
            </a:r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1295400" y="2362200"/>
          <a:ext cx="6699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4" imgW="491432" imgH="444429" progId="">
                  <p:embed/>
                </p:oleObj>
              </mc:Choice>
              <mc:Fallback>
                <p:oleObj r:id="rId4" imgW="491432" imgH="44442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66992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286000" y="4572000"/>
          <a:ext cx="40386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6" imgW="491424" imgH="491424" progId="">
                  <p:embed/>
                </p:oleObj>
              </mc:Choice>
              <mc:Fallback>
                <p:oleObj r:id="rId6" imgW="491424" imgH="49142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4038600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230188"/>
            <a:ext cx="8678863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Attribute of the Reflection Coefficients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11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685800" y="990600"/>
          <a:ext cx="2159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4" imgW="491247" imgH="215782" progId="">
                  <p:embed/>
                </p:oleObj>
              </mc:Choice>
              <mc:Fallback>
                <p:oleObj r:id="rId4" imgW="491247" imgH="21578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2159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0" y="1524000"/>
            <a:ext cx="9144000" cy="525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Note that the binomial transformer will produce symmetric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‘s</a:t>
            </a:r>
            <a:r>
              <a:rPr lang="en-US" sz="2400" dirty="0">
                <a:solidFill>
                  <a:srgbClr val="000000"/>
                </a:solidFill>
              </a:rPr>
              <a:t> because </a:t>
            </a:r>
            <a:r>
              <a:rPr lang="en-US" sz="24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i="1" baseline="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=C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N-k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Notice that the </a:t>
            </a:r>
            <a:r>
              <a:rPr lang="en-US" sz="24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i="1" baseline="30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400" i="1" baseline="30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are always positive real numbers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However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sz="2400" baseline="-25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 can be positive or negative depending on whether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-25000" dirty="0">
                <a:solidFill>
                  <a:srgbClr val="000000"/>
                </a:solidFill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&gt;Z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 or vice-versa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Thus the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 ‘s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all either positive or negative and we should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have uniformly </a:t>
            </a:r>
            <a:r>
              <a:rPr lang="en-US" sz="2400" i="1" dirty="0">
                <a:solidFill>
                  <a:srgbClr val="000000"/>
                </a:solidFill>
              </a:rPr>
              <a:t>decreasing or increasing</a:t>
            </a:r>
            <a:r>
              <a:rPr lang="en-US" sz="2400" dirty="0">
                <a:solidFill>
                  <a:srgbClr val="000000"/>
                </a:solidFill>
              </a:rPr>
              <a:t> line impedances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Now that we know the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 ‘s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we need to determine the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characteristic impedances of the lines to obtain these </a:t>
            </a:r>
            <a:r>
              <a:rPr lang="el-GR" sz="2400" i="1" dirty="0">
                <a:solidFill>
                  <a:srgbClr val="000000"/>
                </a:solidFill>
                <a:latin typeface="Times New Roman" pitchFamily="18" charset="0"/>
              </a:rPr>
              <a:t>Γ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 ‘s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228600"/>
            <a:ext cx="9215438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Approximate Method for Finding the Z</a:t>
            </a:r>
            <a:r>
              <a:rPr lang="en-US" sz="4000" baseline="-25000">
                <a:solidFill>
                  <a:srgbClr val="000000"/>
                </a:solidFill>
              </a:rPr>
              <a:t>k</a:t>
            </a:r>
            <a:r>
              <a:rPr lang="en-US" sz="4000">
                <a:solidFill>
                  <a:srgbClr val="000000"/>
                </a:solidFill>
              </a:rPr>
              <a:t>’s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12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990600"/>
            <a:ext cx="9144000" cy="5832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Since the </a:t>
            </a:r>
            <a:r>
              <a:rPr lang="el-GR" sz="2400" dirty="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are given by </a:t>
            </a:r>
            <a:r>
              <a:rPr lang="el-GR" sz="2400" dirty="0">
                <a:solidFill>
                  <a:srgbClr val="000000"/>
                </a:solidFill>
              </a:rPr>
              <a:t>Γ</a:t>
            </a:r>
            <a:r>
              <a:rPr lang="en-US" sz="2400" baseline="-25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=(Z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k+1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-Z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)/(Z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k+1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+Z</a:t>
            </a:r>
            <a:r>
              <a:rPr lang="en-US" sz="2400" baseline="-25000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) we could write a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 system of equations and solve it to find </a:t>
            </a:r>
            <a:r>
              <a:rPr lang="en-US" sz="2400" dirty="0" err="1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en-US" sz="2400" baseline="-25000" dirty="0" err="1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values.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Note that in this approximate theory we have actually more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equations than variables which is a reminder that our design is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approximate.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However, if Z</a:t>
            </a:r>
            <a:r>
              <a:rPr lang="en-US" sz="2400" baseline="-25000" dirty="0">
                <a:solidFill>
                  <a:srgbClr val="000000"/>
                </a:solidFill>
              </a:rPr>
              <a:t>k+1 </a:t>
            </a:r>
            <a:r>
              <a:rPr lang="en-US" sz="2400" dirty="0">
                <a:solidFill>
                  <a:srgbClr val="000000"/>
                </a:solidFill>
              </a:rPr>
              <a:t> is not too different from </a:t>
            </a:r>
            <a:r>
              <a:rPr lang="en-US" sz="2400" dirty="0" err="1">
                <a:solidFill>
                  <a:srgbClr val="000000"/>
                </a:solidFill>
              </a:rPr>
              <a:t>Z</a:t>
            </a:r>
            <a:r>
              <a:rPr lang="en-US" sz="2400" baseline="-25000" dirty="0" err="1">
                <a:solidFill>
                  <a:srgbClr val="000000"/>
                </a:solidFill>
              </a:rPr>
              <a:t>k</a:t>
            </a:r>
            <a:r>
              <a:rPr lang="en-US" sz="2400" dirty="0">
                <a:solidFill>
                  <a:srgbClr val="000000"/>
                </a:solidFill>
              </a:rPr>
              <a:t> (required to keep our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theory of small reflections valid), we have seen that we can 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approximate </a:t>
            </a:r>
            <a:r>
              <a:rPr lang="el-GR" sz="2400" dirty="0">
                <a:solidFill>
                  <a:srgbClr val="000000"/>
                </a:solidFill>
              </a:rPr>
              <a:t>Γ</a:t>
            </a:r>
            <a:r>
              <a:rPr lang="en-US" sz="2400" baseline="-25000" dirty="0">
                <a:solidFill>
                  <a:srgbClr val="000000"/>
                </a:solidFill>
              </a:rPr>
              <a:t>k</a:t>
            </a:r>
            <a:r>
              <a:rPr lang="en-US" sz="2400" dirty="0">
                <a:solidFill>
                  <a:srgbClr val="000000"/>
                </a:solidFill>
              </a:rPr>
              <a:t> by 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This is the recommended approach as it yields self-consistent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solution</a:t>
            </a:r>
          </a:p>
        </p:txBody>
      </p:sp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2209800" y="4495800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4" imgW="491441" imgH="380950" progId="">
                  <p:embed/>
                </p:oleObj>
              </mc:Choice>
              <mc:Fallback>
                <p:oleObj r:id="rId4" imgW="491441" imgH="38095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4114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228600"/>
            <a:ext cx="9215438" cy="78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Approximate Method for Finding the Z</a:t>
            </a:r>
            <a:r>
              <a:rPr lang="en-US" sz="4000" baseline="-25000">
                <a:solidFill>
                  <a:srgbClr val="000000"/>
                </a:solidFill>
              </a:rPr>
              <a:t>k</a:t>
            </a:r>
            <a:r>
              <a:rPr lang="en-US" sz="4000">
                <a:solidFill>
                  <a:srgbClr val="000000"/>
                </a:solidFill>
              </a:rPr>
              <a:t>’s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13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1600200" y="1600200"/>
          <a:ext cx="632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4" imgW="491481" imgH="419079" progId="">
                  <p:embed/>
                </p:oleObj>
              </mc:Choice>
              <mc:Fallback>
                <p:oleObj r:id="rId4" imgW="491481" imgH="41907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32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990600"/>
            <a:ext cx="9144000" cy="3536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Since we know the </a:t>
            </a:r>
            <a:r>
              <a:rPr lang="el-GR" sz="2400" i="1">
                <a:solidFill>
                  <a:srgbClr val="000000"/>
                </a:solidFill>
                <a:latin typeface="Times New Roman" pitchFamily="18" charset="0"/>
              </a:rPr>
              <a:t>Γ</a:t>
            </a:r>
            <a:r>
              <a:rPr lang="en-US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</a:rPr>
              <a:t>’s we can obtain the following expression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where the last expression is valid provided </a:t>
            </a:r>
            <a:r>
              <a:rPr lang="en-US" sz="2400" i="1">
                <a:solidFill>
                  <a:srgbClr val="000000"/>
                </a:solidFill>
              </a:rPr>
              <a:t>R</a:t>
            </a:r>
            <a:r>
              <a:rPr lang="en-US" sz="2400" i="1" baseline="-25000">
                <a:solidFill>
                  <a:srgbClr val="000000"/>
                </a:solidFill>
              </a:rPr>
              <a:t>L</a:t>
            </a:r>
            <a:r>
              <a:rPr lang="en-US" sz="2400">
                <a:solidFill>
                  <a:srgbClr val="000000"/>
                </a:solidFill>
              </a:rPr>
              <a:t> and </a:t>
            </a:r>
            <a:r>
              <a:rPr lang="en-US" sz="2400" i="1">
                <a:solidFill>
                  <a:srgbClr val="000000"/>
                </a:solidFill>
              </a:rPr>
              <a:t>Z</a:t>
            </a:r>
            <a:r>
              <a:rPr lang="en-US" sz="2400" i="1" baseline="-25000">
                <a:solidFill>
                  <a:srgbClr val="000000"/>
                </a:solidFill>
              </a:rPr>
              <a:t>0 </a:t>
            </a:r>
            <a:r>
              <a:rPr lang="en-US" sz="2400">
                <a:solidFill>
                  <a:srgbClr val="000000"/>
                </a:solidFill>
              </a:rPr>
              <a:t> are within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baseline="-25000">
                <a:solidFill>
                  <a:srgbClr val="000000"/>
                </a:solidFill>
              </a:rPr>
              <a:t>   </a:t>
            </a:r>
            <a:r>
              <a:rPr lang="en-US" sz="2400">
                <a:solidFill>
                  <a:srgbClr val="000000"/>
                </a:solidFill>
              </a:rPr>
              <a:t>around a factor of 2 or ½.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We can step through the above equation starting at k=0 to find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all the impedance values in the transformer.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228600"/>
            <a:ext cx="441325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2 Section Example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2296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14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1295400" y="2590800"/>
          <a:ext cx="6227763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r:id="rId4" imgW="491489" imgH="491489" progId="">
                  <p:embed/>
                </p:oleObj>
              </mc:Choice>
              <mc:Fallback>
                <p:oleObj r:id="rId4" imgW="491489" imgH="49148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6227763" cy="324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0" y="990600"/>
            <a:ext cx="9144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Let us consider a two section example N=2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65125" y="1716088"/>
            <a:ext cx="23733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00000"/>
                </a:solidFill>
              </a:rPr>
              <a:t>Starting from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228600"/>
            <a:ext cx="441325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2 Section Example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15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69850" y="1573213"/>
          <a:ext cx="6267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4" imgW="491441" imgH="241273" progId="">
                  <p:embed/>
                </p:oleObj>
              </mc:Choice>
              <mc:Fallback>
                <p:oleObj r:id="rId4" imgW="491441" imgH="24127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1573213"/>
                        <a:ext cx="62674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0" y="990600"/>
            <a:ext cx="91440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The resulting characteristic impedances are then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36525" y="2401888"/>
            <a:ext cx="9007475" cy="155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Note that for k=2 solution using this method is not accurate.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This is due to the approximate nature of the design equations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we have derived. Pozar (pg 281) provides a table with more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accurate values.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0" y="228600"/>
            <a:ext cx="3875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Example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16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0" y="914400"/>
            <a:ext cx="9007475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>
                <a:solidFill>
                  <a:srgbClr val="000000"/>
                </a:solidFill>
              </a:rPr>
              <a:t>Design a three section binomial transformer to match a load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>
                <a:solidFill>
                  <a:srgbClr val="000000"/>
                </a:solidFill>
              </a:rPr>
              <a:t>R</a:t>
            </a:r>
            <a:r>
              <a:rPr lang="en-US" sz="2400" i="1" baseline="-25000">
                <a:solidFill>
                  <a:srgbClr val="000000"/>
                </a:solidFill>
              </a:rPr>
              <a:t>L</a:t>
            </a:r>
            <a:r>
              <a:rPr lang="en-US" sz="2400" i="1">
                <a:solidFill>
                  <a:srgbClr val="000000"/>
                </a:solidFill>
              </a:rPr>
              <a:t>=100 ohms to a 50 ohm source. If a reflection coefficient of 0.1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>
                <a:solidFill>
                  <a:srgbClr val="000000"/>
                </a:solidFill>
              </a:rPr>
              <a:t>is considered tolerable, what is the relative bandwidth obtained?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12725" y="2251075"/>
            <a:ext cx="196850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Since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=0.1,</a:t>
            </a:r>
          </a:p>
        </p:txBody>
      </p:sp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228600" y="2667000"/>
          <a:ext cx="7186613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r:id="rId6" imgW="491457" imgH="491457" progId="">
                  <p:embed/>
                </p:oleObj>
              </mc:Choice>
              <mc:Fallback>
                <p:oleObj r:id="rId6" imgW="491457" imgH="49145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7186613" cy="335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-22860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228600"/>
            <a:ext cx="3875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17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533400" y="1295400"/>
          <a:ext cx="6630988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r:id="rId6" imgW="491497" imgH="491497" progId="">
                  <p:embed/>
                </p:oleObj>
              </mc:Choice>
              <mc:Fallback>
                <p:oleObj r:id="rId6" imgW="491497" imgH="49149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6630988" cy="444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228600"/>
            <a:ext cx="3875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Example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18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304800" y="1066800"/>
          <a:ext cx="85344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r:id="rId6" imgW="491473" imgH="491473" progId="">
                  <p:embed/>
                </p:oleObj>
              </mc:Choice>
              <mc:Fallback>
                <p:oleObj r:id="rId6" imgW="491473" imgH="49147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5344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609600" y="3048000"/>
          <a:ext cx="80010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8" imgW="7354327" imgH="2580952" progId="">
                  <p:embed/>
                </p:oleObj>
              </mc:Choice>
              <mc:Fallback>
                <p:oleObj r:id="rId8" imgW="7354327" imgH="258095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8001000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0" y="228600"/>
            <a:ext cx="161925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Result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19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00" y="1066800"/>
            <a:ext cx="6067425" cy="482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0" y="228600"/>
            <a:ext cx="875347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Maximally Flat (Binomial) Transformer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                         Jayanta Mukherjee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65125" y="1106488"/>
            <a:ext cx="8099425" cy="155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The maximally flat transformer is a N section transformer</a:t>
            </a: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It achieves broad-band matching by setting the reflection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coefficient and its N-1 derivatives to 0 at the center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frequency (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/2)</a:t>
            </a:r>
          </a:p>
        </p:txBody>
      </p:sp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685800" y="2895600"/>
          <a:ext cx="25701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4" imgW="491457" imgH="491457" progId="">
                  <p:embed/>
                </p:oleObj>
              </mc:Choice>
              <mc:Fallback>
                <p:oleObj r:id="rId4" imgW="491457" imgH="49145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257016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286000"/>
            <a:ext cx="4953000" cy="397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0" y="228600"/>
            <a:ext cx="56245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Chebyshev Transformer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20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365125" y="1258888"/>
            <a:ext cx="8655050" cy="2389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To improve on the maximally flat transformer we consider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next the Chebyshev transformer.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We will get more bandwidth for a given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if we allowed some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ripples inside the passband (i.e. between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and </a:t>
            </a:r>
            <a:r>
              <a:rPr lang="el-GR" sz="2400">
                <a:solidFill>
                  <a:srgbClr val="000000"/>
                </a:solidFill>
              </a:rPr>
              <a:t>θ</a:t>
            </a:r>
            <a:r>
              <a:rPr lang="en-US" sz="2400">
                <a:solidFill>
                  <a:srgbClr val="000000"/>
                </a:solidFill>
              </a:rPr>
              <a:t>=</a:t>
            </a:r>
            <a:r>
              <a:rPr lang="el-GR" sz="2400">
                <a:solidFill>
                  <a:srgbClr val="000000"/>
                </a:solidFill>
                <a:cs typeface="Arial" charset="0"/>
              </a:rPr>
              <a:t>π</a:t>
            </a:r>
            <a:r>
              <a:rPr lang="en-US" sz="2400">
                <a:solidFill>
                  <a:srgbClr val="000000"/>
                </a:solidFill>
                <a:cs typeface="Arial" charset="0"/>
              </a:rPr>
              <a:t>-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352800"/>
            <a:ext cx="4876800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029200" y="3733800"/>
            <a:ext cx="4052888" cy="160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No perfect match at center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Frequency for N even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has N zeros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228600"/>
            <a:ext cx="55975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Chebyshev Polynomials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21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0" y="914400"/>
            <a:ext cx="884555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derive a coefficient </a:t>
            </a:r>
            <a:r>
              <a:rPr lang="el-G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with equal ripples we shall rely on the use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Chebyshev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polynomials T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</a:t>
            </a:r>
          </a:p>
        </p:txBody>
      </p:sp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1905000"/>
            <a:ext cx="56388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228600"/>
            <a:ext cx="55975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Chebyshev Polynomials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22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polynomials have the following properties.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first three Chebyshev polynomials are given by:</a:t>
            </a:r>
          </a:p>
        </p:txBody>
      </p:sp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2743200" y="2209800"/>
          <a:ext cx="22098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r:id="rId6" imgW="491392" imgH="491392" progId="">
                  <p:embed/>
                </p:oleObj>
              </mc:Choice>
              <mc:Fallback>
                <p:oleObj r:id="rId6" imgW="491392" imgH="49139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2209800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228600" y="3505200"/>
            <a:ext cx="8534400" cy="2705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Higher order polynomials can be found from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The Chebyshev polynomial verifies the property: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As a result we have |T</a:t>
            </a:r>
            <a:r>
              <a:rPr lang="en-US" sz="2400" baseline="-25000">
                <a:solidFill>
                  <a:srgbClr val="000000"/>
                </a:solidFill>
              </a:rPr>
              <a:t>N</a:t>
            </a:r>
            <a:r>
              <a:rPr lang="en-US" sz="2400">
                <a:solidFill>
                  <a:srgbClr val="000000"/>
                </a:solidFill>
              </a:rPr>
              <a:t>(x)|&lt;1 for |x|&lt;1 and in this region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Polynomials oscillate between +/- 1</a:t>
            </a:r>
          </a:p>
        </p:txBody>
      </p:sp>
      <p:graphicFrame>
        <p:nvGraphicFramePr>
          <p:cNvPr id="23563" name="Object 10"/>
          <p:cNvGraphicFramePr>
            <a:graphicFrameLocks noChangeAspect="1"/>
          </p:cNvGraphicFramePr>
          <p:nvPr/>
        </p:nvGraphicFramePr>
        <p:xfrm>
          <a:off x="1905000" y="3886200"/>
          <a:ext cx="3702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r:id="rId8" imgW="491408" imgH="190463" progId="">
                  <p:embed/>
                </p:oleObj>
              </mc:Choice>
              <mc:Fallback>
                <p:oleObj r:id="rId8" imgW="491408" imgH="190463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37020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1"/>
          <p:cNvGraphicFramePr>
            <a:graphicFrameLocks noChangeAspect="1"/>
          </p:cNvGraphicFramePr>
          <p:nvPr/>
        </p:nvGraphicFramePr>
        <p:xfrm>
          <a:off x="2590800" y="4800600"/>
          <a:ext cx="27797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r:id="rId10" imgW="491360" imgH="190444" progId="">
                  <p:embed/>
                </p:oleObj>
              </mc:Choice>
              <mc:Fallback>
                <p:oleObj r:id="rId10" imgW="491360" imgH="19044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27797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228600"/>
            <a:ext cx="87868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Application of Chebyshev Polynomials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23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500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If we map the range |x|&lt;1 to the passband of our device, we can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design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to be less than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in the passband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For |x|&gt;1,|T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(x)|&gt;1 and the reflection will be larger than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outside the passband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The properties of these polynomials will give our transformer an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 “equal-ripple” response in the passband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For this purpose we need to define x in terms of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such that |x|=1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 is mapped to the passband endpoints [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π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]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One approach is to select: </a:t>
            </a:r>
          </a:p>
        </p:txBody>
      </p:sp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3962400" y="5029200"/>
          <a:ext cx="3733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6" imgW="491473" imgH="380975" progId="">
                  <p:embed/>
                </p:oleObj>
              </mc:Choice>
              <mc:Fallback>
                <p:oleObj r:id="rId6" imgW="491473" imgH="38097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37338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228600"/>
            <a:ext cx="87868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Application of Chebyshev Polynomials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24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7086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The resulting reflection coefficient is</a:t>
            </a:r>
          </a:p>
        </p:txBody>
      </p:sp>
      <p:graphicFrame>
        <p:nvGraphicFramePr>
          <p:cNvPr id="25609" name="Object 8"/>
          <p:cNvGraphicFramePr>
            <a:graphicFrameLocks noChangeAspect="1"/>
          </p:cNvGraphicFramePr>
          <p:nvPr/>
        </p:nvGraphicFramePr>
        <p:xfrm>
          <a:off x="2286000" y="2743200"/>
          <a:ext cx="4495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r:id="rId6" imgW="491368" imgH="215835" progId="">
                  <p:embed/>
                </p:oleObj>
              </mc:Choice>
              <mc:Fallback>
                <p:oleObj r:id="rId6" imgW="491368" imgH="21583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44958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0" y="228600"/>
            <a:ext cx="4891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Some Simplifications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25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990600"/>
            <a:ext cx="7086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We can determine A by taking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=0:</a:t>
            </a:r>
          </a:p>
        </p:txBody>
      </p:sp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304800" y="1524000"/>
          <a:ext cx="58674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r:id="rId6" imgW="491473" imgH="491473" progId="">
                  <p:embed/>
                </p:oleObj>
              </mc:Choice>
              <mc:Fallback>
                <p:oleObj r:id="rId6" imgW="491473" imgH="49147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5867400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0" y="3657600"/>
            <a:ext cx="9144000" cy="197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We can then rewrite the reflection coefficient as: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The maximum reflection coefficient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is then related to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by:</a:t>
            </a:r>
          </a:p>
        </p:txBody>
      </p:sp>
      <p:graphicFrame>
        <p:nvGraphicFramePr>
          <p:cNvPr id="26635" name="Object 10"/>
          <p:cNvGraphicFramePr>
            <a:graphicFrameLocks noChangeAspect="1"/>
          </p:cNvGraphicFramePr>
          <p:nvPr/>
        </p:nvGraphicFramePr>
        <p:xfrm>
          <a:off x="685800" y="4114800"/>
          <a:ext cx="5899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r:id="rId8" imgW="491465" imgH="380969" progId="">
                  <p:embed/>
                </p:oleObj>
              </mc:Choice>
              <mc:Fallback>
                <p:oleObj r:id="rId8" imgW="491465" imgH="38096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58991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1"/>
          <p:cNvGraphicFramePr>
            <a:graphicFrameLocks noChangeAspect="1"/>
          </p:cNvGraphicFramePr>
          <p:nvPr/>
        </p:nvGraphicFramePr>
        <p:xfrm>
          <a:off x="2386013" y="5532438"/>
          <a:ext cx="37179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r:id="rId10" imgW="491368" imgH="406282" progId="">
                  <p:embed/>
                </p:oleObj>
              </mc:Choice>
              <mc:Fallback>
                <p:oleObj r:id="rId10" imgW="491368" imgH="40628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532438"/>
                        <a:ext cx="371792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0" y="228600"/>
            <a:ext cx="4891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Some Simplifications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26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0" y="990600"/>
            <a:ext cx="9144000" cy="170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Note that T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N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(x = sec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) is always positive as we have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x = sec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&gt;1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Since we have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=|A|, we can rewrite in terms of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</p:txBody>
      </p:sp>
      <p:graphicFrame>
        <p:nvGraphicFramePr>
          <p:cNvPr id="27657" name="Object 8"/>
          <p:cNvGraphicFramePr>
            <a:graphicFrameLocks noChangeAspect="1"/>
          </p:cNvGraphicFramePr>
          <p:nvPr/>
        </p:nvGraphicFramePr>
        <p:xfrm>
          <a:off x="1676400" y="2590800"/>
          <a:ext cx="48847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6" imgW="491481" imgH="419079" progId="">
                  <p:embed/>
                </p:oleObj>
              </mc:Choice>
              <mc:Fallback>
                <p:oleObj r:id="rId6" imgW="491481" imgH="41907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488473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228600"/>
            <a:ext cx="88122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BandWidth of Chebyshev Transformer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27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0" y="1143000"/>
            <a:ext cx="9144000" cy="54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Equation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 establishes a relationship between </a:t>
            </a:r>
            <a:r>
              <a:rPr lang="el-GR" sz="2400" dirty="0">
                <a:solidFill>
                  <a:srgbClr val="000000"/>
                </a:solidFill>
              </a:rPr>
              <a:t>θ</a:t>
            </a:r>
            <a:r>
              <a:rPr lang="en-US" sz="2400" baseline="-25000" dirty="0">
                <a:solidFill>
                  <a:srgbClr val="000000"/>
                </a:solidFill>
              </a:rPr>
              <a:t>m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l-GR" sz="2400" dirty="0">
                <a:solidFill>
                  <a:srgbClr val="000000"/>
                </a:solidFill>
              </a:rPr>
              <a:t>Γ</a:t>
            </a:r>
            <a:r>
              <a:rPr lang="en-US" sz="2400" baseline="-25000" dirty="0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given the order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  N and the load reflection coefficient </a:t>
            </a:r>
            <a:r>
              <a:rPr lang="el-GR" sz="2400" dirty="0">
                <a:solidFill>
                  <a:srgbClr val="000000"/>
                </a:solidFill>
              </a:rPr>
              <a:t>Γ</a:t>
            </a:r>
            <a:r>
              <a:rPr lang="en-US" sz="2400" baseline="-25000" dirty="0">
                <a:solidFill>
                  <a:srgbClr val="000000"/>
                </a:solidFill>
              </a:rPr>
              <a:t>L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aseline="-25000" dirty="0">
              <a:solidFill>
                <a:srgbClr val="000000"/>
              </a:solidFill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Using an alternative definition for </a:t>
            </a:r>
            <a:r>
              <a:rPr lang="en-US" sz="2400" dirty="0" err="1">
                <a:solidFill>
                  <a:srgbClr val="000000"/>
                </a:solidFill>
                <a:cs typeface="Times New Roman" pitchFamily="18" charset="0"/>
              </a:rPr>
              <a:t>Chebyshev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polynomials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Once </a:t>
            </a:r>
            <a:r>
              <a:rPr lang="el-G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known, the fractional bandwidth is given by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l-G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l-G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681" name="Object 8"/>
          <p:cNvGraphicFramePr>
            <a:graphicFrameLocks noChangeAspect="1"/>
          </p:cNvGraphicFramePr>
          <p:nvPr/>
        </p:nvGraphicFramePr>
        <p:xfrm>
          <a:off x="1844675" y="838200"/>
          <a:ext cx="3962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r:id="rId6" imgW="491360" imgH="406275" progId="">
                  <p:embed/>
                </p:oleObj>
              </mc:Choice>
              <mc:Fallback>
                <p:oleObj r:id="rId6" imgW="491360" imgH="40627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838200"/>
                        <a:ext cx="3962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96426"/>
              </p:ext>
            </p:extLst>
          </p:nvPr>
        </p:nvGraphicFramePr>
        <p:xfrm>
          <a:off x="1676400" y="3276600"/>
          <a:ext cx="4610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r:id="rId8" imgW="491457" imgH="491457" progId="">
                  <p:embed/>
                </p:oleObj>
              </mc:Choice>
              <mc:Fallback>
                <p:oleObj r:id="rId8" imgW="491457" imgH="49145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46101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0"/>
          <p:cNvGraphicFramePr>
            <a:graphicFrameLocks noChangeAspect="1"/>
          </p:cNvGraphicFramePr>
          <p:nvPr/>
        </p:nvGraphicFramePr>
        <p:xfrm>
          <a:off x="2971800" y="5486400"/>
          <a:ext cx="19351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r:id="rId10" imgW="491384" imgH="380906" progId="">
                  <p:embed/>
                </p:oleObj>
              </mc:Choice>
              <mc:Fallback>
                <p:oleObj r:id="rId10" imgW="491384" imgH="38090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193516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228600"/>
            <a:ext cx="42418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Procedure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28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0" y="1143000"/>
            <a:ext cx="9144000" cy="3902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We can use our earlier procedure of small reflections to find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Z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values from the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values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k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values are determined by comparing our cosine series for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 </a:t>
            </a:r>
            <a:r>
              <a:rPr lang="el-GR" sz="2400">
                <a:solidFill>
                  <a:srgbClr val="000000"/>
                </a:solidFill>
              </a:rPr>
              <a:t>Γ</a:t>
            </a:r>
            <a:r>
              <a:rPr lang="en-US" sz="2400" baseline="-25000">
                <a:solidFill>
                  <a:srgbClr val="000000"/>
                </a:solidFill>
              </a:rPr>
              <a:t>in</a:t>
            </a:r>
            <a:r>
              <a:rPr lang="en-US" sz="2400">
                <a:solidFill>
                  <a:srgbClr val="000000"/>
                </a:solidFill>
              </a:rPr>
              <a:t>(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) with the corresponding Chebyshev polynomial.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For the design of 3</a:t>
            </a:r>
            <a:r>
              <a:rPr lang="en-US" sz="2400" baseline="30000">
                <a:solidFill>
                  <a:srgbClr val="000000"/>
                </a:solidFill>
                <a:cs typeface="Times New Roman" pitchFamily="18" charset="0"/>
              </a:rPr>
              <a:t>rd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and 4</a:t>
            </a:r>
            <a:r>
              <a:rPr lang="en-US" sz="2400" baseline="30000">
                <a:solidFill>
                  <a:srgbClr val="000000"/>
                </a:solidFill>
                <a:cs typeface="Times New Roman" pitchFamily="18" charset="0"/>
              </a:rPr>
              <a:t>th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order Chebyshev transformer we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can make use of the following identity</a:t>
            </a:r>
          </a:p>
        </p:txBody>
      </p:sp>
      <p:graphicFrame>
        <p:nvGraphicFramePr>
          <p:cNvPr id="29705" name="Object 8"/>
          <p:cNvGraphicFramePr>
            <a:graphicFrameLocks noChangeAspect="1"/>
          </p:cNvGraphicFramePr>
          <p:nvPr/>
        </p:nvGraphicFramePr>
        <p:xfrm>
          <a:off x="3200400" y="2057400"/>
          <a:ext cx="17922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r:id="rId6" imgW="491449" imgH="380956" progId="">
                  <p:embed/>
                </p:oleObj>
              </mc:Choice>
              <mc:Fallback>
                <p:oleObj r:id="rId6" imgW="491449" imgH="38095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17922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9"/>
          <p:cNvGraphicFramePr>
            <a:graphicFrameLocks noChangeAspect="1"/>
          </p:cNvGraphicFramePr>
          <p:nvPr/>
        </p:nvGraphicFramePr>
        <p:xfrm>
          <a:off x="381000" y="5029200"/>
          <a:ext cx="8408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r:id="rId8" imgW="491449" imgH="444444" progId="">
                  <p:embed/>
                </p:oleObj>
              </mc:Choice>
              <mc:Fallback>
                <p:oleObj r:id="rId8" imgW="491449" imgH="444444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84089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228600"/>
            <a:ext cx="42767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3</a:t>
            </a:r>
            <a:r>
              <a:rPr lang="en-US" sz="4000" baseline="30000">
                <a:solidFill>
                  <a:srgbClr val="000000"/>
                </a:solidFill>
              </a:rPr>
              <a:t>rd</a:t>
            </a:r>
            <a:r>
              <a:rPr lang="en-US" sz="4000">
                <a:solidFill>
                  <a:srgbClr val="000000"/>
                </a:solidFill>
              </a:rPr>
              <a:t> Order Example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29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0" y="990600"/>
            <a:ext cx="9144000" cy="558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With N=3, from our small reflection theory for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symmetrical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transformers we have (Eqn 5.46 Pozar)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and from Chebyshev theory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Thus for this third order transformer we have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Note the symmetry of the reflection coefficients of the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Chebyshev transformer</a:t>
            </a:r>
          </a:p>
        </p:txBody>
      </p:sp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1752600" y="1981200"/>
          <a:ext cx="4081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6" imgW="491432" imgH="215863" progId="">
                  <p:embed/>
                </p:oleObj>
              </mc:Choice>
              <mc:Fallback>
                <p:oleObj r:id="rId6" imgW="491432" imgH="21586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4081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/>
        </p:nvGraphicFramePr>
        <p:xfrm>
          <a:off x="1295400" y="3048000"/>
          <a:ext cx="5873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8" imgW="491457" imgH="444451" progId="">
                  <p:embed/>
                </p:oleObj>
              </mc:Choice>
              <mc:Fallback>
                <p:oleObj r:id="rId8" imgW="491457" imgH="444451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8737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/>
          <p:cNvGraphicFramePr>
            <a:graphicFrameLocks noChangeAspect="1"/>
          </p:cNvGraphicFramePr>
          <p:nvPr/>
        </p:nvGraphicFramePr>
        <p:xfrm>
          <a:off x="1981200" y="4343400"/>
          <a:ext cx="36957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10" imgW="491489" imgH="491489" progId="">
                  <p:embed/>
                </p:oleObj>
              </mc:Choice>
              <mc:Fallback>
                <p:oleObj r:id="rId10" imgW="491489" imgH="49148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36957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228600"/>
            <a:ext cx="41005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Binomial Solution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3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0" y="990600"/>
            <a:ext cx="7380288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Many functions can be implemented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For a N-section maximally flat transformer we choose</a:t>
            </a:r>
          </a:p>
        </p:txBody>
      </p:sp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609600" y="2362200"/>
          <a:ext cx="2971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4" imgW="491489" imgH="491489" progId="">
                  <p:embed/>
                </p:oleObj>
              </mc:Choice>
              <mc:Fallback>
                <p:oleObj r:id="rId4" imgW="491489" imgH="49148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971800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36525" y="3317875"/>
            <a:ext cx="7980363" cy="129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 The input reflection coefficient verifies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/2)=0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All the derivatives of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upto order N-1 vanish at 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228600"/>
            <a:ext cx="38750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Example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30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0" y="1066800"/>
            <a:ext cx="8945563" cy="197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</a:rPr>
              <a:t>Design a three section </a:t>
            </a:r>
            <a:r>
              <a:rPr lang="en-US" sz="2400" i="1" dirty="0" err="1">
                <a:solidFill>
                  <a:srgbClr val="000000"/>
                </a:solidFill>
              </a:rPr>
              <a:t>Chebyshev</a:t>
            </a:r>
            <a:r>
              <a:rPr lang="en-US" sz="2400" i="1" dirty="0">
                <a:solidFill>
                  <a:srgbClr val="000000"/>
                </a:solidFill>
              </a:rPr>
              <a:t> transformer to match a load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</a:rPr>
              <a:t>R</a:t>
            </a:r>
            <a:r>
              <a:rPr lang="en-US" sz="2400" i="1" baseline="-25000" dirty="0">
                <a:solidFill>
                  <a:srgbClr val="000000"/>
                </a:solidFill>
              </a:rPr>
              <a:t>L</a:t>
            </a:r>
            <a:r>
              <a:rPr lang="en-US" sz="2400" i="1" dirty="0">
                <a:solidFill>
                  <a:srgbClr val="000000"/>
                </a:solidFill>
              </a:rPr>
              <a:t>=100 ohms to a 50 ohm source. If a reflection </a:t>
            </a:r>
            <a:r>
              <a:rPr lang="en-US" sz="2400" i="1" dirty="0" smtClean="0">
                <a:solidFill>
                  <a:srgbClr val="000000"/>
                </a:solidFill>
              </a:rPr>
              <a:t>	0.1 </a:t>
            </a:r>
            <a:endParaRPr lang="en-US" sz="2400" i="1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</a:rPr>
              <a:t>Is considered tolerable, what is the relative bandwidth?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i="1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Since </a:t>
            </a:r>
            <a:r>
              <a:rPr lang="el-G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=0.1,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5173"/>
              </p:ext>
            </p:extLst>
          </p:nvPr>
        </p:nvGraphicFramePr>
        <p:xfrm>
          <a:off x="381000" y="3040062"/>
          <a:ext cx="7421563" cy="33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r:id="rId6" imgW="491465" imgH="491465" progId="">
                  <p:embed/>
                </p:oleObj>
              </mc:Choice>
              <mc:Fallback>
                <p:oleObj r:id="rId6" imgW="491465" imgH="49146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0062"/>
                        <a:ext cx="7421563" cy="3379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0" y="228600"/>
            <a:ext cx="44958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Example(2)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31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304800" y="1219200"/>
          <a:ext cx="6248400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r:id="rId6" imgW="491473" imgH="491473" progId="">
                  <p:embed/>
                </p:oleObj>
              </mc:Choice>
              <mc:Fallback>
                <p:oleObj r:id="rId6" imgW="491473" imgH="49147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6248400" cy="327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0" y="228600"/>
            <a:ext cx="7599363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Comparison of Approximate and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Desired Frequency Response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8343900" y="0"/>
            <a:ext cx="9128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32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3778250" y="3151188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r:id="rId4" imgW="101548" imgH="190413" progId="">
                  <p:embed/>
                </p:oleObj>
              </mc:Choice>
              <mc:Fallback>
                <p:oleObj r:id="rId4" imgW="101548" imgH="1904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51188"/>
                        <a:ext cx="2222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36525" y="1716088"/>
            <a:ext cx="7732713" cy="4217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Exact results (including multiple reflections) from our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approximate design (neglecting multiple reflections) are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compared below with the desired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Chebyshev response.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Pozar has a table pg 286 to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assist in designing Chebyshev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transformers for </a:t>
            </a:r>
            <a:r>
              <a:rPr lang="el-GR" sz="2400">
                <a:solidFill>
                  <a:srgbClr val="000000"/>
                </a:solidFill>
                <a:cs typeface="Times New Roman" pitchFamily="18" charset="0"/>
              </a:rPr>
              <a:t>Γ</a:t>
            </a:r>
            <a:r>
              <a:rPr lang="en-US" sz="2400" baseline="-25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=0.05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and </a:t>
            </a:r>
            <a:r>
              <a:rPr lang="el-GR" sz="2400">
                <a:solidFill>
                  <a:srgbClr val="000000"/>
                </a:solidFill>
              </a:rPr>
              <a:t>Γ</a:t>
            </a:r>
            <a:r>
              <a:rPr lang="en-US" sz="2400" baseline="-25000">
                <a:solidFill>
                  <a:srgbClr val="000000"/>
                </a:solidFill>
              </a:rPr>
              <a:t>m</a:t>
            </a:r>
            <a:r>
              <a:rPr lang="en-US" sz="2400">
                <a:solidFill>
                  <a:srgbClr val="000000"/>
                </a:solidFill>
              </a:rPr>
              <a:t>=0.2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2819400"/>
            <a:ext cx="34385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228600"/>
            <a:ext cx="4100513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Binomial Solution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4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51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653"/>
              </p:ext>
            </p:extLst>
          </p:nvPr>
        </p:nvGraphicFramePr>
        <p:xfrm>
          <a:off x="1219200" y="1397000"/>
          <a:ext cx="70866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4" imgW="491465" imgH="491465" progId="">
                  <p:embed/>
                </p:oleObj>
              </mc:Choice>
              <mc:Fallback>
                <p:oleObj r:id="rId4" imgW="491465" imgH="49146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97000"/>
                        <a:ext cx="7086600" cy="4394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228600"/>
            <a:ext cx="75406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Binomial Transformer Bandwidth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5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61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63754"/>
              </p:ext>
            </p:extLst>
          </p:nvPr>
        </p:nvGraphicFramePr>
        <p:xfrm>
          <a:off x="455613" y="1487487"/>
          <a:ext cx="8553450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4" imgW="491449" imgH="491449" progId="">
                  <p:embed/>
                </p:oleObj>
              </mc:Choice>
              <mc:Fallback>
                <p:oleObj r:id="rId4" imgW="491449" imgH="49144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487487"/>
                        <a:ext cx="8553450" cy="399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228600"/>
            <a:ext cx="754062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Binomial Transformer Bandwidth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6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7175" name="Object 6"/>
          <p:cNvGraphicFramePr>
            <a:graphicFrameLocks noChangeAspect="1"/>
          </p:cNvGraphicFramePr>
          <p:nvPr/>
        </p:nvGraphicFramePr>
        <p:xfrm>
          <a:off x="1524000" y="1447800"/>
          <a:ext cx="52609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4" imgW="491441" imgH="491441" progId="">
                  <p:embed/>
                </p:oleObj>
              </mc:Choice>
              <mc:Fallback>
                <p:oleObj r:id="rId4" imgW="491441" imgH="4914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526097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0" y="228600"/>
            <a:ext cx="8221663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Fractional Bandwidth vs Number of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Sections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</a:t>
            </a:r>
            <a:r>
              <a:rPr lang="en-US" dirty="0" err="1">
                <a:solidFill>
                  <a:srgbClr val="000000"/>
                </a:solidFill>
              </a:rPr>
              <a:t>Jayanta</a:t>
            </a:r>
            <a:r>
              <a:rPr lang="en-US" dirty="0">
                <a:solidFill>
                  <a:srgbClr val="000000"/>
                </a:solidFill>
              </a:rPr>
              <a:t> Mukherjee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7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152400" y="1600200"/>
          <a:ext cx="4703763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4" imgW="491473" imgH="491473" progId="">
                  <p:embed/>
                </p:oleObj>
              </mc:Choice>
              <mc:Fallback>
                <p:oleObj r:id="rId4" imgW="491473" imgH="49147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0200"/>
                        <a:ext cx="4703763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2046287"/>
            <a:ext cx="4953000" cy="397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0" y="228600"/>
            <a:ext cx="8535988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of the transformer: finding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4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8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0" y="1600200"/>
            <a:ext cx="9144000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So far we have just chosen a “maximally flat” function we would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like to have the reflection coefficient of our transformer to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produce. The next step is to find how the transformer can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actually produce this maximally flat reflection coefficient.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The binomial expansion formula is given by:</a:t>
            </a:r>
          </a:p>
        </p:txBody>
      </p:sp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700088" y="3962400"/>
          <a:ext cx="796925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4" imgW="491465" imgH="491465" progId="">
                  <p:embed/>
                </p:oleObj>
              </mc:Choice>
              <mc:Fallback>
                <p:oleObj r:id="rId4" imgW="491465" imgH="49146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962400"/>
                        <a:ext cx="7969250" cy="266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0" y="228600"/>
            <a:ext cx="8535988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</a:rPr>
              <a:t>Design of the transformer: finding the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4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4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EE 611 			       Lecture 6       		          Jayanta Mukherjee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343900" y="0"/>
            <a:ext cx="7985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Page 9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0" y="1588"/>
            <a:ext cx="13081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1270" name="Group 6"/>
          <p:cNvGraphicFramePr>
            <a:graphicFrameLocks noGrp="1"/>
          </p:cNvGraphicFramePr>
          <p:nvPr/>
        </p:nvGraphicFramePr>
        <p:xfrm>
          <a:off x="1524000" y="2514600"/>
          <a:ext cx="6097588" cy="3138488"/>
        </p:xfrm>
        <a:graphic>
          <a:graphicData uri="http://schemas.openxmlformats.org/drawingml/2006/table">
            <a:tbl>
              <a:tblPr/>
              <a:tblGrid>
                <a:gridCol w="762000"/>
                <a:gridCol w="5335588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N/k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0   1    2    3    4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0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AutoNum type="arabicPlain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1   2    1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1   3    3    1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4</a:t>
                      </a:r>
                    </a:p>
                  </a:txBody>
                  <a:tcPr marL="90000" marR="90000" marT="71495" marB="46800" horzOverflow="overflow">
                    <a:lnL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1   4    6    4    1</a:t>
                      </a:r>
                    </a:p>
                  </a:txBody>
                  <a:tcPr marL="90000" marR="90000" marT="71495" marB="46800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0" name="Text Box 51"/>
          <p:cNvSpPr txBox="1">
            <a:spLocks noChangeArrowheads="1"/>
          </p:cNvSpPr>
          <p:nvPr/>
        </p:nvSpPr>
        <p:spPr bwMode="auto">
          <a:xfrm>
            <a:off x="2971800" y="1676400"/>
            <a:ext cx="24971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Pascal’s Triangle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</TotalTime>
  <Words>1487</Words>
  <Application>Microsoft Macintosh PowerPoint</Application>
  <PresentationFormat>On-screen Show (4:3)</PresentationFormat>
  <Paragraphs>354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Microsoft YaHei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devesh kumar</cp:lastModifiedBy>
  <cp:revision>297</cp:revision>
  <cp:lastPrinted>1601-01-01T00:00:00Z</cp:lastPrinted>
  <dcterms:created xsi:type="dcterms:W3CDTF">2009-07-21T12:04:38Z</dcterms:created>
  <dcterms:modified xsi:type="dcterms:W3CDTF">2019-09-19T21:23:16Z</dcterms:modified>
</cp:coreProperties>
</file>