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1" r:id="rId2"/>
    <p:sldId id="318" r:id="rId3"/>
    <p:sldId id="319" r:id="rId4"/>
    <p:sldId id="320" r:id="rId5"/>
    <p:sldId id="321" r:id="rId6"/>
    <p:sldId id="322" r:id="rId7"/>
    <p:sldId id="323" r:id="rId8"/>
    <p:sldId id="342" r:id="rId9"/>
    <p:sldId id="325" r:id="rId10"/>
    <p:sldId id="326" r:id="rId11"/>
    <p:sldId id="327" r:id="rId12"/>
    <p:sldId id="328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8" r:id="rId21"/>
    <p:sldId id="339" r:id="rId22"/>
    <p:sldId id="341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 autoAdjust="0"/>
    <p:restoredTop sz="92601" autoAdjust="0"/>
  </p:normalViewPr>
  <p:slideViewPr>
    <p:cSldViewPr>
      <p:cViewPr>
        <p:scale>
          <a:sx n="94" d="100"/>
          <a:sy n="94" d="100"/>
        </p:scale>
        <p:origin x="1824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E0B042A1-4B7A-42B9-9835-26FA358C6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29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B042A1-4B7A-42B9-9835-26FA358C641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4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BF131-23EA-497C-82D2-500F482CB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F29CC-A525-4BC4-8DFE-ABA7C2524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48DC8-C332-47CF-B19E-924DCD075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FAA1C-4C0F-42DB-A822-1255EE376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761B0-CD76-4716-BDC6-D26C1C58E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512D3-34C1-4072-988A-51DA66886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23415-80AE-4DA8-98C5-A3ACBEB9B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23458-D6C6-480E-A37D-040741F9A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C80A7-3807-4CC2-9C34-CA905B843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03D79-9C33-4669-B8EF-F8CE15FEB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49BBB-FEE4-47EA-B96A-0D8FB8CDE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481A8B3-F2B2-4F0C-8992-CFBBB81AE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3.emf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362200" y="1600200"/>
            <a:ext cx="5099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Course Code : EE 611</a:t>
            </a:r>
          </a:p>
          <a:p>
            <a:endParaRPr lang="en-US" sz="2400"/>
          </a:p>
          <a:p>
            <a:r>
              <a:rPr lang="en-US" sz="2400"/>
              <a:t>Department: Electrical Engineering</a:t>
            </a:r>
          </a:p>
          <a:p>
            <a:endParaRPr lang="en-US" sz="2400"/>
          </a:p>
          <a:p>
            <a:r>
              <a:rPr lang="en-US" sz="2400"/>
              <a:t>Instructor Name: Jayanta Mukherjee</a:t>
            </a:r>
          </a:p>
          <a:p>
            <a:endParaRPr lang="en-US" sz="2400"/>
          </a:p>
          <a:p>
            <a:r>
              <a:rPr lang="en-US" sz="2400"/>
              <a:t>Email: jayanta@ee.iitb.ac.in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Jayanta Mukherjee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83439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733800" y="4800600"/>
            <a:ext cx="1455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Lecture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152400"/>
            <a:ext cx="5070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Exponential Taper (2)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28600" y="1524000"/>
            <a:ext cx="89154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Note that the plot is versus </a:t>
            </a:r>
            <a:r>
              <a:rPr lang="el-GR" sz="2400">
                <a:cs typeface="Times New Roman" pitchFamily="18" charset="0"/>
              </a:rPr>
              <a:t>θ</a:t>
            </a:r>
            <a:r>
              <a:rPr lang="en-US" sz="2400">
                <a:cs typeface="Times New Roman" pitchFamily="18" charset="0"/>
              </a:rPr>
              <a:t>=</a:t>
            </a:r>
            <a:r>
              <a:rPr lang="el-GR" sz="2400">
                <a:cs typeface="Times New Roman" pitchFamily="18" charset="0"/>
              </a:rPr>
              <a:t>β</a:t>
            </a:r>
            <a:r>
              <a:rPr lang="en-US" sz="2400">
                <a:cs typeface="Times New Roman" pitchFamily="18" charset="0"/>
              </a:rPr>
              <a:t>L, which can be considered </a:t>
            </a:r>
          </a:p>
          <a:p>
            <a:r>
              <a:rPr lang="en-US" sz="2400"/>
              <a:t>  versus frequency if L is fixed or versus L if frequency is fixed 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To avoid the mismatch at low frequencies for a fixed L we </a:t>
            </a:r>
          </a:p>
          <a:p>
            <a:r>
              <a:rPr lang="en-US" sz="2400">
                <a:cs typeface="Times New Roman" pitchFamily="18" charset="0"/>
              </a:rPr>
              <a:t>  should operate at frequencies for which we have </a:t>
            </a:r>
            <a:r>
              <a:rPr lang="el-GR" sz="2400"/>
              <a:t>β</a:t>
            </a:r>
            <a:r>
              <a:rPr lang="en-US" sz="2400"/>
              <a:t>L&gt;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π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Since the “lobes” of the sinc function decrease as </a:t>
            </a:r>
            <a:r>
              <a:rPr lang="el-GR" sz="2400"/>
              <a:t>β</a:t>
            </a:r>
            <a:r>
              <a:rPr lang="en-US" sz="2400"/>
              <a:t>L </a:t>
            </a:r>
          </a:p>
          <a:p>
            <a:r>
              <a:rPr lang="en-US" sz="2400"/>
              <a:t>  increases, the response improves at higher frequencies and </a:t>
            </a:r>
          </a:p>
          <a:p>
            <a:r>
              <a:rPr lang="en-US" sz="2400"/>
              <a:t>  with longer taper lengths</a:t>
            </a:r>
            <a:endParaRPr lang="el-GR" sz="240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Jayanta Mukherjee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10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0" y="152400"/>
            <a:ext cx="8882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Triangular Taper Reflection Coefficient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915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Combination of two Gaussian functions for Z(z) which meet at </a:t>
            </a:r>
          </a:p>
          <a:p>
            <a:r>
              <a:rPr lang="en-US" sz="2400"/>
              <a:t>  L/2. The resulting reflection coefficient is: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The “lobes” of the triangular taper fall of more rapidly than the</a:t>
            </a:r>
          </a:p>
          <a:p>
            <a:r>
              <a:rPr lang="en-US" sz="2400"/>
              <a:t>  exponential taper because of squared “sinc” function but notice </a:t>
            </a:r>
          </a:p>
          <a:p>
            <a:r>
              <a:rPr lang="en-US" sz="2400"/>
              <a:t>  that  </a:t>
            </a:r>
            <a:r>
              <a:rPr lang="el-GR" sz="2400">
                <a:cs typeface="Times New Roman" pitchFamily="18" charset="0"/>
              </a:rPr>
              <a:t>β</a:t>
            </a:r>
            <a:r>
              <a:rPr lang="en-US" sz="2400">
                <a:cs typeface="Times New Roman" pitchFamily="18" charset="0"/>
              </a:rPr>
              <a:t>L/2 is now the argument of the sinc function so that the </a:t>
            </a:r>
          </a:p>
          <a:p>
            <a:r>
              <a:rPr lang="en-US" sz="2400">
                <a:cs typeface="Times New Roman" pitchFamily="18" charset="0"/>
              </a:rPr>
              <a:t>  frequency is increased by a factor of 2 to reach the same lobe.</a:t>
            </a:r>
            <a:endParaRPr lang="el-GR" sz="2400">
              <a:cs typeface="Times New Roman" pitchFamily="18" charset="0"/>
            </a:endParaRP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Jayanta Mukherjee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11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1524000" y="2209800"/>
          <a:ext cx="52197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2171520" imgH="393480" progId="Equation.3">
                  <p:embed/>
                </p:oleObj>
              </mc:Choice>
              <mc:Fallback>
                <p:oleObj name="Equation" r:id="rId3" imgW="217152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9800"/>
                        <a:ext cx="521970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0" y="152400"/>
            <a:ext cx="4448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Klopfenstein Taper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0" y="914400"/>
            <a:ext cx="8915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A “Klopfenstein” taper, which is optimum in the sense that the</a:t>
            </a:r>
          </a:p>
          <a:p>
            <a:r>
              <a:rPr lang="en-US" sz="2400"/>
              <a:t>  reflection coefficient is minimum over the passband for a given</a:t>
            </a:r>
          </a:p>
          <a:p>
            <a:r>
              <a:rPr lang="en-US" sz="2400"/>
              <a:t>  length L.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The taper function for Z(z) involves an integral of a modified</a:t>
            </a:r>
          </a:p>
          <a:p>
            <a:r>
              <a:rPr lang="en-US" sz="2400"/>
              <a:t>  Bessel function.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A maximum tolerable reflection coefficient </a:t>
            </a:r>
            <a:r>
              <a:rPr lang="el-GR" sz="2400">
                <a:cs typeface="Times New Roman" pitchFamily="18" charset="0"/>
              </a:rPr>
              <a:t>Γ</a:t>
            </a:r>
            <a:r>
              <a:rPr lang="en-US" sz="2400" baseline="-25000">
                <a:cs typeface="Times New Roman" pitchFamily="18" charset="0"/>
              </a:rPr>
              <a:t>m</a:t>
            </a:r>
            <a:r>
              <a:rPr lang="en-US" sz="2400">
                <a:cs typeface="Times New Roman" pitchFamily="18" charset="0"/>
              </a:rPr>
              <a:t> is specified</a:t>
            </a:r>
          </a:p>
          <a:p>
            <a:pPr>
              <a:buFontTx/>
              <a:buChar char="•"/>
            </a:pPr>
            <a:endParaRPr lang="en-US" sz="2400"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The passband is for </a:t>
            </a:r>
            <a:r>
              <a:rPr lang="el-GR" sz="2400">
                <a:cs typeface="Times New Roman" pitchFamily="18" charset="0"/>
              </a:rPr>
              <a:t>β</a:t>
            </a:r>
            <a:r>
              <a:rPr lang="en-US" sz="2400">
                <a:cs typeface="Times New Roman" pitchFamily="18" charset="0"/>
              </a:rPr>
              <a:t>L&gt;A, and in this region we have:</a:t>
            </a:r>
            <a:endParaRPr lang="el-GR" sz="2400">
              <a:cs typeface="Times New Roman" pitchFamily="18" charset="0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Jayanta Mukherjee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12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823641"/>
              </p:ext>
            </p:extLst>
          </p:nvPr>
        </p:nvGraphicFramePr>
        <p:xfrm>
          <a:off x="456409" y="4883150"/>
          <a:ext cx="800258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5587920" imgH="1269720" progId="Equation.3">
                  <p:embed/>
                </p:oleObj>
              </mc:Choice>
              <mc:Fallback>
                <p:oleObj name="Equation" r:id="rId3" imgW="5587920" imgH="1269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9" y="4883150"/>
                        <a:ext cx="8002582" cy="181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0" y="152400"/>
            <a:ext cx="4476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Bode-Fano Criteria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0" y="914400"/>
            <a:ext cx="8915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Gives the limit of minimum 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achievable for a given bandwidth</a:t>
            </a:r>
          </a:p>
          <a:p>
            <a:pPr>
              <a:buFontTx/>
              <a:buChar char="•"/>
            </a:pPr>
            <a:endParaRPr lang="en-US" sz="2400"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Ideally </a:t>
            </a:r>
            <a:r>
              <a:rPr lang="el-GR" sz="2400"/>
              <a:t>Γ</a:t>
            </a:r>
            <a:r>
              <a:rPr lang="en-US" sz="2400" baseline="-25000"/>
              <a:t>m</a:t>
            </a:r>
            <a:r>
              <a:rPr lang="en-US"/>
              <a:t> </a:t>
            </a:r>
            <a:r>
              <a:rPr lang="en-US" sz="2400">
                <a:cs typeface="Times New Roman" pitchFamily="18" charset="0"/>
              </a:rPr>
              <a:t>should be 0</a:t>
            </a:r>
            <a:endParaRPr lang="el-GR" sz="2400">
              <a:cs typeface="Times New Roman" pitchFamily="18" charset="0"/>
            </a:endParaRP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Jayanta Mukherjee</a:t>
            </a:r>
          </a:p>
        </p:txBody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13</a:t>
            </a:r>
          </a:p>
        </p:txBody>
      </p:sp>
      <p:sp>
        <p:nvSpPr>
          <p:cNvPr id="7178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1588" y="2209800"/>
          <a:ext cx="3811587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Visio" r:id="rId3" imgW="4574134" imgH="1982114" progId="">
                  <p:embed/>
                </p:oleObj>
              </mc:Choice>
              <mc:Fallback>
                <p:oleObj name="Visio" r:id="rId3" imgW="4574134" imgH="198211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209800"/>
                        <a:ext cx="3811587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9"/>
          <p:cNvGraphicFramePr>
            <a:graphicFrameLocks noChangeAspect="1"/>
          </p:cNvGraphicFramePr>
          <p:nvPr/>
        </p:nvGraphicFramePr>
        <p:xfrm>
          <a:off x="5257800" y="1295400"/>
          <a:ext cx="3657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Visio" r:id="rId5" imgW="4016959" imgH="2788615" progId="">
                  <p:embed/>
                </p:oleObj>
              </mc:Choice>
              <mc:Fallback>
                <p:oleObj name="Visio" r:id="rId5" imgW="4016959" imgH="278861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36576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0"/>
          <p:cNvGraphicFramePr>
            <a:graphicFrameLocks noChangeAspect="1"/>
          </p:cNvGraphicFramePr>
          <p:nvPr/>
        </p:nvGraphicFramePr>
        <p:xfrm>
          <a:off x="5715000" y="3962400"/>
          <a:ext cx="3048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Visio" r:id="rId7" imgW="4120896" imgH="2788615" progId="">
                  <p:embed/>
                </p:oleObj>
              </mc:Choice>
              <mc:Fallback>
                <p:oleObj name="Visio" r:id="rId7" imgW="4120896" imgH="2788615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62400"/>
                        <a:ext cx="30480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5486400" y="5943600"/>
            <a:ext cx="334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Actual Response (Theoretically</a:t>
            </a:r>
          </a:p>
          <a:p>
            <a:r>
              <a:rPr lang="en-US"/>
              <a:t>		 realizable)</a:t>
            </a:r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0" y="3962400"/>
            <a:ext cx="568007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We have seen that frequency response</a:t>
            </a:r>
          </a:p>
          <a:p>
            <a:r>
              <a:rPr lang="en-US" sz="2400"/>
              <a:t>  does touch 0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So in practice Bode-Fano criteria</a:t>
            </a:r>
          </a:p>
          <a:p>
            <a:r>
              <a:rPr lang="en-US" sz="2400"/>
              <a:t>  translates unto having a finite area</a:t>
            </a:r>
          </a:p>
          <a:p>
            <a:r>
              <a:rPr lang="en-US" sz="2400"/>
              <a:t>  under the reflect band</a:t>
            </a:r>
          </a:p>
        </p:txBody>
      </p:sp>
      <p:sp>
        <p:nvSpPr>
          <p:cNvPr id="7181" name="Text Box 14"/>
          <p:cNvSpPr txBox="1">
            <a:spLocks noChangeArrowheads="1"/>
          </p:cNvSpPr>
          <p:nvPr/>
        </p:nvSpPr>
        <p:spPr bwMode="auto">
          <a:xfrm>
            <a:off x="6629400" y="36576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Ideal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0" y="152400"/>
            <a:ext cx="26209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Bode-Fano Criteria (2)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Jayanta Mukherjee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14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0" y="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81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57318"/>
              </p:ext>
            </p:extLst>
          </p:nvPr>
        </p:nvGraphicFramePr>
        <p:xfrm>
          <a:off x="685800" y="1066800"/>
          <a:ext cx="7543800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Visio" r:id="rId3" imgW="8701635" imgH="1971254" progId="Visio.Drawing.11">
                  <p:embed/>
                </p:oleObj>
              </mc:Choice>
              <mc:Fallback>
                <p:oleObj name="Visio" r:id="rId3" imgW="8701635" imgH="1971254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66800"/>
                        <a:ext cx="7543800" cy="182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5"/>
          <p:cNvGraphicFramePr>
            <a:graphicFrameLocks noChangeAspect="1"/>
          </p:cNvGraphicFramePr>
          <p:nvPr/>
        </p:nvGraphicFramePr>
        <p:xfrm>
          <a:off x="381000" y="3810000"/>
          <a:ext cx="79248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Visio" r:id="rId5" imgW="8701735" imgH="1971142" progId="">
                  <p:embed/>
                </p:oleObj>
              </mc:Choice>
              <mc:Fallback>
                <p:oleObj name="Visio" r:id="rId5" imgW="8701735" imgH="1971142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0"/>
                        <a:ext cx="79248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0" y="152400"/>
            <a:ext cx="5240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Bode-Fano Criteria (3)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Jayanta Mukherjee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15</a:t>
            </a:r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0" y="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853961"/>
              </p:ext>
            </p:extLst>
          </p:nvPr>
        </p:nvGraphicFramePr>
        <p:xfrm>
          <a:off x="685800" y="1066800"/>
          <a:ext cx="8001000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Visio" r:id="rId3" imgW="8701635" imgH="1971254" progId="Visio.Drawing.11">
                  <p:embed/>
                </p:oleObj>
              </mc:Choice>
              <mc:Fallback>
                <p:oleObj name="Visio" r:id="rId3" imgW="8701635" imgH="197125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66800"/>
                        <a:ext cx="8001000" cy="182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381000" y="3810000"/>
          <a:ext cx="79248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Visio" r:id="rId5" imgW="8701735" imgH="1971142" progId="">
                  <p:embed/>
                </p:oleObj>
              </mc:Choice>
              <mc:Fallback>
                <p:oleObj name="Visio" r:id="rId5" imgW="8701735" imgH="1971142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0"/>
                        <a:ext cx="79248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0" y="152400"/>
            <a:ext cx="2160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Example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Jayanta Mukherjee</a:t>
            </a: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16</a:t>
            </a: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0" y="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0242" name="Object 9"/>
          <p:cNvGraphicFramePr>
            <a:graphicFrameLocks noChangeAspect="1"/>
          </p:cNvGraphicFramePr>
          <p:nvPr/>
        </p:nvGraphicFramePr>
        <p:xfrm>
          <a:off x="1219200" y="914400"/>
          <a:ext cx="8153400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3" imgW="8701735" imgH="1971142" progId="">
                  <p:embed/>
                </p:oleObj>
              </mc:Choice>
              <mc:Fallback>
                <p:oleObj name="Visio" r:id="rId3" imgW="8701735" imgH="1971142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14400"/>
                        <a:ext cx="8153400" cy="182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1"/>
          <p:cNvGraphicFramePr>
            <a:graphicFrameLocks noChangeAspect="1"/>
          </p:cNvGraphicFramePr>
          <p:nvPr/>
        </p:nvGraphicFramePr>
        <p:xfrm>
          <a:off x="311150" y="2779713"/>
          <a:ext cx="8129588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5" imgW="3263760" imgH="1676160" progId="Equation.3">
                  <p:embed/>
                </p:oleObj>
              </mc:Choice>
              <mc:Fallback>
                <p:oleObj name="Equation" r:id="rId5" imgW="3263760" imgH="1676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2779713"/>
                        <a:ext cx="8129588" cy="417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0" y="152400"/>
            <a:ext cx="6819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Richard’s Synthesis Theorem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Jayanta Mukherjee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17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0" y="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2535" name="Text Box 10"/>
          <p:cNvSpPr txBox="1">
            <a:spLocks noChangeArrowheads="1"/>
          </p:cNvSpPr>
          <p:nvPr/>
        </p:nvSpPr>
        <p:spPr bwMode="auto">
          <a:xfrm>
            <a:off x="0" y="914400"/>
            <a:ext cx="90201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Present a synthesis technique which will permit us to synthesize</a:t>
            </a:r>
          </a:p>
          <a:p>
            <a:r>
              <a:rPr lang="en-US" sz="2400"/>
              <a:t>  impedances under certain conditions.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The circuit realized is a multi section system like the transformer</a:t>
            </a:r>
          </a:p>
          <a:p>
            <a:r>
              <a:rPr lang="en-US" sz="2400"/>
              <a:t>  described in this chapter.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Note that circuits realized with transmission line with the same </a:t>
            </a:r>
          </a:p>
          <a:p>
            <a:r>
              <a:rPr lang="en-US" sz="2400"/>
              <a:t>  electrical length are called “commensurate”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0" y="152400"/>
            <a:ext cx="5210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Positive Real Property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Jayanta Mukherjee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18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0" y="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0" y="914400"/>
            <a:ext cx="91440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An admittance or impedance Z(S) is positive real (p.r) if</a:t>
            </a:r>
          </a:p>
          <a:p>
            <a:pPr>
              <a:buFontTx/>
              <a:buChar char="•"/>
            </a:pPr>
            <a:endParaRPr lang="en-US" sz="2400"/>
          </a:p>
          <a:p>
            <a:r>
              <a:rPr lang="en-US" sz="2400"/>
              <a:t>  - Z(s) is real for s real</a:t>
            </a:r>
          </a:p>
          <a:p>
            <a:endParaRPr lang="en-US" sz="2400"/>
          </a:p>
          <a:p>
            <a:r>
              <a:rPr lang="en-US" sz="2400"/>
              <a:t>  - Re[Z(s)] </a:t>
            </a:r>
            <a:r>
              <a:rPr lang="en-US" sz="2400">
                <a:cs typeface="Arial" charset="0"/>
              </a:rPr>
              <a:t>≥ 0 is real for Re[s] ≥ 0</a:t>
            </a:r>
          </a:p>
          <a:p>
            <a:endParaRPr lang="en-US" sz="2400">
              <a:cs typeface="Arial" charset="0"/>
            </a:endParaRPr>
          </a:p>
          <a:p>
            <a:pPr>
              <a:buFontTx/>
              <a:buChar char="•"/>
            </a:pPr>
            <a:r>
              <a:rPr lang="en-US" sz="2400">
                <a:cs typeface="Arial" charset="0"/>
              </a:rPr>
              <a:t> Admittance or impedance which are positive real are realizable</a:t>
            </a:r>
          </a:p>
          <a:p>
            <a:r>
              <a:rPr lang="en-US" sz="2400">
                <a:cs typeface="Arial" charset="0"/>
              </a:rPr>
              <a:t>  by passive physical components (resistors, inductors, capacitors,</a:t>
            </a:r>
          </a:p>
          <a:p>
            <a:r>
              <a:rPr lang="en-US" sz="2400">
                <a:cs typeface="Arial" charset="0"/>
              </a:rPr>
              <a:t>  transmission lines)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152400"/>
            <a:ext cx="4476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Richard’s Theorem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          Jayanta Mukherjee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19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0" y="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The Richard’s theorem states that if Z</a:t>
            </a:r>
            <a:r>
              <a:rPr lang="en-US" sz="2400" baseline="-25000"/>
              <a:t>in</a:t>
            </a:r>
            <a:r>
              <a:rPr lang="en-US" sz="2400"/>
              <a:t>(s) is p.r then  </a:t>
            </a:r>
            <a:endParaRPr lang="en-US" sz="2400">
              <a:cs typeface="Arial" charset="0"/>
            </a:endParaRPr>
          </a:p>
        </p:txBody>
      </p:sp>
      <p:graphicFrame>
        <p:nvGraphicFramePr>
          <p:cNvPr id="11266" name="Object 9"/>
          <p:cNvGraphicFramePr>
            <a:graphicFrameLocks noChangeAspect="1"/>
          </p:cNvGraphicFramePr>
          <p:nvPr/>
        </p:nvGraphicFramePr>
        <p:xfrm>
          <a:off x="0" y="1295400"/>
          <a:ext cx="8893175" cy="518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3924000" imgH="2286000" progId="Equation.3">
                  <p:embed/>
                </p:oleObj>
              </mc:Choice>
              <mc:Fallback>
                <p:oleObj name="Equation" r:id="rId3" imgW="3924000" imgH="2286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8893175" cy="518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001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Topics Covered</a:t>
            </a:r>
          </a:p>
          <a:p>
            <a:endParaRPr lang="en-US" sz="2400"/>
          </a:p>
          <a:p>
            <a:r>
              <a:rPr lang="en-US" sz="2400"/>
              <a:t>Tapered Lines</a:t>
            </a:r>
          </a:p>
          <a:p>
            <a:endParaRPr lang="en-US" sz="2400"/>
          </a:p>
          <a:p>
            <a:r>
              <a:rPr lang="en-US" sz="2400"/>
              <a:t>Bode-Fano criterion</a:t>
            </a:r>
          </a:p>
          <a:p>
            <a:endParaRPr lang="en-US" sz="2400"/>
          </a:p>
          <a:p>
            <a:r>
              <a:rPr lang="en-US" sz="2400"/>
              <a:t>Richard’s Theorem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Jayanta Mukherjee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0" y="152400"/>
            <a:ext cx="5240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Richard’s Theorem (2)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          Jayanta Mukherjee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21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0" y="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0" y="914400"/>
            <a:ext cx="91440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An additional constraint is Z</a:t>
            </a:r>
            <a:r>
              <a:rPr lang="en-US" sz="2400" baseline="-25000"/>
              <a:t>out</a:t>
            </a:r>
            <a:r>
              <a:rPr lang="en-US" sz="2400"/>
              <a:t> should be of a lower order than </a:t>
            </a:r>
          </a:p>
          <a:p>
            <a:r>
              <a:rPr lang="en-US" sz="2400">
                <a:cs typeface="Arial" charset="0"/>
              </a:rPr>
              <a:t>  Z</a:t>
            </a:r>
            <a:r>
              <a:rPr lang="en-US" sz="2400" baseline="-25000">
                <a:cs typeface="Arial" charset="0"/>
              </a:rPr>
              <a:t>in</a:t>
            </a:r>
          </a:p>
          <a:p>
            <a:endParaRPr lang="en-US" sz="2400" baseline="-25000">
              <a:cs typeface="Arial" charset="0"/>
            </a:endParaRPr>
          </a:p>
          <a:p>
            <a:pPr>
              <a:buFontTx/>
              <a:buChar char="•"/>
            </a:pPr>
            <a:r>
              <a:rPr lang="en-US" sz="2400">
                <a:cs typeface="Arial" charset="0"/>
              </a:rPr>
              <a:t> Such a condition will exist when Z</a:t>
            </a:r>
            <a:r>
              <a:rPr lang="en-US" sz="2400" baseline="-25000">
                <a:cs typeface="Arial" charset="0"/>
              </a:rPr>
              <a:t>in</a:t>
            </a:r>
            <a:r>
              <a:rPr lang="en-US" sz="2400">
                <a:cs typeface="Arial" charset="0"/>
              </a:rPr>
              <a:t>(1) + Z</a:t>
            </a:r>
            <a:r>
              <a:rPr lang="en-US" sz="2400" baseline="-25000">
                <a:cs typeface="Arial" charset="0"/>
              </a:rPr>
              <a:t>in</a:t>
            </a:r>
            <a:r>
              <a:rPr lang="en-US" sz="2400">
                <a:cs typeface="Arial" charset="0"/>
              </a:rPr>
              <a:t>(-1)=0</a:t>
            </a:r>
          </a:p>
          <a:p>
            <a:pPr>
              <a:buFontTx/>
              <a:buChar char="•"/>
            </a:pPr>
            <a:endParaRPr lang="en-US" sz="2400">
              <a:cs typeface="Arial" charset="0"/>
            </a:endParaRPr>
          </a:p>
          <a:p>
            <a:pPr>
              <a:buFontTx/>
              <a:buChar char="•"/>
            </a:pPr>
            <a:r>
              <a:rPr lang="en-US" sz="2400">
                <a:cs typeface="Arial" charset="0"/>
              </a:rPr>
              <a:t> Richard’s theorem leads to synthesis of purely reactive (lossless)</a:t>
            </a:r>
          </a:p>
          <a:p>
            <a:r>
              <a:rPr lang="en-US" sz="2400">
                <a:cs typeface="Arial" charset="0"/>
              </a:rPr>
              <a:t>  networks only</a:t>
            </a:r>
          </a:p>
          <a:p>
            <a:endParaRPr lang="en-US" sz="2400">
              <a:cs typeface="Arial" charset="0"/>
            </a:endParaRPr>
          </a:p>
          <a:p>
            <a:pPr>
              <a:buFontTx/>
              <a:buChar char="•"/>
            </a:pPr>
            <a:r>
              <a:rPr lang="en-US" sz="2400">
                <a:cs typeface="Arial" charset="0"/>
              </a:rPr>
              <a:t> Lossless networks are always a ratio of odd to even or even to </a:t>
            </a:r>
          </a:p>
          <a:p>
            <a:r>
              <a:rPr lang="en-US" sz="2400">
                <a:cs typeface="Arial" charset="0"/>
              </a:rPr>
              <a:t>  odd order polynomials</a:t>
            </a:r>
          </a:p>
          <a:p>
            <a:endParaRPr lang="en-US" sz="2400">
              <a:cs typeface="Arial" charset="0"/>
            </a:endParaRPr>
          </a:p>
        </p:txBody>
      </p:sp>
      <p:graphicFrame>
        <p:nvGraphicFramePr>
          <p:cNvPr id="12290" name="Object 8"/>
          <p:cNvGraphicFramePr>
            <a:graphicFrameLocks noChangeAspect="1"/>
          </p:cNvGraphicFramePr>
          <p:nvPr/>
        </p:nvGraphicFramePr>
        <p:xfrm>
          <a:off x="1676400" y="4572000"/>
          <a:ext cx="5334000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3" imgW="6095086" imgH="2195170" progId="">
                  <p:embed/>
                </p:oleObj>
              </mc:Choice>
              <mc:Fallback>
                <p:oleObj name="Visio" r:id="rId3" imgW="6095086" imgH="219517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2000"/>
                        <a:ext cx="5334000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0" y="152400"/>
            <a:ext cx="2160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Example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          Jayanta Mukherjee</a:t>
            </a:r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22</a:t>
            </a:r>
          </a:p>
        </p:txBody>
      </p:sp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0" y="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3314" name="Object 9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101520" imgH="190440" progId="Equation.3">
                  <p:embed/>
                </p:oleObj>
              </mc:Choice>
              <mc:Fallback>
                <p:oleObj name="Equation" r:id="rId3" imgW="101520" imgH="190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1"/>
          <p:cNvGraphicFramePr>
            <a:graphicFrameLocks noChangeAspect="1"/>
          </p:cNvGraphicFramePr>
          <p:nvPr/>
        </p:nvGraphicFramePr>
        <p:xfrm>
          <a:off x="0" y="838200"/>
          <a:ext cx="7162800" cy="347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5" imgW="3301920" imgH="1600200" progId="Equation.3">
                  <p:embed/>
                </p:oleObj>
              </mc:Choice>
              <mc:Fallback>
                <p:oleObj name="Equation" r:id="rId5" imgW="3301920" imgH="1600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8200"/>
                        <a:ext cx="7162800" cy="347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2"/>
          <p:cNvGraphicFramePr>
            <a:graphicFrameLocks noChangeAspect="1"/>
          </p:cNvGraphicFramePr>
          <p:nvPr/>
        </p:nvGraphicFramePr>
        <p:xfrm>
          <a:off x="3505200" y="4038600"/>
          <a:ext cx="586740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Visio" r:id="rId7" imgW="6485839" imgH="2184197" progId="">
                  <p:embed/>
                </p:oleObj>
              </mc:Choice>
              <mc:Fallback>
                <p:oleObj name="Visio" r:id="rId7" imgW="6485839" imgH="2184197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038600"/>
                        <a:ext cx="5867400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0" y="152400"/>
            <a:ext cx="7613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Comparison of realized and ideal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          Jayanta Mukherjee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23</a:t>
            </a:r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0" y="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4338" name="Object 7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3" imgW="101520" imgH="190440" progId="Equation.3">
                  <p:embed/>
                </p:oleObj>
              </mc:Choice>
              <mc:Fallback>
                <p:oleObj name="Equation" r:id="rId3" imgW="101520" imgH="190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9"/>
          <p:cNvGraphicFramePr>
            <a:graphicFrameLocks noChangeAspect="1"/>
          </p:cNvGraphicFramePr>
          <p:nvPr/>
        </p:nvGraphicFramePr>
        <p:xfrm>
          <a:off x="1828800" y="838200"/>
          <a:ext cx="586740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Visio" r:id="rId5" imgW="6485839" imgH="2184197" progId="">
                  <p:embed/>
                </p:oleObj>
              </mc:Choice>
              <mc:Fallback>
                <p:oleObj name="Visio" r:id="rId5" imgW="6485839" imgH="218419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38200"/>
                        <a:ext cx="5867400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5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57400" y="2743200"/>
            <a:ext cx="5029200" cy="377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0" y="152400"/>
            <a:ext cx="3432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Tapered Lines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5344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Performance of a </a:t>
            </a:r>
            <a:r>
              <a:rPr lang="en-US" sz="2400" dirty="0" err="1" smtClean="0"/>
              <a:t>multisection</a:t>
            </a:r>
            <a:r>
              <a:rPr lang="en-US" sz="2400" dirty="0" smtClean="0"/>
              <a:t> </a:t>
            </a:r>
            <a:r>
              <a:rPr lang="en-US" sz="2400" dirty="0"/>
              <a:t>cascaded network </a:t>
            </a:r>
          </a:p>
          <a:p>
            <a:r>
              <a:rPr lang="en-US" sz="2400" dirty="0"/>
              <a:t>  improves as the number of sections increases</a:t>
            </a:r>
          </a:p>
          <a:p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 If we make the number of sections very large, the </a:t>
            </a:r>
          </a:p>
          <a:p>
            <a:r>
              <a:rPr lang="en-US" sz="2400" dirty="0"/>
              <a:t>  change in characteristic impedance from one section to </a:t>
            </a:r>
          </a:p>
          <a:p>
            <a:r>
              <a:rPr lang="en-US" sz="2400" dirty="0"/>
              <a:t>  the next will become small</a:t>
            </a:r>
            <a:r>
              <a:rPr lang="en-US" sz="2400" dirty="0"/>
              <a:t>. </a:t>
            </a:r>
            <a:endParaRPr lang="en-US" sz="2400" dirty="0"/>
          </a:p>
          <a:p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 In the limit of infinite number of sections, we can </a:t>
            </a:r>
          </a:p>
          <a:p>
            <a:r>
              <a:rPr lang="en-US" sz="2400" dirty="0"/>
              <a:t>  imagine a smoothly “tapered</a:t>
            </a:r>
            <a:r>
              <a:rPr lang="en-US" sz="2400" dirty="0" smtClean="0"/>
              <a:t>” </a:t>
            </a:r>
            <a:r>
              <a:rPr lang="en-US" sz="2400" dirty="0"/>
              <a:t>characteristic impedance</a:t>
            </a:r>
          </a:p>
          <a:p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 To analyze tapered </a:t>
            </a:r>
            <a:r>
              <a:rPr lang="en-US" sz="2400" dirty="0" smtClean="0"/>
              <a:t>lines, consider </a:t>
            </a:r>
            <a:r>
              <a:rPr lang="en-US" sz="2400" dirty="0"/>
              <a:t>the reflection caused </a:t>
            </a:r>
          </a:p>
          <a:p>
            <a:r>
              <a:rPr lang="en-US" sz="2400" dirty="0"/>
              <a:t>   by  an incremental change from Z to </a:t>
            </a:r>
            <a:r>
              <a:rPr lang="en-US" sz="2400" dirty="0" err="1"/>
              <a:t>Z+dZ</a:t>
            </a:r>
            <a:r>
              <a:rPr lang="en-US" sz="2400" dirty="0"/>
              <a:t> as we move </a:t>
            </a:r>
          </a:p>
          <a:p>
            <a:r>
              <a:rPr lang="en-US" sz="2400" dirty="0"/>
              <a:t>   from coordinate z to </a:t>
            </a:r>
            <a:r>
              <a:rPr lang="en-US" sz="2400" dirty="0" err="1"/>
              <a:t>z+dz</a:t>
            </a:r>
            <a:endParaRPr lang="en-US" sz="2400" dirty="0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EE 611 			       Lecture 7       		</a:t>
            </a:r>
            <a:r>
              <a:rPr lang="en-US" dirty="0" err="1"/>
              <a:t>Jayanta</a:t>
            </a:r>
            <a:r>
              <a:rPr lang="en-US" dirty="0"/>
              <a:t> Mukherjee</a:t>
            </a:r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3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926419"/>
              </p:ext>
            </p:extLst>
          </p:nvPr>
        </p:nvGraphicFramePr>
        <p:xfrm>
          <a:off x="1905000" y="5667636"/>
          <a:ext cx="47244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2425680" imgH="431640" progId="Equation.3">
                  <p:embed/>
                </p:oleObj>
              </mc:Choice>
              <mc:Fallback>
                <p:oleObj name="Equation" r:id="rId3" imgW="24256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67636"/>
                        <a:ext cx="472440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152400"/>
            <a:ext cx="4054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Tapered Lines(2)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This can also be re-written as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</a:t>
            </a:r>
            <a:r>
              <a:rPr lang="en-US" dirty="0" err="1"/>
              <a:t>Jayanta</a:t>
            </a:r>
            <a:r>
              <a:rPr lang="en-US" dirty="0"/>
              <a:t> Mukherjee</a:t>
            </a: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4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3048000" y="2438400"/>
          <a:ext cx="32940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1498320" imgH="431640" progId="Equation.3">
                  <p:embed/>
                </p:oleObj>
              </mc:Choice>
              <mc:Fallback>
                <p:oleObj name="Equation" r:id="rId4" imgW="14983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438400"/>
                        <a:ext cx="3294063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0" y="152400"/>
            <a:ext cx="5154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Tapered Lines Theory</a:t>
            </a: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8001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Starting from</a:t>
            </a:r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 As with multi-section networks, for small reflections we </a:t>
            </a:r>
          </a:p>
          <a:p>
            <a:r>
              <a:rPr lang="en-US" sz="2400" dirty="0"/>
              <a:t>  can add up individual reflections with appropriate phase</a:t>
            </a:r>
          </a:p>
          <a:p>
            <a:r>
              <a:rPr lang="en-US" sz="2400" dirty="0"/>
              <a:t>  shifts:</a:t>
            </a:r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Jayanta Mukherjee</a:t>
            </a:r>
          </a:p>
        </p:txBody>
      </p:sp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5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2590800" y="1447800"/>
          <a:ext cx="32940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498320" imgH="431640" progId="Equation.3">
                  <p:embed/>
                </p:oleObj>
              </mc:Choice>
              <mc:Fallback>
                <p:oleObj name="Equation" r:id="rId3" imgW="14983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47800"/>
                        <a:ext cx="3294063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8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307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840998"/>
              </p:ext>
            </p:extLst>
          </p:nvPr>
        </p:nvGraphicFramePr>
        <p:xfrm>
          <a:off x="2577306" y="3198812"/>
          <a:ext cx="316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5" imgW="1396800" imgH="431640" progId="Equation.3">
                  <p:embed/>
                </p:oleObj>
              </mc:Choice>
              <mc:Fallback>
                <p:oleObj name="Equation" r:id="rId5" imgW="13968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306" y="3198812"/>
                        <a:ext cx="31623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228600" y="4244975"/>
            <a:ext cx="8686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In the continuous limit, the sum becomes an integral:</a:t>
            </a:r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endParaRPr lang="en-US" sz="2400" dirty="0"/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where z=0 and z=L are the starting and ending  points of the</a:t>
            </a:r>
          </a:p>
          <a:p>
            <a:r>
              <a:rPr lang="en-US" sz="2400" dirty="0"/>
              <a:t>  taper </a:t>
            </a:r>
          </a:p>
        </p:txBody>
      </p:sp>
      <p:graphicFrame>
        <p:nvGraphicFramePr>
          <p:cNvPr id="3076" name="Object 13"/>
          <p:cNvGraphicFramePr>
            <a:graphicFrameLocks noChangeAspect="1"/>
          </p:cNvGraphicFramePr>
          <p:nvPr/>
        </p:nvGraphicFramePr>
        <p:xfrm>
          <a:off x="1979613" y="4648200"/>
          <a:ext cx="40290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7" imgW="1777680" imgH="482400" progId="Equation.3">
                  <p:embed/>
                </p:oleObj>
              </mc:Choice>
              <mc:Fallback>
                <p:oleObj name="Equation" r:id="rId7" imgW="177768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648200"/>
                        <a:ext cx="4029075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152400"/>
            <a:ext cx="5776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Tapered Lines Theory(2)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8001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For a given impedance profile Z(z) we can then </a:t>
            </a:r>
          </a:p>
          <a:p>
            <a:r>
              <a:rPr lang="en-US" sz="2400"/>
              <a:t>  calculate the resulting reflection as a function of </a:t>
            </a:r>
          </a:p>
          <a:p>
            <a:r>
              <a:rPr lang="en-US" sz="2400"/>
              <a:t>  frequency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The relationship can also be inverted to determine Z(z)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Jayanta Mukherjee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6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152400"/>
            <a:ext cx="28749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Practical Implementation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89154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Tapered Z values can be obtained through several means </a:t>
            </a:r>
          </a:p>
          <a:p>
            <a:r>
              <a:rPr lang="en-US" sz="2400" dirty="0"/>
              <a:t>  depending on the line type.</a:t>
            </a:r>
          </a:p>
          <a:p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 In coaxial geometry we could gradually change the radius of </a:t>
            </a:r>
          </a:p>
          <a:p>
            <a:r>
              <a:rPr lang="en-US" sz="2400" dirty="0"/>
              <a:t>  the outer or inner conductors.</a:t>
            </a:r>
          </a:p>
          <a:p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 For a parallel plate line, we could gradually change the </a:t>
            </a:r>
          </a:p>
          <a:p>
            <a:r>
              <a:rPr lang="en-US" sz="2400" dirty="0"/>
              <a:t>  distance between the plates </a:t>
            </a:r>
            <a:r>
              <a:rPr lang="en-US" sz="2400" dirty="0" err="1"/>
              <a:t>i.e</a:t>
            </a:r>
            <a:r>
              <a:rPr lang="en-US" sz="2400" dirty="0"/>
              <a:t> top plate is now tilted up </a:t>
            </a:r>
          </a:p>
          <a:p>
            <a:r>
              <a:rPr lang="en-US" sz="2400" dirty="0"/>
              <a:t>  or down</a:t>
            </a:r>
          </a:p>
          <a:p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 For </a:t>
            </a:r>
            <a:r>
              <a:rPr lang="en-US" sz="2400" dirty="0" err="1"/>
              <a:t>microstrip</a:t>
            </a:r>
            <a:r>
              <a:rPr lang="en-US" sz="2400" dirty="0"/>
              <a:t>, we could smoothly vary the width of the trace.</a:t>
            </a:r>
          </a:p>
          <a:p>
            <a:r>
              <a:rPr lang="en-US" sz="2400" dirty="0"/>
              <a:t>  We could also smoothly vary the permittivity of the material</a:t>
            </a:r>
          </a:p>
          <a:p>
            <a:r>
              <a:rPr lang="en-US" sz="2400" dirty="0"/>
              <a:t>  inside the line, but it can be difficult to fabricate such materials.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EE 611 			       Lecture 7       		</a:t>
            </a:r>
            <a:r>
              <a:rPr lang="en-US" dirty="0" err="1"/>
              <a:t>Jayanta</a:t>
            </a:r>
            <a:r>
              <a:rPr lang="en-US" dirty="0"/>
              <a:t> Mukherjee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7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0" y="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152400"/>
            <a:ext cx="6116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Taper frequency response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Jayanta Mukherjee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8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0063" y="1312863"/>
            <a:ext cx="5602287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0" y="152400"/>
            <a:ext cx="43068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Exponential Taper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28600" y="838200"/>
            <a:ext cx="89154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The exponential taper uses Z(z)=Z</a:t>
            </a:r>
            <a:r>
              <a:rPr lang="en-US" sz="2400" baseline="-25000" dirty="0"/>
              <a:t>0</a:t>
            </a:r>
            <a:r>
              <a:rPr lang="en-US" sz="2400" dirty="0"/>
              <a:t>e</a:t>
            </a:r>
            <a:r>
              <a:rPr lang="en-US" sz="2400" baseline="30000" dirty="0"/>
              <a:t>az </a:t>
            </a:r>
            <a:r>
              <a:rPr lang="en-US" sz="2400" dirty="0"/>
              <a:t>where </a:t>
            </a:r>
            <a:r>
              <a:rPr lang="en-US" sz="2400" i="1" dirty="0"/>
              <a:t>a</a:t>
            </a:r>
            <a:r>
              <a:rPr lang="en-US" sz="2400" dirty="0"/>
              <a:t> is a constant,</a:t>
            </a:r>
          </a:p>
          <a:p>
            <a:r>
              <a:rPr lang="en-US" sz="2400" dirty="0"/>
              <a:t>   z varies from 0 to L.</a:t>
            </a:r>
          </a:p>
          <a:p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 We  automatically get Z(0)=Z</a:t>
            </a:r>
            <a:r>
              <a:rPr lang="en-US" sz="2400" baseline="-25000" dirty="0"/>
              <a:t>0</a:t>
            </a:r>
            <a:r>
              <a:rPr lang="en-US" sz="2400" dirty="0"/>
              <a:t> but need to choose </a:t>
            </a:r>
            <a:r>
              <a:rPr lang="en-US" sz="2400" i="1" dirty="0"/>
              <a:t>a=(1/L)ln(R</a:t>
            </a:r>
            <a:r>
              <a:rPr lang="en-US" sz="2400" i="1" baseline="-25000" dirty="0"/>
              <a:t>L</a:t>
            </a:r>
            <a:r>
              <a:rPr lang="en-US" sz="2400" i="1" dirty="0"/>
              <a:t>/Z</a:t>
            </a:r>
            <a:r>
              <a:rPr lang="en-US" sz="2400" i="1" baseline="-25000" dirty="0"/>
              <a:t>0</a:t>
            </a:r>
            <a:r>
              <a:rPr lang="en-US" sz="2400" i="1" dirty="0"/>
              <a:t>) </a:t>
            </a:r>
            <a:r>
              <a:rPr lang="en-US" sz="2400" dirty="0"/>
              <a:t> to make sure that Z(L)=R</a:t>
            </a:r>
            <a:r>
              <a:rPr lang="en-US" sz="2400" baseline="-25000" dirty="0"/>
              <a:t>L</a:t>
            </a:r>
            <a:endParaRPr lang="en-US" sz="2400" dirty="0"/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 Plugging into our form gives:</a:t>
            </a:r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endParaRPr lang="en-US" sz="2400" dirty="0"/>
          </a:p>
          <a:p>
            <a:r>
              <a:rPr lang="el-GR" sz="2400" i="1" dirty="0">
                <a:cs typeface="Times New Roman" pitchFamily="18" charset="0"/>
              </a:rPr>
              <a:t>Γ</a:t>
            </a:r>
            <a:r>
              <a:rPr lang="en-US" sz="2400" i="1" baseline="-25000" dirty="0">
                <a:cs typeface="Times New Roman" pitchFamily="18" charset="0"/>
              </a:rPr>
              <a:t>in </a:t>
            </a:r>
            <a:r>
              <a:rPr lang="en-US" sz="2400" baseline="-250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is a </a:t>
            </a:r>
            <a:r>
              <a:rPr lang="en-US" sz="2400" dirty="0" err="1">
                <a:cs typeface="Times New Roman" pitchFamily="18" charset="0"/>
              </a:rPr>
              <a:t>sinc</a:t>
            </a:r>
            <a:r>
              <a:rPr lang="en-US" sz="2400" dirty="0">
                <a:cs typeface="Times New Roman" pitchFamily="18" charset="0"/>
              </a:rPr>
              <a:t> function</a:t>
            </a:r>
            <a:endParaRPr lang="el-GR" sz="2400" i="1" dirty="0">
              <a:cs typeface="Times New Roman" pitchFamily="18" charset="0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7       		Jayanta Mukherjee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9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/>
        </p:nvGraphicFramePr>
        <p:xfrm>
          <a:off x="839788" y="3581400"/>
          <a:ext cx="7088187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3263760" imgH="990360" progId="Equation.3">
                  <p:embed/>
                </p:oleObj>
              </mc:Choice>
              <mc:Fallback>
                <p:oleObj name="Equation" r:id="rId3" imgW="3263760" imgH="990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581400"/>
                        <a:ext cx="7088187" cy="215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8150</TotalTime>
  <Words>1046</Words>
  <Application>Microsoft Macintosh PowerPoint</Application>
  <PresentationFormat>On-screen Show (4:3)</PresentationFormat>
  <Paragraphs>230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Times New Roman</vt:lpstr>
      <vt:lpstr>Arial</vt:lpstr>
      <vt:lpstr>Default Design</vt:lpstr>
      <vt:lpstr>Equation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 J mukhaerje</dc:creator>
  <cp:lastModifiedBy>devesh kumar</cp:lastModifiedBy>
  <cp:revision>329</cp:revision>
  <dcterms:created xsi:type="dcterms:W3CDTF">2009-07-21T12:04:38Z</dcterms:created>
  <dcterms:modified xsi:type="dcterms:W3CDTF">2019-08-31T06:15:25Z</dcterms:modified>
</cp:coreProperties>
</file>