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1" r:id="rId2"/>
    <p:sldId id="318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8" r:id="rId20"/>
    <p:sldId id="339" r:id="rId21"/>
    <p:sldId id="347" r:id="rId22"/>
    <p:sldId id="346" r:id="rId23"/>
    <p:sldId id="348" r:id="rId24"/>
    <p:sldId id="341" r:id="rId25"/>
    <p:sldId id="342" r:id="rId26"/>
    <p:sldId id="343" r:id="rId27"/>
    <p:sldId id="344" r:id="rId28"/>
    <p:sldId id="345" r:id="rId29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6" autoAdjust="0"/>
    <p:restoredTop sz="89592" autoAdjust="0"/>
  </p:normalViewPr>
  <p:slideViewPr>
    <p:cSldViewPr>
      <p:cViewPr>
        <p:scale>
          <a:sx n="100" d="100"/>
          <a:sy n="100" d="100"/>
        </p:scale>
        <p:origin x="-12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171CCA-8794-4A47-95E8-82489CF6E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8C8D5-EACB-4A9D-9E21-ADC764435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01C9-8034-461D-8C46-B0DD9764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FDEEF-9125-471E-9B34-366E01D7D9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30CAF-201F-48A7-AD85-EF657FB05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EB9D4-3996-4463-B2F2-5EC9D3741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01E94-8BD9-4F23-8A1F-F621DFA8B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F39E-7554-40D0-9D18-B9EAC05DF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4A21B-C73F-4275-8CB0-75518C639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CBC20-9934-472D-BAA4-BFE7EF81B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926FA-D4D5-4A2F-B79B-804173EF2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6A1AB-B9B8-4892-ACCB-B87054108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939AF9C-B696-44EB-B8EF-76632917D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Course Code : EE 611</a:t>
            </a:r>
          </a:p>
          <a:p>
            <a:endParaRPr lang="en-US" sz="2400"/>
          </a:p>
          <a:p>
            <a:r>
              <a:rPr lang="en-US" sz="2400"/>
              <a:t>Department: Electrical Engineering</a:t>
            </a:r>
          </a:p>
          <a:p>
            <a:endParaRPr lang="en-US" sz="2400"/>
          </a:p>
          <a:p>
            <a:r>
              <a:rPr lang="en-US" sz="2400"/>
              <a:t>Instructor Name: Jayanta Mukherjee</a:t>
            </a:r>
          </a:p>
          <a:p>
            <a:endParaRPr lang="en-US" sz="2400"/>
          </a:p>
          <a:p>
            <a:r>
              <a:rPr lang="en-US" sz="2400"/>
              <a:t>Email: jayanta@ee.iitb.ac.in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3439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733800" y="4800600"/>
            <a:ext cx="1455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Lecture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52400"/>
            <a:ext cx="7105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Summary of Impedance matrix</a:t>
            </a:r>
          </a:p>
          <a:p>
            <a:r>
              <a:rPr lang="en-US" sz="4000"/>
              <a:t>properties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10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136525" y="1639888"/>
            <a:ext cx="87661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If a network is reciprocal, the Z and Y matrices are symmetric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If a network is lossless, the diagonal impedance or admittance</a:t>
            </a:r>
          </a:p>
          <a:p>
            <a:r>
              <a:rPr lang="en-US" sz="2400"/>
              <a:t>  matrix elements are purely imaginary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If a network is lossless and reciprocal, all impedance or </a:t>
            </a:r>
          </a:p>
          <a:p>
            <a:r>
              <a:rPr lang="en-US" sz="2400"/>
              <a:t>  admittance matrix elements are purely imaginary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152400"/>
            <a:ext cx="5240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Scattering Parameters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         Jayanta Mukherjee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S-parameters can be measured with a network analyzer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They have a natural relation with the flow of power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S-parameters are readily represented by flow-graph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The measurement of S-parameters relies on 50 ohm resistive</a:t>
            </a:r>
          </a:p>
          <a:p>
            <a:r>
              <a:rPr lang="en-US" sz="2400"/>
              <a:t>  terminations: usually active devices do not oscillate for such </a:t>
            </a:r>
          </a:p>
          <a:p>
            <a:r>
              <a:rPr lang="en-US" sz="2400"/>
              <a:t>  terminations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Devices are measured in the medium in which they are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152400"/>
            <a:ext cx="7499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Normalized waves, voltages and</a:t>
            </a:r>
          </a:p>
          <a:p>
            <a:r>
              <a:rPr lang="en-US" sz="4000"/>
              <a:t>currents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12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1828800" y="1828800"/>
          <a:ext cx="4495800" cy="3184525"/>
        </p:xfrm>
        <a:graphic>
          <a:graphicData uri="http://schemas.openxmlformats.org/presentationml/2006/ole">
            <p:oleObj spid="_x0000_s7170" name="Visio" r:id="rId3" imgW="3971239" imgH="298399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152400"/>
            <a:ext cx="7499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Normalized waves, voltages and</a:t>
            </a:r>
          </a:p>
          <a:p>
            <a:r>
              <a:rPr lang="en-US" sz="4000"/>
              <a:t>currents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13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457200" y="1371600"/>
          <a:ext cx="7391400" cy="5129213"/>
        </p:xfrm>
        <a:graphic>
          <a:graphicData uri="http://schemas.openxmlformats.org/presentationml/2006/ole">
            <p:oleObj spid="_x0000_s8194" name="Equation" r:id="rId3" imgW="3733560" imgH="259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152400"/>
            <a:ext cx="47307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Normalized Z matrix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14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609600" y="1447800"/>
          <a:ext cx="7899400" cy="4343400"/>
        </p:xfrm>
        <a:graphic>
          <a:graphicData uri="http://schemas.openxmlformats.org/presentationml/2006/ole">
            <p:oleObj spid="_x0000_s9218" name="Equation" r:id="rId3" imgW="4431960" imgH="2438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152400"/>
            <a:ext cx="8064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Definition of Scattering Parameters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15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838200" y="868363"/>
          <a:ext cx="7696200" cy="5656262"/>
        </p:xfrm>
        <a:graphic>
          <a:graphicData uri="http://schemas.openxmlformats.org/presentationml/2006/ole">
            <p:oleObj spid="_x0000_s10242" name="Equation" r:id="rId3" imgW="3225600" imgH="260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152400"/>
            <a:ext cx="6542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2 port scattering parameters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16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304800" y="914400"/>
          <a:ext cx="8070850" cy="5546725"/>
        </p:xfrm>
        <a:graphic>
          <a:graphicData uri="http://schemas.openxmlformats.org/presentationml/2006/ole">
            <p:oleObj spid="_x0000_s11266" name="Equation" r:id="rId3" imgW="5041800" imgH="346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152400"/>
            <a:ext cx="444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properties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17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212725" y="954088"/>
            <a:ext cx="8648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Reciprocal devices have symmetric impedance matrices, and</a:t>
            </a:r>
          </a:p>
          <a:p>
            <a:r>
              <a:rPr lang="en-US" sz="2400"/>
              <a:t>  that lossless reciprocal devices have purely imaginary </a:t>
            </a:r>
          </a:p>
          <a:p>
            <a:r>
              <a:rPr lang="en-US" sz="2400"/>
              <a:t>  impedance matrices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Let’s find similar identities for S matrix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Our normalized impedance matrix equation is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		[V] = [Z] [I]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Now since [V] = [a] + [b]   and since [I] = [a] - [b] we get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		[U] ([a] + [b]) = [Z] ([a] - [b])</a:t>
            </a:r>
          </a:p>
          <a:p>
            <a:endParaRPr lang="en-US" sz="2400"/>
          </a:p>
          <a:p>
            <a:r>
              <a:rPr lang="en-US" sz="2400"/>
              <a:t>Where [U] is the identity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52400"/>
            <a:ext cx="5213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properties (2)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18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0" y="4267200"/>
            <a:ext cx="8648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We can also get another similar relationship using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	 [a] = (1/2) { [V] + [I] } = (1/2) { [Z] + [U] } [I]</a:t>
            </a:r>
          </a:p>
          <a:p>
            <a:endParaRPr lang="en-US" sz="2400"/>
          </a:p>
          <a:p>
            <a:r>
              <a:rPr lang="en-US" sz="2400"/>
              <a:t>  	 [b] = (1/2) { [V] – [I] } = (1/2) { [Z] – [U] } [I]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0" y="914400"/>
            <a:ext cx="9144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Re-write as 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	{ [Z] + [U] } [b] = { [Z] – [U] } [a] 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Now since we define our S-matrix through [b] = [S] [a], we  </a:t>
            </a:r>
          </a:p>
          <a:p>
            <a:r>
              <a:rPr lang="en-US" sz="2400"/>
              <a:t>  find</a:t>
            </a:r>
          </a:p>
          <a:p>
            <a:r>
              <a:rPr lang="en-US" sz="2400"/>
              <a:t>		[S] = { [Z] + [U] }</a:t>
            </a:r>
            <a:r>
              <a:rPr lang="en-US" sz="2400" baseline="30000"/>
              <a:t>-1  </a:t>
            </a:r>
            <a:r>
              <a:rPr lang="en-US" sz="2400"/>
              <a:t>{ [Z] - [U] }		(1)</a:t>
            </a:r>
          </a:p>
          <a:p>
            <a:endParaRPr lang="en-US" sz="2400"/>
          </a:p>
          <a:p>
            <a:r>
              <a:rPr lang="en-US" sz="2400"/>
              <a:t>  which is the relation between the normalized Z and S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52400"/>
            <a:ext cx="5213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properties (3)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19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0" y="914400"/>
            <a:ext cx="9144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dirty="0"/>
              <a:t> Solving the above equations for [b] in terms of [a], we find</a:t>
            </a:r>
          </a:p>
          <a:p>
            <a:pPr>
              <a:buFontTx/>
              <a:buChar char="•"/>
            </a:pPr>
            <a:endParaRPr lang="en-US" sz="2400" dirty="0"/>
          </a:p>
          <a:p>
            <a:r>
              <a:rPr lang="en-US" sz="2400" dirty="0"/>
              <a:t>		[b] = { [Z] - [U] } { [Z] + [U] }</a:t>
            </a:r>
            <a:r>
              <a:rPr lang="en-US" sz="2400" baseline="30000" dirty="0"/>
              <a:t>-1</a:t>
            </a:r>
            <a:r>
              <a:rPr lang="en-US" sz="2400" dirty="0"/>
              <a:t> [a]</a:t>
            </a:r>
            <a:endParaRPr lang="en-US" sz="2400" baseline="30000" dirty="0"/>
          </a:p>
          <a:p>
            <a:endParaRPr lang="en-US" sz="2400" dirty="0"/>
          </a:p>
          <a:p>
            <a:r>
              <a:rPr lang="en-US" sz="2400" dirty="0"/>
              <a:t>  So another formula for the S matrix is</a:t>
            </a:r>
          </a:p>
          <a:p>
            <a:endParaRPr lang="en-US" sz="2400" dirty="0"/>
          </a:p>
          <a:p>
            <a:r>
              <a:rPr lang="en-US" sz="2400" dirty="0"/>
              <a:t>		[S] = { [Z] – [U] } { [Z] + [U] }</a:t>
            </a:r>
            <a:r>
              <a:rPr lang="en-US" sz="2400" baseline="30000" dirty="0"/>
              <a:t>-1             		 </a:t>
            </a:r>
            <a:r>
              <a:rPr lang="en-US" sz="2400" dirty="0"/>
              <a:t>(2)</a:t>
            </a:r>
          </a:p>
          <a:p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 Taking the transpose of (1) we get</a:t>
            </a:r>
          </a:p>
          <a:p>
            <a:pPr>
              <a:buFontTx/>
              <a:buChar char="•"/>
            </a:pPr>
            <a:endParaRPr lang="en-US" sz="2400" dirty="0"/>
          </a:p>
          <a:p>
            <a:r>
              <a:rPr lang="en-US" sz="2400" dirty="0"/>
              <a:t>   	[S] </a:t>
            </a:r>
            <a:r>
              <a:rPr lang="en-US" sz="2400" baseline="30000" dirty="0"/>
              <a:t>t</a:t>
            </a:r>
            <a:r>
              <a:rPr lang="en-US" sz="2400" dirty="0"/>
              <a:t> </a:t>
            </a:r>
            <a:r>
              <a:rPr lang="en-US" sz="2400" dirty="0" smtClean="0"/>
              <a:t>=</a:t>
            </a:r>
            <a:r>
              <a:rPr lang="en-US" sz="2400" dirty="0" smtClean="0"/>
              <a:t> { [Z] + [U] }</a:t>
            </a:r>
            <a:r>
              <a:rPr lang="en-US" sz="2400" baseline="30000" dirty="0" smtClean="0"/>
              <a:t>-1 t</a:t>
            </a:r>
            <a:r>
              <a:rPr lang="en-US" sz="2400" dirty="0" smtClean="0"/>
              <a:t> </a:t>
            </a:r>
            <a:r>
              <a:rPr lang="en-US" sz="2400" dirty="0"/>
              <a:t>{ [Z] – [U] }</a:t>
            </a:r>
            <a:r>
              <a:rPr lang="en-US" sz="2400" baseline="30000" dirty="0" smtClean="0"/>
              <a:t>t</a:t>
            </a:r>
            <a:endParaRPr lang="en-US" sz="2400" baseline="30000" dirty="0"/>
          </a:p>
          <a:p>
            <a:endParaRPr lang="en-US" sz="2400" baseline="30000" dirty="0"/>
          </a:p>
          <a:p>
            <a:r>
              <a:rPr lang="en-US" sz="2400" dirty="0"/>
              <a:t>   but [U] and [Z] are symmetric if the medium is reciprocal so</a:t>
            </a:r>
          </a:p>
          <a:p>
            <a:endParaRPr lang="en-US" sz="2400" dirty="0"/>
          </a:p>
          <a:p>
            <a:r>
              <a:rPr lang="en-US" sz="2400" dirty="0"/>
              <a:t>	[S]</a:t>
            </a:r>
            <a:r>
              <a:rPr lang="en-US" sz="2400" baseline="30000" dirty="0"/>
              <a:t>t</a:t>
            </a:r>
            <a:r>
              <a:rPr lang="en-US" sz="2400" dirty="0"/>
              <a:t> = </a:t>
            </a:r>
            <a:r>
              <a:rPr lang="en-US" sz="2400" dirty="0" smtClean="0"/>
              <a:t>{ [Z] + [U] }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{ </a:t>
            </a:r>
            <a:r>
              <a:rPr lang="en-US" sz="2400" dirty="0"/>
              <a:t>[Z] – [U] 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001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Topics Covered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Impedance Matrix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Properties of Loss Less and Reciprocal Devices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Scattering Parameters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152400"/>
            <a:ext cx="5213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properties (4)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20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0" y="914400"/>
            <a:ext cx="9144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Since this is the same as our equation (2) this means that the S</a:t>
            </a:r>
          </a:p>
          <a:p>
            <a:r>
              <a:rPr lang="en-US" sz="2400"/>
              <a:t>  matrix is symmetric for a reciprocal medium [S] = [S]</a:t>
            </a:r>
            <a:r>
              <a:rPr lang="en-US" sz="2400" baseline="30000"/>
              <a:t>t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152400"/>
            <a:ext cx="7104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for a lossless medium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21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0" y="914400"/>
            <a:ext cx="8855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In a lossless device, the sum of all power entering and exiting </a:t>
            </a:r>
          </a:p>
          <a:p>
            <a:r>
              <a:rPr lang="en-US" sz="2400"/>
              <a:t>  must be zero. </a:t>
            </a:r>
          </a:p>
        </p:txBody>
      </p:sp>
      <p:graphicFrame>
        <p:nvGraphicFramePr>
          <p:cNvPr id="12290" name="Object 11"/>
          <p:cNvGraphicFramePr>
            <a:graphicFrameLocks noChangeAspect="1"/>
          </p:cNvGraphicFramePr>
          <p:nvPr/>
        </p:nvGraphicFramePr>
        <p:xfrm>
          <a:off x="304800" y="1824038"/>
          <a:ext cx="8001000" cy="4413250"/>
        </p:xfrm>
        <a:graphic>
          <a:graphicData uri="http://schemas.openxmlformats.org/presentationml/2006/ole">
            <p:oleObj spid="_x0000_s12290" name="Equation" r:id="rId3" imgW="3174840" imgH="1955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152400"/>
            <a:ext cx="7104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 Matrix for a lossless medium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22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88925" y="877888"/>
            <a:ext cx="8855075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On the previous slide we obtained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	[a]</a:t>
            </a:r>
            <a:r>
              <a:rPr lang="en-US" sz="2400" baseline="30000"/>
              <a:t>t </a:t>
            </a:r>
            <a:r>
              <a:rPr lang="en-US" sz="2400"/>
              <a:t>[U] [a]* = [a]</a:t>
            </a:r>
            <a:r>
              <a:rPr lang="en-US" sz="2400" baseline="30000"/>
              <a:t>t  </a:t>
            </a:r>
            <a:r>
              <a:rPr lang="en-US" sz="2400"/>
              <a:t>[S]</a:t>
            </a:r>
            <a:r>
              <a:rPr lang="en-US" sz="2400" baseline="30000"/>
              <a:t>t  </a:t>
            </a:r>
            <a:r>
              <a:rPr lang="en-US" sz="2400"/>
              <a:t>[S]</a:t>
            </a:r>
            <a:r>
              <a:rPr lang="en-US" sz="2400" baseline="30000"/>
              <a:t>*  </a:t>
            </a:r>
            <a:r>
              <a:rPr lang="en-US" sz="2400"/>
              <a:t>[a]</a:t>
            </a:r>
            <a:r>
              <a:rPr lang="en-US" sz="2400" baseline="30000"/>
              <a:t>*</a:t>
            </a:r>
          </a:p>
          <a:p>
            <a:endParaRPr lang="en-US" sz="2400" baseline="30000"/>
          </a:p>
          <a:p>
            <a:pPr>
              <a:buFontTx/>
              <a:buChar char="•"/>
            </a:pPr>
            <a:r>
              <a:rPr lang="en-US" sz="2400"/>
              <a:t> Simplifying we get [a]</a:t>
            </a:r>
            <a:r>
              <a:rPr lang="en-US" sz="2400" baseline="30000"/>
              <a:t>t</a:t>
            </a:r>
            <a:r>
              <a:rPr lang="en-US" sz="2400"/>
              <a:t> { [U] – [S]</a:t>
            </a:r>
            <a:r>
              <a:rPr lang="en-US" sz="2400" baseline="30000"/>
              <a:t>t</a:t>
            </a:r>
            <a:r>
              <a:rPr lang="en-US" sz="2400"/>
              <a:t> [S]</a:t>
            </a:r>
            <a:r>
              <a:rPr lang="en-US" sz="2400" baseline="30000"/>
              <a:t>*</a:t>
            </a:r>
            <a:r>
              <a:rPr lang="en-US" sz="2400"/>
              <a:t> } [a]</a:t>
            </a:r>
            <a:r>
              <a:rPr lang="en-US" sz="2400" baseline="30000"/>
              <a:t>*  </a:t>
            </a:r>
            <a:r>
              <a:rPr lang="en-US" sz="2400"/>
              <a:t>= 0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Since this is true regardless of what values the elements of [a]</a:t>
            </a:r>
          </a:p>
          <a:p>
            <a:r>
              <a:rPr lang="en-US" sz="2400"/>
              <a:t>  take , we have [S]</a:t>
            </a:r>
            <a:r>
              <a:rPr lang="en-US" sz="2400" baseline="30000"/>
              <a:t>t</a:t>
            </a:r>
            <a:r>
              <a:rPr lang="en-US" sz="2400"/>
              <a:t> [S]</a:t>
            </a:r>
            <a:r>
              <a:rPr lang="en-US" sz="2400" baseline="30000"/>
              <a:t>*</a:t>
            </a:r>
            <a:r>
              <a:rPr lang="en-US" sz="2400"/>
              <a:t> = [U]  which is equivalent to saying </a:t>
            </a:r>
          </a:p>
          <a:p>
            <a:r>
              <a:rPr lang="en-US" sz="2400"/>
              <a:t>  that S is “unitary” : [S]</a:t>
            </a:r>
            <a:r>
              <a:rPr lang="en-US" sz="2400" baseline="30000"/>
              <a:t>H</a:t>
            </a:r>
            <a:r>
              <a:rPr lang="en-US" sz="2400"/>
              <a:t> = [S]</a:t>
            </a:r>
            <a:r>
              <a:rPr lang="en-US" sz="2400" baseline="30000"/>
              <a:t>-1</a:t>
            </a:r>
          </a:p>
          <a:p>
            <a:endParaRPr lang="en-US" sz="2400" baseline="30000"/>
          </a:p>
          <a:p>
            <a:pPr>
              <a:buFontTx/>
              <a:buChar char="•"/>
            </a:pPr>
            <a:r>
              <a:rPr lang="en-US" sz="2400"/>
              <a:t> This is most conveniently expressed in terms of elements of S </a:t>
            </a:r>
          </a:p>
          <a:p>
            <a:r>
              <a:rPr lang="en-US" sz="2400"/>
              <a:t>  as  </a:t>
            </a:r>
          </a:p>
        </p:txBody>
      </p:sp>
      <p:graphicFrame>
        <p:nvGraphicFramePr>
          <p:cNvPr id="13314" name="Object 8"/>
          <p:cNvGraphicFramePr>
            <a:graphicFrameLocks noChangeAspect="1"/>
          </p:cNvGraphicFramePr>
          <p:nvPr/>
        </p:nvGraphicFramePr>
        <p:xfrm>
          <a:off x="1752600" y="4800600"/>
          <a:ext cx="5181600" cy="1673225"/>
        </p:xfrm>
        <a:graphic>
          <a:graphicData uri="http://schemas.openxmlformats.org/presentationml/2006/ole">
            <p:oleObj spid="_x0000_s13314" name="Equation" r:id="rId3" imgW="2006280" imgH="647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152400"/>
            <a:ext cx="5775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Reverse Time Symmetry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23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0" y="3505200"/>
            <a:ext cx="89725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 Refers to the concept that if time could be reversed then the </a:t>
            </a:r>
          </a:p>
          <a:p>
            <a:r>
              <a:rPr lang="en-US" sz="2400"/>
              <a:t>   incident and reflected waves would main the exact same </a:t>
            </a:r>
          </a:p>
          <a:p>
            <a:r>
              <a:rPr lang="en-US" sz="2400"/>
              <a:t>   relation at any two ports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Since however the direction of propagation is reversed we need</a:t>
            </a:r>
          </a:p>
          <a:p>
            <a:r>
              <a:rPr lang="en-US" sz="2400"/>
              <a:t>  to take the conjugate and so the relation between [a] and [b] </a:t>
            </a:r>
          </a:p>
          <a:p>
            <a:r>
              <a:rPr lang="en-US" sz="2400"/>
              <a:t>  becomes</a:t>
            </a:r>
          </a:p>
          <a:p>
            <a:r>
              <a:rPr lang="en-US" sz="2400"/>
              <a:t>			[a]* = [S] [b]* </a:t>
            </a:r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/>
        </p:nvGraphicFramePr>
        <p:xfrm>
          <a:off x="2209800" y="914400"/>
          <a:ext cx="4114800" cy="2654300"/>
        </p:xfrm>
        <a:graphic>
          <a:graphicData uri="http://schemas.openxmlformats.org/presentationml/2006/ole">
            <p:oleObj spid="_x0000_s14338" name="Visio" r:id="rId3" imgW="4734831" imgH="305508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152400"/>
            <a:ext cx="7327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Reciprocity of Lossless Devices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24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288925" y="954088"/>
            <a:ext cx="8751888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We have demonstrated that [S] is unitary for lossless devices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Using time reversal symmetry: if [b] = [S] [a] then [a]* = [S] [b]*</a:t>
            </a:r>
          </a:p>
          <a:p>
            <a:pPr>
              <a:buFontTx/>
              <a:buChar char="•"/>
            </a:pPr>
            <a:endParaRPr lang="en-US" sz="2400"/>
          </a:p>
          <a:p>
            <a:pPr>
              <a:buFontTx/>
              <a:buChar char="•"/>
            </a:pPr>
            <a:r>
              <a:rPr lang="en-US" sz="2400"/>
              <a:t> It results that:</a:t>
            </a:r>
          </a:p>
          <a:p>
            <a:pPr>
              <a:buFontTx/>
              <a:buChar char="•"/>
            </a:pPr>
            <a:endParaRPr lang="en-US" sz="2400"/>
          </a:p>
          <a:p>
            <a:r>
              <a:rPr lang="en-US" sz="2400"/>
              <a:t>  [a]* = [S] [b]* = [S] [S]* [a]*  </a:t>
            </a:r>
            <a:r>
              <a:rPr lang="en-US" sz="2400">
                <a:cs typeface="Times New Roman" pitchFamily="18" charset="0"/>
              </a:rPr>
              <a:t>→ [S]* = [S] </a:t>
            </a:r>
            <a:r>
              <a:rPr lang="en-US" sz="2400" baseline="30000">
                <a:cs typeface="Times New Roman" pitchFamily="18" charset="0"/>
              </a:rPr>
              <a:t>-1</a:t>
            </a:r>
          </a:p>
          <a:p>
            <a:endParaRPr lang="en-US" sz="2400" baseline="300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Now since the device is lossless we also have: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   [S]* = [S] </a:t>
            </a:r>
            <a:r>
              <a:rPr lang="en-US" sz="2400" baseline="30000">
                <a:cs typeface="Times New Roman" pitchFamily="18" charset="0"/>
              </a:rPr>
              <a:t>-1</a:t>
            </a:r>
            <a:r>
              <a:rPr lang="en-US" sz="2400">
                <a:cs typeface="Times New Roman" pitchFamily="18" charset="0"/>
              </a:rPr>
              <a:t> = [S]</a:t>
            </a:r>
            <a:r>
              <a:rPr lang="en-US" sz="2400" baseline="30000">
                <a:cs typeface="Times New Roman" pitchFamily="18" charset="0"/>
              </a:rPr>
              <a:t>H 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400">
                <a:cs typeface="Times New Roman" pitchFamily="18" charset="0"/>
              </a:rPr>
              <a:t>[S] = [S] </a:t>
            </a:r>
            <a:r>
              <a:rPr lang="en-US" sz="2400" baseline="30000">
                <a:cs typeface="Times New Roman" pitchFamily="18" charset="0"/>
              </a:rPr>
              <a:t>t</a:t>
            </a:r>
          </a:p>
          <a:p>
            <a:endParaRPr lang="en-US" sz="2400" baseline="300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It results that a lossless device whose response is invariant </a:t>
            </a:r>
          </a:p>
          <a:p>
            <a:r>
              <a:rPr lang="en-US" sz="2400">
                <a:cs typeface="Times New Roman" pitchFamily="18" charset="0"/>
              </a:rPr>
              <a:t>  under time reversal symmetry has a reciprocal [S]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152400"/>
            <a:ext cx="8488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Shifting reference planes for lossless</a:t>
            </a:r>
          </a:p>
          <a:p>
            <a:r>
              <a:rPr lang="en-US" sz="4000"/>
              <a:t>lines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25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/>
        </p:nvGraphicFramePr>
        <p:xfrm>
          <a:off x="990600" y="1905000"/>
          <a:ext cx="7010400" cy="3970338"/>
        </p:xfrm>
        <a:graphic>
          <a:graphicData uri="http://schemas.openxmlformats.org/presentationml/2006/ole">
            <p:oleObj spid="_x0000_s15362" name="Visio" r:id="rId3" imgW="5879287" imgH="325831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152400"/>
            <a:ext cx="8488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Shifting reference planes for lossless</a:t>
            </a:r>
          </a:p>
          <a:p>
            <a:r>
              <a:rPr lang="en-US" sz="4000"/>
              <a:t>lines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26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6386" name="Object 8"/>
          <p:cNvGraphicFramePr>
            <a:graphicFrameLocks noChangeAspect="1"/>
          </p:cNvGraphicFramePr>
          <p:nvPr/>
        </p:nvGraphicFramePr>
        <p:xfrm>
          <a:off x="609600" y="1447800"/>
          <a:ext cx="7315200" cy="4989513"/>
        </p:xfrm>
        <a:graphic>
          <a:graphicData uri="http://schemas.openxmlformats.org/presentationml/2006/ole">
            <p:oleObj spid="_x0000_s16386" name="Equation" r:id="rId3" imgW="3632040" imgH="2476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152400"/>
            <a:ext cx="84883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Shifting reference planes for lossless</a:t>
            </a:r>
          </a:p>
          <a:p>
            <a:r>
              <a:rPr lang="en-US" sz="4000"/>
              <a:t>lines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27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304800" y="1447800"/>
          <a:ext cx="8839200" cy="4905375"/>
        </p:xfrm>
        <a:graphic>
          <a:graphicData uri="http://schemas.openxmlformats.org/presentationml/2006/ole">
            <p:oleObj spid="_x0000_s17410" name="Equation" r:id="rId3" imgW="4305240" imgH="2387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0" y="152400"/>
            <a:ext cx="36020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3 Port example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8077200" y="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28</a:t>
            </a:r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1295400" y="838200"/>
          <a:ext cx="6629400" cy="3519488"/>
        </p:xfrm>
        <a:graphic>
          <a:graphicData uri="http://schemas.openxmlformats.org/presentationml/2006/ole">
            <p:oleObj spid="_x0000_s18434" name="Visio" r:id="rId3" imgW="5931103" imgH="3026969" progId="Visio.Drawing.11">
              <p:embed/>
            </p:oleObj>
          </a:graphicData>
        </a:graphic>
      </p:graphicFrame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0" y="4648200"/>
          <a:ext cx="9144000" cy="1846263"/>
        </p:xfrm>
        <a:graphic>
          <a:graphicData uri="http://schemas.openxmlformats.org/presentationml/2006/ole">
            <p:oleObj spid="_x0000_s18435" name="Equation" r:id="rId4" imgW="4343400" imgH="876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0" y="152400"/>
            <a:ext cx="4224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Impedance Matrix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3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685800" y="4191000"/>
          <a:ext cx="7399338" cy="2149475"/>
        </p:xfrm>
        <a:graphic>
          <a:graphicData uri="http://schemas.openxmlformats.org/presentationml/2006/ole">
            <p:oleObj spid="_x0000_s1026" name="Equation" r:id="rId3" imgW="3365280" imgH="977760" progId="Equation.3">
              <p:embed/>
            </p:oleObj>
          </a:graphicData>
        </a:graphic>
      </p:graphicFrame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990600" y="838200"/>
          <a:ext cx="4724400" cy="3346450"/>
        </p:xfrm>
        <a:graphic>
          <a:graphicData uri="http://schemas.openxmlformats.org/presentationml/2006/ole">
            <p:oleObj spid="_x0000_s1027" name="Visio" r:id="rId4" imgW="3971239" imgH="298399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0" y="152400"/>
            <a:ext cx="4251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Admittance Matrix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4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838200" y="3886200"/>
          <a:ext cx="7232650" cy="2624138"/>
        </p:xfrm>
        <a:graphic>
          <a:graphicData uri="http://schemas.openxmlformats.org/presentationml/2006/ole">
            <p:oleObj spid="_x0000_s2050" name="Equation" r:id="rId3" imgW="3288960" imgH="1193760" progId="Equation.3">
              <p:embed/>
            </p:oleObj>
          </a:graphicData>
        </a:graphic>
      </p:graphicFrame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1981200" y="838200"/>
          <a:ext cx="4495800" cy="3184525"/>
        </p:xfrm>
        <a:graphic>
          <a:graphicData uri="http://schemas.openxmlformats.org/presentationml/2006/ole">
            <p:oleObj spid="_x0000_s2051" name="Visio" r:id="rId4" imgW="3971239" imgH="298399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152400"/>
            <a:ext cx="73294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Reciprocal and Non Reciprocal </a:t>
            </a:r>
          </a:p>
          <a:p>
            <a:r>
              <a:rPr lang="en-US" sz="4000"/>
              <a:t>Materials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                           Lecture 8       		         Jayanta Mukherjee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5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28600" y="1752600"/>
            <a:ext cx="85502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For non-reciprocal medium</a:t>
            </a:r>
          </a:p>
          <a:p>
            <a:r>
              <a:rPr lang="en-US" sz="2400"/>
              <a:t>  -  semiconductor + power supply </a:t>
            </a:r>
          </a:p>
          <a:p>
            <a:r>
              <a:rPr lang="en-US" sz="2400"/>
              <a:t>  -  plasma</a:t>
            </a:r>
          </a:p>
          <a:p>
            <a:r>
              <a:rPr lang="en-US" sz="2400"/>
              <a:t>  -  Ferrite + magnetic field</a:t>
            </a:r>
          </a:p>
          <a:p>
            <a:endParaRPr lang="en-US" sz="2400"/>
          </a:p>
          <a:p>
            <a:r>
              <a:rPr lang="en-US" sz="2400"/>
              <a:t>The dielectric constant </a:t>
            </a:r>
            <a:r>
              <a:rPr lang="el-GR" sz="2400">
                <a:cs typeface="Times New Roman" pitchFamily="18" charset="0"/>
              </a:rPr>
              <a:t>ε</a:t>
            </a:r>
            <a:r>
              <a:rPr lang="en-US" sz="2400">
                <a:cs typeface="Times New Roman" pitchFamily="18" charset="0"/>
              </a:rPr>
              <a:t> and permeability </a:t>
            </a:r>
            <a:r>
              <a:rPr lang="el-GR" sz="2400">
                <a:cs typeface="Times New Roman" pitchFamily="18" charset="0"/>
              </a:rPr>
              <a:t>μ</a:t>
            </a:r>
            <a:r>
              <a:rPr lang="en-US" sz="2400">
                <a:cs typeface="Times New Roman" pitchFamily="18" charset="0"/>
              </a:rPr>
              <a:t> are non-reciprocal matrix and we have Z</a:t>
            </a:r>
            <a:r>
              <a:rPr lang="en-US" sz="2400" baseline="-25000">
                <a:cs typeface="Times New Roman" pitchFamily="18" charset="0"/>
              </a:rPr>
              <a:t>ij</a:t>
            </a:r>
            <a:r>
              <a:rPr lang="en-US" sz="2400">
                <a:cs typeface="Times New Roman" pitchFamily="18" charset="0"/>
              </a:rPr>
              <a:t> ≠ Z</a:t>
            </a:r>
            <a:r>
              <a:rPr lang="en-US" sz="2400" baseline="-25000">
                <a:cs typeface="Times New Roman" pitchFamily="18" charset="0"/>
              </a:rPr>
              <a:t>ji</a:t>
            </a:r>
          </a:p>
          <a:p>
            <a:endParaRPr lang="en-US" sz="2400" baseline="-250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For reciprocal medium we have Z</a:t>
            </a:r>
            <a:r>
              <a:rPr lang="en-US" sz="2400" baseline="-25000">
                <a:cs typeface="Times New Roman" pitchFamily="18" charset="0"/>
              </a:rPr>
              <a:t>ij </a:t>
            </a:r>
            <a:r>
              <a:rPr lang="en-US" sz="2400">
                <a:cs typeface="Times New Roman" pitchFamily="18" charset="0"/>
              </a:rPr>
              <a:t>= Z</a:t>
            </a:r>
            <a:r>
              <a:rPr lang="en-US" sz="2400" baseline="-25000">
                <a:cs typeface="Times New Roman" pitchFamily="18" charset="0"/>
              </a:rPr>
              <a:t>ji</a:t>
            </a:r>
            <a:r>
              <a:rPr lang="en-US" sz="2400">
                <a:cs typeface="Times New Roman" pitchFamily="18" charset="0"/>
              </a:rPr>
              <a:t> and [Z] </a:t>
            </a:r>
            <a:r>
              <a:rPr lang="en-US" sz="2400" baseline="30000">
                <a:cs typeface="Times New Roman" pitchFamily="18" charset="0"/>
              </a:rPr>
              <a:t>t </a:t>
            </a:r>
            <a:r>
              <a:rPr lang="en-US" sz="2400">
                <a:cs typeface="Times New Roman" pitchFamily="18" charset="0"/>
              </a:rPr>
              <a:t>= [Z]</a:t>
            </a:r>
            <a:endParaRPr lang="el-GR" sz="240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152400"/>
            <a:ext cx="600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Reciprocal 2 Port network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6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288925" y="1182688"/>
            <a:ext cx="855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Circuit representation of a 2 port reciprocal network</a:t>
            </a:r>
            <a:endParaRPr lang="el-GR" sz="2400">
              <a:cs typeface="Times New Roman" pitchFamily="18" charset="0"/>
            </a:endParaRPr>
          </a:p>
        </p:txBody>
      </p:sp>
      <p:graphicFrame>
        <p:nvGraphicFramePr>
          <p:cNvPr id="3074" name="Object 13"/>
          <p:cNvGraphicFramePr>
            <a:graphicFrameLocks noChangeAspect="1"/>
          </p:cNvGraphicFramePr>
          <p:nvPr/>
        </p:nvGraphicFramePr>
        <p:xfrm>
          <a:off x="1036638" y="2489200"/>
          <a:ext cx="7072312" cy="1879600"/>
        </p:xfrm>
        <a:graphic>
          <a:graphicData uri="http://schemas.openxmlformats.org/presentationml/2006/ole">
            <p:oleObj spid="_x0000_s3074" name="Visio" r:id="rId3" imgW="7072444" imgH="188033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0" y="152400"/>
            <a:ext cx="441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Lossless Networks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4103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7</a:t>
            </a: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228600" y="838200"/>
            <a:ext cx="85502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If a network is lossless (i.e. no lossy lines, no lumped </a:t>
            </a:r>
          </a:p>
          <a:p>
            <a:r>
              <a:rPr lang="en-US" sz="2400"/>
              <a:t>  resistors, no radiation loss etc.) then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The total complex power P</a:t>
            </a:r>
            <a:r>
              <a:rPr lang="en-US" sz="2400" baseline="-25000">
                <a:cs typeface="Times New Roman" pitchFamily="18" charset="0"/>
              </a:rPr>
              <a:t>tot </a:t>
            </a:r>
            <a:r>
              <a:rPr lang="en-US" sz="2400">
                <a:cs typeface="Times New Roman" pitchFamily="18" charset="0"/>
              </a:rPr>
              <a:t>dissipated by the N-port device </a:t>
            </a:r>
          </a:p>
          <a:p>
            <a:r>
              <a:rPr lang="en-US" sz="2400">
                <a:cs typeface="Times New Roman" pitchFamily="18" charset="0"/>
              </a:rPr>
              <a:t>   is  given by</a:t>
            </a: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For lossless devices  Re {P</a:t>
            </a:r>
            <a:r>
              <a:rPr lang="en-US" sz="2400" baseline="-25000">
                <a:cs typeface="Times New Roman" pitchFamily="18" charset="0"/>
              </a:rPr>
              <a:t>tot</a:t>
            </a:r>
            <a:r>
              <a:rPr lang="en-US" sz="2400">
                <a:cs typeface="Times New Roman" pitchFamily="18" charset="0"/>
              </a:rPr>
              <a:t>}=0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Plugging in </a:t>
            </a:r>
            <a:r>
              <a:rPr lang="en-US" sz="2400" i="1">
                <a:cs typeface="Times New Roman" pitchFamily="18" charset="0"/>
              </a:rPr>
              <a:t>P</a:t>
            </a:r>
            <a:r>
              <a:rPr lang="en-US" sz="2400" i="1" baseline="-25000">
                <a:cs typeface="Times New Roman" pitchFamily="18" charset="0"/>
              </a:rPr>
              <a:t>tot </a:t>
            </a:r>
            <a:r>
              <a:rPr lang="en-US" sz="2400">
                <a:cs typeface="Times New Roman" pitchFamily="18" charset="0"/>
              </a:rPr>
              <a:t> in the impedance matrix for V</a:t>
            </a:r>
            <a:r>
              <a:rPr lang="en-US" sz="2400" baseline="-25000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gives</a:t>
            </a: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endParaRPr lang="en-US" sz="2400">
              <a:cs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400">
                <a:cs typeface="Times New Roman" pitchFamily="18" charset="0"/>
              </a:rPr>
              <a:t> The real part of the above has to be zero </a:t>
            </a:r>
            <a:r>
              <a:rPr lang="en-US" sz="2400" i="1">
                <a:cs typeface="Times New Roman" pitchFamily="18" charset="0"/>
              </a:rPr>
              <a:t>regardless</a:t>
            </a:r>
            <a:r>
              <a:rPr lang="en-US" sz="2400">
                <a:cs typeface="Times New Roman" pitchFamily="18" charset="0"/>
              </a:rPr>
              <a:t> of the </a:t>
            </a:r>
          </a:p>
          <a:p>
            <a:r>
              <a:rPr lang="en-US" sz="2400">
                <a:cs typeface="Times New Roman" pitchFamily="18" charset="0"/>
              </a:rPr>
              <a:t>  values of </a:t>
            </a:r>
            <a:r>
              <a:rPr lang="en-US" sz="2400" i="1">
                <a:cs typeface="Times New Roman" pitchFamily="18" charset="0"/>
              </a:rPr>
              <a:t>I</a:t>
            </a:r>
            <a:r>
              <a:rPr lang="en-US" sz="2400" i="1" baseline="-25000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which excite the network</a:t>
            </a:r>
            <a:endParaRPr lang="el-GR" sz="2400" i="1" baseline="-25000">
              <a:cs typeface="Times New Roman" pitchFamily="18" charset="0"/>
            </a:endParaRP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/>
        </p:nvGraphicFramePr>
        <p:xfrm>
          <a:off x="2133600" y="2438400"/>
          <a:ext cx="6210300" cy="950913"/>
        </p:xfrm>
        <a:graphic>
          <a:graphicData uri="http://schemas.openxmlformats.org/presentationml/2006/ole">
            <p:oleObj spid="_x0000_s4098" name="Equation" r:id="rId3" imgW="2819160" imgH="431640" progId="Equation.3">
              <p:embed/>
            </p:oleObj>
          </a:graphicData>
        </a:graphic>
      </p:graphicFrame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2209800" y="4572000"/>
          <a:ext cx="3328988" cy="1008063"/>
        </p:xfrm>
        <a:graphic>
          <a:graphicData uri="http://schemas.openxmlformats.org/presentationml/2006/ole">
            <p:oleObj spid="_x0000_s4099" name="Equation" r:id="rId4" imgW="1511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11"/>
          <p:cNvSpPr txBox="1">
            <a:spLocks noChangeArrowheads="1"/>
          </p:cNvSpPr>
          <p:nvPr/>
        </p:nvSpPr>
        <p:spPr bwMode="auto">
          <a:xfrm>
            <a:off x="212725" y="1563688"/>
            <a:ext cx="88455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 Consider that only one of the port currents is not zero. Say that</a:t>
            </a:r>
          </a:p>
          <a:p>
            <a:r>
              <a:rPr lang="en-US" sz="2400"/>
              <a:t>  port is called n’ ; our previous equation is then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  so the diagonal entries of the matrix must be purely imaginary</a:t>
            </a:r>
          </a:p>
          <a:p>
            <a:endParaRPr lang="en-US" sz="2400"/>
          </a:p>
          <a:p>
            <a:pPr>
              <a:buFontTx/>
              <a:buChar char="•"/>
            </a:pPr>
            <a:r>
              <a:rPr lang="en-US" sz="2400"/>
              <a:t> Now consider that only two currents are non zero. Call these</a:t>
            </a:r>
          </a:p>
          <a:p>
            <a:r>
              <a:rPr lang="en-US" sz="2400"/>
              <a:t>  I</a:t>
            </a:r>
            <a:r>
              <a:rPr lang="en-US" sz="2400" baseline="-25000"/>
              <a:t>n’</a:t>
            </a:r>
            <a:r>
              <a:rPr lang="en-US" sz="2400"/>
              <a:t> and I</a:t>
            </a:r>
            <a:r>
              <a:rPr lang="en-US" sz="2400" baseline="-25000"/>
              <a:t>n”</a:t>
            </a:r>
            <a:r>
              <a:rPr lang="en-US" sz="2400"/>
              <a:t>. We then get  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0" y="152400"/>
            <a:ext cx="79517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Properties of a Lossless reciprocal</a:t>
            </a:r>
          </a:p>
          <a:p>
            <a:r>
              <a:rPr lang="en-US" sz="4000"/>
              <a:t>impedance matrix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8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600200" y="2362200"/>
          <a:ext cx="4922838" cy="866775"/>
        </p:xfrm>
        <a:graphic>
          <a:graphicData uri="http://schemas.openxmlformats.org/presentationml/2006/ole">
            <p:oleObj spid="_x0000_s5122" name="Equation" r:id="rId3" imgW="2234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0" y="152400"/>
            <a:ext cx="79517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Properties of a Lossless reciprocal</a:t>
            </a:r>
          </a:p>
          <a:p>
            <a:r>
              <a:rPr lang="en-US" sz="4000"/>
              <a:t>impedance matrix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EE 611 			       Lecture 8       		Jayanta Mukherjee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80772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Page 9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0" y="0"/>
            <a:ext cx="130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IIT Bombay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304800" y="1676400"/>
          <a:ext cx="7216775" cy="4194175"/>
        </p:xfrm>
        <a:graphic>
          <a:graphicData uri="http://schemas.openxmlformats.org/presentationml/2006/ole">
            <p:oleObj spid="_x0000_s6146" name="Equation" r:id="rId3" imgW="3276360" imgH="1904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9243</TotalTime>
  <Words>955</Words>
  <Application>Microsoft PowerPoint</Application>
  <PresentationFormat>On-screen Show (4:3)</PresentationFormat>
  <Paragraphs>267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Default Design</vt:lpstr>
      <vt:lpstr>Microsoft Equation 3.0</vt:lpstr>
      <vt:lpstr>Microsoft Visio Drawing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IITb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Jayanta Mukherjee</cp:lastModifiedBy>
  <cp:revision>359</cp:revision>
  <dcterms:created xsi:type="dcterms:W3CDTF">2009-07-21T12:04:38Z</dcterms:created>
  <dcterms:modified xsi:type="dcterms:W3CDTF">2011-09-05T22:00:55Z</dcterms:modified>
</cp:coreProperties>
</file>