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1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4" autoAdjust="0"/>
    <p:restoredTop sz="92611" autoAdjust="0"/>
  </p:normalViewPr>
  <p:slideViewPr>
    <p:cSldViewPr>
      <p:cViewPr>
        <p:scale>
          <a:sx n="84" d="100"/>
          <a:sy n="84" d="100"/>
        </p:scale>
        <p:origin x="-510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50" tIns="48175" rIns="96350" bIns="4817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0857220-F6F7-46F3-ACC0-F09D59555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7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3B823-F977-473F-93CF-88BC1490521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F8030-0355-47A5-9C05-8433E5BEA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986F1-8F4F-443B-8491-D7F61F494C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E844A-3A22-40B7-A938-2CFD0E41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B5FB6-3ECA-4603-9A31-8C1499101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EF255-4AF4-4F30-8A07-530662B65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55CA5-9B53-48F2-8650-DFC6567F6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51EBE-D460-4DB9-82DC-BD369A904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6A666-0072-47D7-BA05-23E86BAB6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C9F55-5C7B-4F09-AD5F-A97A468B4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B6BB3-7131-42F8-8DC4-E3174F4C2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C9332-A28A-4A1C-A5AC-E3D6AE667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FCF4180-375F-49FB-8EAC-CB0A65413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Course Code : EE 611</a:t>
            </a:r>
          </a:p>
          <a:p>
            <a:endParaRPr lang="en-US" sz="2400"/>
          </a:p>
          <a:p>
            <a:r>
              <a:rPr lang="en-US" sz="2400"/>
              <a:t>Department: Electrical Engineering</a:t>
            </a:r>
          </a:p>
          <a:p>
            <a:endParaRPr lang="en-US" sz="2400"/>
          </a:p>
          <a:p>
            <a:r>
              <a:rPr lang="en-US" sz="2400"/>
              <a:t>Instructor Name: Jayanta Mukherjee</a:t>
            </a:r>
          </a:p>
          <a:p>
            <a:endParaRPr lang="en-US" sz="2400"/>
          </a:p>
          <a:p>
            <a:r>
              <a:rPr lang="en-US" sz="2400"/>
              <a:t>Email: jayanta@ee.iitb.ac.in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 Lecture 9         		         Jayanta Mukherjee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733800" y="48006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Lecture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0" y="152400"/>
            <a:ext cx="5946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Input reflection coefficient</a:t>
            </a:r>
            <a:endParaRPr lang="en-US" sz="4000" baseline="-2500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10</a:t>
            </a:r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52400" y="2486025"/>
          <a:ext cx="777240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873240" imgH="2057400" progId="Equation.3">
                  <p:embed/>
                </p:oleObj>
              </mc:Choice>
              <mc:Fallback>
                <p:oleObj name="Equation" r:id="rId3" imgW="387324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86025"/>
                        <a:ext cx="7772400" cy="401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2667000" y="838200"/>
          <a:ext cx="3810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5" imgW="5105106" imgH="2296901" progId="Visio.Drawing.11">
                  <p:embed/>
                </p:oleObj>
              </mc:Choice>
              <mc:Fallback>
                <p:oleObj name="Visio" r:id="rId5" imgW="5105106" imgH="229690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3810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0" y="152400"/>
            <a:ext cx="9250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Attributes of Input Reflection Coefficient </a:t>
            </a:r>
          </a:p>
          <a:p>
            <a:r>
              <a:rPr lang="en-US" sz="4000"/>
              <a:t>for Loaded 2-port Network</a:t>
            </a:r>
            <a:endParaRPr lang="en-US" sz="4000" baseline="-25000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11</a:t>
            </a:r>
          </a:p>
        </p:txBody>
      </p:sp>
      <p:sp>
        <p:nvSpPr>
          <p:cNvPr id="9225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4800600" y="1371600"/>
          <a:ext cx="47244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Visio" r:id="rId3" imgW="3377636" imgH="1252233" progId="Visio.Drawing.11">
                  <p:embed/>
                </p:oleObj>
              </mc:Choice>
              <mc:Fallback>
                <p:oleObj name="Visio" r:id="rId3" imgW="3377636" imgH="1252233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71600"/>
                        <a:ext cx="47244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1"/>
          <p:cNvGraphicFramePr>
            <a:graphicFrameLocks noChangeAspect="1"/>
          </p:cNvGraphicFramePr>
          <p:nvPr/>
        </p:nvGraphicFramePr>
        <p:xfrm>
          <a:off x="4419600" y="4495800"/>
          <a:ext cx="472440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Visio" r:id="rId5" imgW="3104174" imgH="1218720" progId="Visio.Drawing.11">
                  <p:embed/>
                </p:oleObj>
              </mc:Choice>
              <mc:Fallback>
                <p:oleObj name="Visio" r:id="rId5" imgW="3104174" imgH="121872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95800"/>
                        <a:ext cx="4724400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3"/>
          <p:cNvGraphicFramePr>
            <a:graphicFrameLocks noChangeAspect="1"/>
          </p:cNvGraphicFramePr>
          <p:nvPr/>
        </p:nvGraphicFramePr>
        <p:xfrm>
          <a:off x="0" y="1763713"/>
          <a:ext cx="5562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7" imgW="2590560" imgH="2234880" progId="Equation.3">
                  <p:embed/>
                </p:oleObj>
              </mc:Choice>
              <mc:Fallback>
                <p:oleObj name="Equation" r:id="rId7" imgW="2590560" imgH="2234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63713"/>
                        <a:ext cx="556260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0" y="152400"/>
            <a:ext cx="7216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Application: Matching using an </a:t>
            </a:r>
          </a:p>
          <a:p>
            <a:r>
              <a:rPr lang="en-US" sz="4000"/>
              <a:t>attenuator</a:t>
            </a:r>
            <a:endParaRPr lang="en-US" sz="4000" baseline="-2500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12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609600" y="3911600"/>
          <a:ext cx="83439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3886200" imgH="1371600" progId="Equation.3">
                  <p:embed/>
                </p:oleObj>
              </mc:Choice>
              <mc:Fallback>
                <p:oleObj name="Equation" r:id="rId3" imgW="3886200" imgH="1371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11600"/>
                        <a:ext cx="8343900" cy="294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1524000" y="1524000"/>
          <a:ext cx="53340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5" imgW="4521697" imgH="1834566" progId="Visio.Drawing.11">
                  <p:embed/>
                </p:oleObj>
              </mc:Choice>
              <mc:Fallback>
                <p:oleObj name="Visio" r:id="rId5" imgW="4521697" imgH="183456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53340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152400"/>
            <a:ext cx="7216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Application: Matching using an </a:t>
            </a:r>
          </a:p>
          <a:p>
            <a:r>
              <a:rPr lang="en-US" sz="4000"/>
              <a:t>attenuator</a:t>
            </a:r>
            <a:endParaRPr lang="en-US" sz="4000" baseline="-25000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13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228600" y="1600200"/>
          <a:ext cx="87630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3225600" imgH="1663560" progId="Equation.3">
                  <p:embed/>
                </p:oleObj>
              </mc:Choice>
              <mc:Fallback>
                <p:oleObj name="Equation" r:id="rId3" imgW="3225600" imgH="1663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763000" cy="452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152400"/>
            <a:ext cx="4616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Signal Flow Graphs</a:t>
            </a:r>
            <a:endParaRPr lang="en-US" sz="4000" baseline="-250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14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0" y="1066800"/>
            <a:ext cx="89217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S-parameters were introduced in the previous lectures to </a:t>
            </a:r>
          </a:p>
          <a:p>
            <a:r>
              <a:rPr lang="en-US" sz="2400"/>
              <a:t>  represent linear N-port networks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As we design microwave circuits we will need to analyze bigger</a:t>
            </a:r>
          </a:p>
          <a:p>
            <a:r>
              <a:rPr lang="en-US" sz="2400"/>
              <a:t>  circuits realized with multiple building blocks</a:t>
            </a:r>
          </a:p>
          <a:p>
            <a:endParaRPr lang="en-US" sz="2400"/>
          </a:p>
          <a:p>
            <a:r>
              <a:rPr lang="en-US" sz="2400"/>
              <a:t>Flow graph techniques will provide us: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an analysis technique applicable to S parameters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means to visualize the power flow in a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152400"/>
            <a:ext cx="4616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Signal Flow Graphs</a:t>
            </a:r>
            <a:endParaRPr lang="en-US" sz="4000" baseline="-2500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15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0" y="838200"/>
            <a:ext cx="86629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Each variable is designated as a node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S parameters and reflection coefficients are represented </a:t>
            </a:r>
          </a:p>
          <a:p>
            <a:r>
              <a:rPr lang="en-US" sz="2400"/>
              <a:t>  by branches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Branches enter dependent variable nodes and emanate from</a:t>
            </a:r>
          </a:p>
          <a:p>
            <a:r>
              <a:rPr lang="en-US" sz="2400"/>
              <a:t>  independent variable nodes. The independent/dependent </a:t>
            </a:r>
          </a:p>
          <a:p>
            <a:r>
              <a:rPr lang="en-US" sz="2400"/>
              <a:t>  variable nodes are the incident/reflected waves respectively.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A node is equal to the sum of the branches entering it</a:t>
            </a:r>
          </a:p>
        </p:txBody>
      </p:sp>
      <p:graphicFrame>
        <p:nvGraphicFramePr>
          <p:cNvPr id="12290" name="Object 9"/>
          <p:cNvGraphicFramePr>
            <a:graphicFrameLocks noChangeAspect="1"/>
          </p:cNvGraphicFramePr>
          <p:nvPr/>
        </p:nvGraphicFramePr>
        <p:xfrm>
          <a:off x="1905000" y="4419600"/>
          <a:ext cx="518160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Visio" r:id="rId3" imgW="6211959" imgH="2609328" progId="Visio.Drawing.11">
                  <p:embed/>
                </p:oleObj>
              </mc:Choice>
              <mc:Fallback>
                <p:oleObj name="Visio" r:id="rId3" imgW="6211959" imgH="260932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518160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0" y="152400"/>
            <a:ext cx="6734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Signal Flow Graph Examples</a:t>
            </a:r>
            <a:endParaRPr lang="en-US" sz="4000" baseline="-25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16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0" y="839788"/>
            <a:ext cx="9144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 length of transmission line of length l satisfies b</a:t>
            </a:r>
            <a:r>
              <a:rPr lang="en-US" sz="2400" baseline="-25000"/>
              <a:t>2</a:t>
            </a:r>
            <a:r>
              <a:rPr lang="en-US" sz="2400"/>
              <a:t>=a</a:t>
            </a:r>
            <a:r>
              <a:rPr lang="en-US" sz="2400" baseline="-25000"/>
              <a:t>1</a:t>
            </a:r>
            <a:r>
              <a:rPr lang="en-US" sz="2400"/>
              <a:t>e</a:t>
            </a:r>
            <a:r>
              <a:rPr lang="en-US" sz="2400" baseline="30000"/>
              <a:t>-j</a:t>
            </a:r>
            <a:r>
              <a:rPr lang="el-GR" sz="2400" baseline="3000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baseline="3000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>
                <a:cs typeface="Times New Roman" pitchFamily="18" charset="0"/>
              </a:rPr>
              <a:t>b</a:t>
            </a:r>
            <a:r>
              <a:rPr lang="en-US" sz="2400" baseline="-25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=a</a:t>
            </a:r>
            <a:r>
              <a:rPr lang="en-US" sz="2400" baseline="-25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e</a:t>
            </a:r>
            <a:r>
              <a:rPr lang="en-US" sz="2400" baseline="30000">
                <a:cs typeface="Times New Roman" pitchFamily="18" charset="0"/>
              </a:rPr>
              <a:t>-j</a:t>
            </a:r>
            <a:r>
              <a:rPr lang="el-GR" sz="2400" baseline="30000">
                <a:cs typeface="Times New Roman" pitchFamily="18" charset="0"/>
              </a:rPr>
              <a:t>β</a:t>
            </a:r>
            <a:r>
              <a:rPr lang="en-US" sz="2400" baseline="30000">
                <a:cs typeface="Times New Roman" pitchFamily="18" charset="0"/>
              </a:rPr>
              <a:t>l</a:t>
            </a:r>
            <a:r>
              <a:rPr lang="en-US" sz="2400">
                <a:cs typeface="Times New Roman" pitchFamily="18" charset="0"/>
              </a:rPr>
              <a:t> so the corresponding signal flow graph is </a:t>
            </a:r>
          </a:p>
          <a:p>
            <a:endParaRPr lang="en-US" sz="2400"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Suppose we have a load with reflection coefficient </a:t>
            </a:r>
            <a:r>
              <a:rPr lang="el-GR" sz="2400">
                <a:cs typeface="Times New Roman" pitchFamily="18" charset="0"/>
              </a:rPr>
              <a:t>Γ</a:t>
            </a:r>
            <a:r>
              <a:rPr lang="en-US" sz="2400" baseline="-25000">
                <a:cs typeface="Times New Roman" pitchFamily="18" charset="0"/>
              </a:rPr>
              <a:t>L</a:t>
            </a:r>
            <a:r>
              <a:rPr lang="en-US" sz="2400">
                <a:cs typeface="Times New Roman" pitchFamily="18" charset="0"/>
              </a:rPr>
              <a:t> connected </a:t>
            </a:r>
          </a:p>
          <a:p>
            <a:r>
              <a:rPr lang="en-US" sz="2400">
                <a:cs typeface="Times New Roman" pitchFamily="18" charset="0"/>
              </a:rPr>
              <a:t>  to port 2. Then we know a</a:t>
            </a:r>
            <a:r>
              <a:rPr lang="en-US" sz="2400" baseline="-25000">
                <a:cs typeface="Times New Roman" pitchFamily="18" charset="0"/>
              </a:rPr>
              <a:t>2 </a:t>
            </a:r>
            <a:r>
              <a:rPr lang="en-US" sz="2400">
                <a:cs typeface="Times New Roman" pitchFamily="18" charset="0"/>
              </a:rPr>
              <a:t>= </a:t>
            </a:r>
            <a:r>
              <a:rPr lang="el-GR" sz="2400">
                <a:cs typeface="Times New Roman" pitchFamily="18" charset="0"/>
              </a:rPr>
              <a:t>Γ</a:t>
            </a:r>
            <a:r>
              <a:rPr lang="en-US" sz="2400" baseline="-25000">
                <a:cs typeface="Times New Roman" pitchFamily="18" charset="0"/>
              </a:rPr>
              <a:t>L</a:t>
            </a:r>
            <a:r>
              <a:rPr lang="en-US" sz="2400">
                <a:cs typeface="Times New Roman" pitchFamily="18" charset="0"/>
              </a:rPr>
              <a:t>b</a:t>
            </a:r>
            <a:r>
              <a:rPr lang="en-US" sz="2400" baseline="-25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 and we can include this as a </a:t>
            </a:r>
          </a:p>
          <a:p>
            <a:r>
              <a:rPr lang="en-US" sz="2400">
                <a:cs typeface="Times New Roman" pitchFamily="18" charset="0"/>
              </a:rPr>
              <a:t>  “branch” in a signal flow graph.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13314" name="Object 10"/>
          <p:cNvGraphicFramePr>
            <a:graphicFrameLocks noChangeAspect="1"/>
          </p:cNvGraphicFramePr>
          <p:nvPr/>
        </p:nvGraphicFramePr>
        <p:xfrm>
          <a:off x="762000" y="1828800"/>
          <a:ext cx="777240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3" imgW="7450305" imgH="2665904" progId="Visio.Drawing.11">
                  <p:embed/>
                </p:oleObj>
              </mc:Choice>
              <mc:Fallback>
                <p:oleObj name="Visio" r:id="rId3" imgW="7450305" imgH="266590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772400" cy="277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152400"/>
            <a:ext cx="7726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Loaded Port Network driven by a </a:t>
            </a:r>
          </a:p>
          <a:p>
            <a:r>
              <a:rPr lang="en-US" sz="4000"/>
              <a:t>Generator</a:t>
            </a:r>
            <a:endParaRPr lang="en-US" sz="4000" baseline="-2500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17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 basic circuit we need to be analyzed is given below.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14338" name="Object 9"/>
          <p:cNvGraphicFramePr>
            <a:graphicFrameLocks noChangeAspect="1"/>
          </p:cNvGraphicFramePr>
          <p:nvPr/>
        </p:nvGraphicFramePr>
        <p:xfrm>
          <a:off x="914400" y="1905000"/>
          <a:ext cx="6742113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6741544" imgH="2703381" progId="Visio.Drawing.11">
                  <p:embed/>
                </p:oleObj>
              </mc:Choice>
              <mc:Fallback>
                <p:oleObj name="Visio" r:id="rId3" imgW="6741544" imgH="270338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6742113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Flow Graph for a Generator</a:t>
            </a:r>
            <a:endParaRPr lang="en-US" sz="4000" baseline="-2500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18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 basic circuit we need to be analyzed is given below.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15362" name="Object 10"/>
          <p:cNvGraphicFramePr>
            <a:graphicFrameLocks noChangeAspect="1"/>
          </p:cNvGraphicFramePr>
          <p:nvPr/>
        </p:nvGraphicFramePr>
        <p:xfrm>
          <a:off x="228600" y="1295400"/>
          <a:ext cx="62484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2946240" imgH="2438280" progId="Equation.3">
                  <p:embed/>
                </p:oleObj>
              </mc:Choice>
              <mc:Fallback>
                <p:oleObj name="Equation" r:id="rId3" imgW="2946240" imgH="243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6248400" cy="517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1"/>
          <p:cNvGraphicFramePr>
            <a:graphicFrameLocks noChangeAspect="1"/>
          </p:cNvGraphicFramePr>
          <p:nvPr/>
        </p:nvGraphicFramePr>
        <p:xfrm>
          <a:off x="4572000" y="2133600"/>
          <a:ext cx="43878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5" imgW="6741544" imgH="5591624" progId="Visio.Drawing.11">
                  <p:embed/>
                </p:oleObj>
              </mc:Choice>
              <mc:Fallback>
                <p:oleObj name="Visio" r:id="rId5" imgW="6741544" imgH="559162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133600"/>
                        <a:ext cx="438785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Flow Graph for a Generator</a:t>
            </a:r>
            <a:endParaRPr lang="en-US" sz="4000" baseline="-25000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19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A basic circuit we need to be analyzed is given below.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533400" y="1371600"/>
          <a:ext cx="62484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946240" imgH="2438280" progId="Equation.3">
                  <p:embed/>
                </p:oleObj>
              </mc:Choice>
              <mc:Fallback>
                <p:oleObj name="Equation" r:id="rId3" imgW="2946240" imgH="243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6248400" cy="517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9"/>
          <p:cNvGraphicFramePr>
            <a:graphicFrameLocks noChangeAspect="1"/>
          </p:cNvGraphicFramePr>
          <p:nvPr/>
        </p:nvGraphicFramePr>
        <p:xfrm>
          <a:off x="4572000" y="1981200"/>
          <a:ext cx="457200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5" imgW="6741544" imgH="5591624" progId="Visio.Drawing.11">
                  <p:embed/>
                </p:oleObj>
              </mc:Choice>
              <mc:Fallback>
                <p:oleObj name="Visio" r:id="rId5" imgW="6741544" imgH="559162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572000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Topics Covered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Properties of S parameters (Contd..)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Properties of 2 port networks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Signal flow graphs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9       		          Jayanta Mukherjee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Analysis Method for Flow Graphs</a:t>
            </a:r>
            <a:endParaRPr lang="en-US" sz="4000" baseline="-250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Simplification of signal flow graphs can be performed using two methods: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“reduction” techniques – good for simple systems, not for </a:t>
            </a:r>
          </a:p>
          <a:p>
            <a:r>
              <a:rPr lang="en-US" sz="2400">
                <a:cs typeface="Times New Roman" pitchFamily="18" charset="0"/>
              </a:rPr>
              <a:t>  complex systems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“Mason’s gain rule”  - Mathematically involved but convenient </a:t>
            </a:r>
          </a:p>
          <a:p>
            <a:r>
              <a:rPr lang="en-US" sz="2400">
                <a:cs typeface="Times New Roman" pitchFamily="18" charset="0"/>
              </a:rPr>
              <a:t>  for large systems</a:t>
            </a:r>
            <a:endParaRPr lang="el-GR" sz="2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Reduction Method </a:t>
            </a:r>
            <a:endParaRPr lang="en-US" sz="4000" baseline="-250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21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7410" name="Object 8"/>
          <p:cNvGraphicFramePr>
            <a:graphicFrameLocks noChangeAspect="1"/>
          </p:cNvGraphicFramePr>
          <p:nvPr/>
        </p:nvGraphicFramePr>
        <p:xfrm>
          <a:off x="0" y="1143000"/>
          <a:ext cx="5105400" cy="378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3" imgW="6252210" imgH="4688205" progId="Visio.Drawing.11">
                  <p:embed/>
                </p:oleObj>
              </mc:Choice>
              <mc:Fallback>
                <p:oleObj name="Visio" r:id="rId3" imgW="6252210" imgH="468820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5105400" cy="378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Reduction Method (2) </a:t>
            </a:r>
            <a:endParaRPr lang="en-US" sz="4000" baseline="-250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22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8434" name="Object 8"/>
          <p:cNvGraphicFramePr>
            <a:graphicFrameLocks noChangeAspect="1"/>
          </p:cNvGraphicFramePr>
          <p:nvPr/>
        </p:nvGraphicFramePr>
        <p:xfrm>
          <a:off x="1371600" y="1066800"/>
          <a:ext cx="5737225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5737646" imgH="3515260" progId="Visio.Drawing.11">
                  <p:embed/>
                </p:oleObj>
              </mc:Choice>
              <mc:Fallback>
                <p:oleObj name="Visio" r:id="rId3" imgW="5737646" imgH="35152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5737225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Example using Reduction Method</a:t>
            </a:r>
            <a:endParaRPr lang="en-US" sz="4000" baseline="-2500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Page 23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914400" y="914400"/>
          <a:ext cx="7086600" cy="57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3" imgW="8206740" imgH="6106058" progId="Visio.Drawing.11">
                  <p:embed/>
                </p:oleObj>
              </mc:Choice>
              <mc:Fallback>
                <p:oleObj name="Visio" r:id="rId3" imgW="8206740" imgH="610605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086600" cy="578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Relative Advantages of Various Small-Signal Parameters</a:t>
            </a:r>
            <a:endParaRPr lang="en-US" sz="4000" baseline="-250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24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1751" name="Text Box 12"/>
          <p:cNvSpPr txBox="1">
            <a:spLocks noChangeArrowheads="1"/>
          </p:cNvSpPr>
          <p:nvPr/>
        </p:nvSpPr>
        <p:spPr bwMode="auto">
          <a:xfrm>
            <a:off x="0" y="1524000"/>
            <a:ext cx="901858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linear response of a N-port circuit can be represented by</a:t>
            </a:r>
          </a:p>
          <a:p>
            <a:r>
              <a:rPr lang="en-US" sz="2400"/>
              <a:t>various small-signal parameters: 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S parameters (used for experimental and final data)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Z parameters (facilitate computation for circuits in series)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Y parameters (facilitate computation for circuits in shunt)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ABCD parameters (facilitate computation for circuits in cascade)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11"/>
          <p:cNvSpPr txBox="1">
            <a:spLocks noChangeArrowheads="1"/>
          </p:cNvSpPr>
          <p:nvPr/>
        </p:nvSpPr>
        <p:spPr bwMode="auto">
          <a:xfrm>
            <a:off x="0" y="990600"/>
            <a:ext cx="8102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Z parameters are useful for N-port networks connected in</a:t>
            </a:r>
          </a:p>
          <a:p>
            <a:r>
              <a:rPr lang="en-US" sz="2400"/>
              <a:t>  series   Z</a:t>
            </a:r>
            <a:r>
              <a:rPr lang="en-US" sz="2400" baseline="-25000"/>
              <a:t>1+2</a:t>
            </a:r>
            <a:r>
              <a:rPr lang="en-US" sz="2400"/>
              <a:t>=Z</a:t>
            </a:r>
            <a:r>
              <a:rPr lang="en-US" sz="2400" baseline="-25000"/>
              <a:t>1</a:t>
            </a:r>
            <a:r>
              <a:rPr lang="en-US" sz="2400"/>
              <a:t>+Z</a:t>
            </a:r>
            <a:r>
              <a:rPr lang="en-US" sz="2400" baseline="-25000"/>
              <a:t>2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Y parameters are useful for N Port networks in parallel </a:t>
            </a:r>
          </a:p>
          <a:p>
            <a:r>
              <a:rPr lang="en-US" sz="2400"/>
              <a:t>  Y</a:t>
            </a:r>
            <a:r>
              <a:rPr lang="en-US" sz="2400" baseline="-25000"/>
              <a:t>1//2</a:t>
            </a:r>
            <a:r>
              <a:rPr lang="en-US" sz="2400"/>
              <a:t>=Y</a:t>
            </a:r>
            <a:r>
              <a:rPr lang="en-US" sz="2400" baseline="-25000"/>
              <a:t>1</a:t>
            </a:r>
            <a:r>
              <a:rPr lang="en-US" sz="2400"/>
              <a:t>+Y</a:t>
            </a:r>
            <a:r>
              <a:rPr lang="en-US" sz="2400" baseline="-25000"/>
              <a:t>2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Z and Y parameters</a:t>
            </a:r>
            <a:endParaRPr lang="en-US" sz="4000" baseline="-25000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25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1676400" y="1752600"/>
          <a:ext cx="48768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3" imgW="6669938" imgH="2887675" progId="Visio.Drawing.11">
                  <p:embed/>
                </p:oleObj>
              </mc:Choice>
              <mc:Fallback>
                <p:oleObj name="Visio" r:id="rId3" imgW="6669938" imgH="288767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487680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2"/>
          <p:cNvGraphicFramePr>
            <a:graphicFrameLocks noChangeAspect="1"/>
          </p:cNvGraphicFramePr>
          <p:nvPr/>
        </p:nvGraphicFramePr>
        <p:xfrm>
          <a:off x="2057400" y="4419600"/>
          <a:ext cx="50292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5" imgW="6799783" imgH="2795016" progId="Visio.Drawing.11">
                  <p:embed/>
                </p:oleObj>
              </mc:Choice>
              <mc:Fallback>
                <p:oleObj name="Visio" r:id="rId5" imgW="6799783" imgH="279501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19600"/>
                        <a:ext cx="50292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ABCD Parameters</a:t>
            </a:r>
            <a:endParaRPr lang="en-US" sz="4000" baseline="-2500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26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1506" name="Object 10"/>
          <p:cNvGraphicFramePr>
            <a:graphicFrameLocks noChangeAspect="1"/>
          </p:cNvGraphicFramePr>
          <p:nvPr/>
        </p:nvGraphicFramePr>
        <p:xfrm>
          <a:off x="533400" y="914400"/>
          <a:ext cx="7821613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3" imgW="7820863" imgH="1728826" progId="Visio.Drawing.11">
                  <p:embed/>
                </p:oleObj>
              </mc:Choice>
              <mc:Fallback>
                <p:oleObj name="Visio" r:id="rId3" imgW="7820863" imgH="172882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7821613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2"/>
          <p:cNvGraphicFramePr>
            <a:graphicFrameLocks noChangeAspect="1"/>
          </p:cNvGraphicFramePr>
          <p:nvPr/>
        </p:nvGraphicFramePr>
        <p:xfrm>
          <a:off x="457200" y="2590800"/>
          <a:ext cx="77470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5" imgW="3149280" imgH="1600200" progId="Equation.3">
                  <p:embed/>
                </p:oleObj>
              </mc:Choice>
              <mc:Fallback>
                <p:oleObj name="Equation" r:id="rId5" imgW="3149280" imgH="160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747000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Sample ABCD Matrices</a:t>
            </a:r>
            <a:endParaRPr lang="en-US" sz="4000" baseline="-2500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27</a:t>
            </a:r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2530" name="Object 8"/>
          <p:cNvGraphicFramePr>
            <a:graphicFrameLocks noChangeAspect="1"/>
          </p:cNvGraphicFramePr>
          <p:nvPr/>
        </p:nvGraphicFramePr>
        <p:xfrm>
          <a:off x="177800" y="1143000"/>
          <a:ext cx="8966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3644640" imgH="1765080" progId="Equation.3">
                  <p:embed/>
                </p:oleObj>
              </mc:Choice>
              <mc:Fallback>
                <p:oleObj name="Equation" r:id="rId3" imgW="3644640" imgH="1765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143000"/>
                        <a:ext cx="8966200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0"/>
          <p:cNvGraphicFramePr>
            <a:graphicFrameLocks noChangeAspect="1"/>
          </p:cNvGraphicFramePr>
          <p:nvPr/>
        </p:nvGraphicFramePr>
        <p:xfrm>
          <a:off x="4876800" y="2133600"/>
          <a:ext cx="3662363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5" imgW="3662172" imgH="3211678" progId="Visio.Drawing.11">
                  <p:embed/>
                </p:oleObj>
              </mc:Choice>
              <mc:Fallback>
                <p:oleObj name="Visio" r:id="rId5" imgW="3662172" imgH="321167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662363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Sample ABCD Matrices (2)</a:t>
            </a:r>
            <a:endParaRPr lang="en-US" sz="4000" baseline="-25000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28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3554" name="Object 7"/>
          <p:cNvGraphicFramePr>
            <a:graphicFrameLocks noChangeAspect="1"/>
          </p:cNvGraphicFramePr>
          <p:nvPr/>
        </p:nvGraphicFramePr>
        <p:xfrm>
          <a:off x="304800" y="1143000"/>
          <a:ext cx="8091488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3" imgW="3288960" imgH="990360" progId="Equation.3">
                  <p:embed/>
                </p:oleObj>
              </mc:Choice>
              <mc:Fallback>
                <p:oleObj name="Equation" r:id="rId3" imgW="328896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091488" cy="243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10"/>
          <p:cNvGraphicFramePr>
            <a:graphicFrameLocks noChangeAspect="1"/>
          </p:cNvGraphicFramePr>
          <p:nvPr/>
        </p:nvGraphicFramePr>
        <p:xfrm>
          <a:off x="2514600" y="4038600"/>
          <a:ext cx="33242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5" imgW="3323539" imgH="1702918" progId="Visio.Drawing.11">
                  <p:embed/>
                </p:oleObj>
              </mc:Choice>
              <mc:Fallback>
                <p:oleObj name="Visio" r:id="rId5" imgW="3323539" imgH="170291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3242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Sample ABCD Matrices (2)</a:t>
            </a:r>
            <a:endParaRPr lang="en-US" sz="4000" baseline="-250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29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45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66375"/>
              </p:ext>
            </p:extLst>
          </p:nvPr>
        </p:nvGraphicFramePr>
        <p:xfrm>
          <a:off x="626933" y="1371601"/>
          <a:ext cx="754705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3" imgW="4483080" imgH="2806560" progId="Equation.3">
                  <p:embed/>
                </p:oleObj>
              </mc:Choice>
              <mc:Fallback>
                <p:oleObj name="Equation" r:id="rId3" imgW="4483080" imgH="2806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33" y="1371601"/>
                        <a:ext cx="7547052" cy="472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0" y="152400"/>
            <a:ext cx="7808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for a Passive Reciprocal </a:t>
            </a:r>
          </a:p>
          <a:p>
            <a:r>
              <a:rPr lang="en-US" sz="4000"/>
              <a:t>Lossless 2-port Junction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49250" y="1935163"/>
          <a:ext cx="8542338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886200" imgH="1879560" progId="Equation.3">
                  <p:embed/>
                </p:oleObj>
              </mc:Choice>
              <mc:Fallback>
                <p:oleObj name="Equation" r:id="rId3" imgW="3886200" imgH="1879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935163"/>
                        <a:ext cx="8542338" cy="413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152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/>
              <a:t>Sample ABCD Matrices (2)</a:t>
            </a:r>
            <a:endParaRPr lang="en-US" sz="4000" baseline="-250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30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0" y="990600"/>
          <a:ext cx="838200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3" imgW="3886200" imgH="2552400" progId="Equation.3">
                  <p:embed/>
                </p:oleObj>
              </mc:Choice>
              <mc:Fallback>
                <p:oleObj name="Equation" r:id="rId3" imgW="3886200" imgH="255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8382000" cy="550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152400"/>
            <a:ext cx="7808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for a Passive Reciprocal </a:t>
            </a:r>
          </a:p>
          <a:p>
            <a:r>
              <a:rPr lang="en-US" sz="4000"/>
              <a:t>Lossless 2-port Junction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4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914400" y="1447800"/>
          <a:ext cx="73914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606480" imgH="2425680" progId="Equation.3">
                  <p:embed/>
                </p:oleObj>
              </mc:Choice>
              <mc:Fallback>
                <p:oleObj name="Equation" r:id="rId3" imgW="3606480" imgH="2425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91400" cy="496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0" y="152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Example of direct calculation of S</a:t>
            </a:r>
          </a:p>
          <a:p>
            <a:r>
              <a:rPr lang="en-US" sz="4000"/>
              <a:t>Matrices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5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609600" y="2286000"/>
          <a:ext cx="816451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4" imgW="8164982" imgH="1766316" progId="Visio.Drawing.11">
                  <p:embed/>
                </p:oleObj>
              </mc:Choice>
              <mc:Fallback>
                <p:oleObj name="Visio" r:id="rId4" imgW="8164982" imgH="176631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816451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365125" y="4495800"/>
            <a:ext cx="8778875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To measure S</a:t>
            </a:r>
            <a:r>
              <a:rPr lang="en-US" sz="2400" baseline="-25000"/>
              <a:t>11</a:t>
            </a:r>
            <a:r>
              <a:rPr lang="en-US" sz="2400"/>
              <a:t> and S</a:t>
            </a:r>
            <a:r>
              <a:rPr lang="en-US" sz="2400" baseline="-25000"/>
              <a:t>21</a:t>
            </a:r>
            <a:r>
              <a:rPr lang="en-US" sz="2400"/>
              <a:t> we must terminate port 2 in a </a:t>
            </a:r>
          </a:p>
          <a:p>
            <a:r>
              <a:rPr lang="en-US" sz="2400"/>
              <a:t>  matched load of impedance Z</a:t>
            </a:r>
            <a:r>
              <a:rPr lang="en-US" sz="2400" baseline="-25000"/>
              <a:t>2</a:t>
            </a:r>
          </a:p>
          <a:p>
            <a:endParaRPr lang="en-US" sz="2400" baseline="-25000"/>
          </a:p>
          <a:p>
            <a:pPr>
              <a:buFontTx/>
              <a:buChar char="•"/>
            </a:pPr>
            <a:r>
              <a:rPr lang="en-US" sz="2400"/>
              <a:t> To find S</a:t>
            </a:r>
            <a:r>
              <a:rPr lang="en-US" sz="2400" baseline="-25000"/>
              <a:t>11</a:t>
            </a:r>
            <a:r>
              <a:rPr lang="en-US" sz="2400"/>
              <a:t>, terminate port 2 with Z</a:t>
            </a:r>
            <a:r>
              <a:rPr lang="en-US" sz="2400" baseline="-25000"/>
              <a:t>2</a:t>
            </a:r>
            <a:r>
              <a:rPr lang="en-US" sz="2400"/>
              <a:t>. Then we have </a:t>
            </a:r>
          </a:p>
          <a:p>
            <a:r>
              <a:rPr lang="en-US" sz="2400"/>
              <a:t>  S</a:t>
            </a:r>
            <a:r>
              <a:rPr lang="en-US" sz="2400" baseline="-25000"/>
              <a:t>11 </a:t>
            </a:r>
            <a:r>
              <a:rPr lang="en-US" sz="2400"/>
              <a:t>= (b</a:t>
            </a:r>
            <a:r>
              <a:rPr lang="en-US" sz="2400" baseline="-25000"/>
              <a:t>1</a:t>
            </a:r>
            <a:r>
              <a:rPr lang="en-US" sz="2400"/>
              <a:t>/a</a:t>
            </a:r>
            <a:r>
              <a:rPr lang="en-US" sz="2400" baseline="-25000"/>
              <a:t>1</a:t>
            </a:r>
            <a:r>
              <a:rPr lang="en-US" sz="2400"/>
              <a:t>)</a:t>
            </a:r>
            <a:endParaRPr lang="en-US" sz="2400" baseline="-25000"/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365125" y="1411288"/>
            <a:ext cx="715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Consider the S matrix of the network shown below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152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Example of direct calculation of S</a:t>
            </a:r>
          </a:p>
          <a:p>
            <a:r>
              <a:rPr lang="en-US" sz="4000"/>
              <a:t>Matrices (2)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6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0" y="1447800"/>
          <a:ext cx="89154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924000" imgH="1231560" progId="Equation.3">
                  <p:embed/>
                </p:oleObj>
              </mc:Choice>
              <mc:Fallback>
                <p:oleObj name="Equation" r:id="rId3" imgW="3924000" imgH="1231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8915400" cy="279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152400"/>
            <a:ext cx="3897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Derivation of S</a:t>
            </a:r>
            <a:r>
              <a:rPr lang="en-US" sz="4000" baseline="-25000"/>
              <a:t>21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7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28600" y="1066800"/>
          <a:ext cx="8915400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4063680" imgH="2095200" progId="Equation.3">
                  <p:embed/>
                </p:oleObj>
              </mc:Choice>
              <mc:Fallback>
                <p:oleObj name="Equation" r:id="rId3" imgW="4063680" imgH="209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915400" cy="459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152400"/>
            <a:ext cx="4194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Results Summary</a:t>
            </a:r>
            <a:endParaRPr lang="en-US" sz="4000" baseline="-250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8</a:t>
            </a: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0" y="914400"/>
          <a:ext cx="6858000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3377880" imgH="2768400" progId="Equation.3">
                  <p:embed/>
                </p:oleObj>
              </mc:Choice>
              <mc:Fallback>
                <p:oleObj name="Equation" r:id="rId3" imgW="3377880" imgH="27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6858000" cy="561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5060950" y="2286000"/>
          <a:ext cx="816451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5" imgW="8707075" imgH="1755288" progId="Visio.Drawing.11">
                  <p:embed/>
                </p:oleObj>
              </mc:Choice>
              <mc:Fallback>
                <p:oleObj name="Visio" r:id="rId5" imgW="8707075" imgH="175528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286000"/>
                        <a:ext cx="816451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0" y="152400"/>
            <a:ext cx="7077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Input reflection coefficient of a </a:t>
            </a:r>
          </a:p>
          <a:p>
            <a:r>
              <a:rPr lang="en-US" sz="4000"/>
              <a:t>2 port network</a:t>
            </a:r>
            <a:endParaRPr lang="en-US" sz="4000" baseline="-2500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          Lecture 9       	    	          Jayanta Mukherjee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9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7170" name="Object 12"/>
          <p:cNvGraphicFramePr>
            <a:graphicFrameLocks noChangeAspect="1"/>
          </p:cNvGraphicFramePr>
          <p:nvPr/>
        </p:nvGraphicFramePr>
        <p:xfrm>
          <a:off x="762000" y="3733800"/>
          <a:ext cx="73215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606480" imgH="1358640" progId="Equation.3">
                  <p:embed/>
                </p:oleObj>
              </mc:Choice>
              <mc:Fallback>
                <p:oleObj name="Equation" r:id="rId3" imgW="3606480" imgH="1358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73215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"/>
          <p:cNvGraphicFramePr>
            <a:graphicFrameLocks noChangeAspect="1"/>
          </p:cNvGraphicFramePr>
          <p:nvPr/>
        </p:nvGraphicFramePr>
        <p:xfrm>
          <a:off x="2286000" y="1295400"/>
          <a:ext cx="5105400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5" imgW="5105106" imgH="2296901" progId="Visio.Drawing.11">
                  <p:embed/>
                </p:oleObj>
              </mc:Choice>
              <mc:Fallback>
                <p:oleObj name="Visio" r:id="rId5" imgW="5105106" imgH="229690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5105400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769</Words>
  <Application>Microsoft Office PowerPoint</Application>
  <PresentationFormat>On-screen Show (4:3)</PresentationFormat>
  <Paragraphs>214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Default Design</vt:lpstr>
      <vt:lpstr>Equation</vt:lpstr>
      <vt:lpstr>Visio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Prof Jayanta</cp:lastModifiedBy>
  <cp:revision>417</cp:revision>
  <dcterms:created xsi:type="dcterms:W3CDTF">2009-07-21T12:04:38Z</dcterms:created>
  <dcterms:modified xsi:type="dcterms:W3CDTF">2017-09-07T20:19:42Z</dcterms:modified>
</cp:coreProperties>
</file>