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D893-B612-E14C-8FF5-0316DCDA8A29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3D1E-EAFF-3D4E-80B9-772341C1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REVIEWED TWO</a:t>
            </a:r>
            <a:r>
              <a:rPr lang="en-US" baseline="0" dirty="0" smtClean="0"/>
              <a:t> PAPERS ON CIRCUIT MODELS FOR 3D NAND FLASH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73D1E-EAFF-3D4E-80B9-772341C1E7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first paper </a:t>
            </a:r>
            <a:r>
              <a:rPr lang="en-US" dirty="0" smtClean="0"/>
              <a:t>A Behavioral Compact Model of 3D NAND </a:t>
            </a:r>
            <a:r>
              <a:rPr lang="en-US" baseline="0" dirty="0" smtClean="0"/>
              <a:t> they have simply approximated each memory cell as in the array as figure 1. in this they have added the bias voltage VCVS to mimic the </a:t>
            </a:r>
            <a:r>
              <a:rPr lang="en-US" baseline="0" dirty="0" err="1" smtClean="0"/>
              <a:t>chane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Vt</a:t>
            </a:r>
            <a:r>
              <a:rPr lang="en-US" baseline="0" dirty="0" smtClean="0"/>
              <a:t> that </a:t>
            </a:r>
            <a:r>
              <a:rPr lang="en-US" baseline="0" dirty="0" err="1" smtClean="0"/>
              <a:t>occures</a:t>
            </a:r>
            <a:r>
              <a:rPr lang="en-US" baseline="0" dirty="0" smtClean="0"/>
              <a:t> during program and erase.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73D1E-EAFF-3D4E-80B9-772341C1E7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9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0"/>
            <a:ext cx="8791575" cy="2387600"/>
          </a:xfrm>
        </p:spPr>
        <p:txBody>
          <a:bodyPr/>
          <a:lstStyle/>
          <a:p>
            <a:pPr algn="ctr"/>
            <a:r>
              <a:rPr lang="en-US" dirty="0" smtClean="0"/>
              <a:t>spice models for </a:t>
            </a:r>
            <a:r>
              <a:rPr lang="en-US" dirty="0" err="1" smtClean="0"/>
              <a:t>Nand</a:t>
            </a:r>
            <a:r>
              <a:rPr lang="en-US" dirty="0" smtClean="0"/>
              <a:t> flash memory Cell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2177" y="4771932"/>
            <a:ext cx="8791575" cy="1655762"/>
          </a:xfrm>
        </p:spPr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/>
              <a:t>	</a:t>
            </a:r>
            <a:r>
              <a:rPr lang="en-US" dirty="0" err="1" smtClean="0"/>
              <a:t>Devesh</a:t>
            </a:r>
            <a:r>
              <a:rPr lang="en-US" dirty="0" smtClean="0"/>
              <a:t> Kumar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Reviewed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Behavioral Compact Model of 3D NAND Flash </a:t>
            </a:r>
            <a:r>
              <a:rPr lang="en-US" dirty="0" smtClean="0"/>
              <a:t>Memory. Author: </a:t>
            </a:r>
            <a:r>
              <a:rPr lang="en-US" dirty="0" err="1"/>
              <a:t>Shubham</a:t>
            </a:r>
            <a:r>
              <a:rPr lang="en-US" dirty="0"/>
              <a:t> </a:t>
            </a:r>
            <a:r>
              <a:rPr lang="en-US" dirty="0" err="1"/>
              <a:t>Sahay</a:t>
            </a:r>
            <a:r>
              <a:rPr lang="en-US" dirty="0"/>
              <a:t> and Dmitri </a:t>
            </a:r>
            <a:r>
              <a:rPr lang="en-US" dirty="0" err="1"/>
              <a:t>Strukov</a:t>
            </a:r>
            <a:r>
              <a:rPr lang="en-US" dirty="0"/>
              <a:t> </a:t>
            </a:r>
          </a:p>
          <a:p>
            <a:r>
              <a:rPr lang="en-US" dirty="0"/>
              <a:t>Modeling NAND Flash Memories for IC Design </a:t>
            </a:r>
            <a:r>
              <a:rPr lang="en-US" dirty="0" smtClean="0"/>
              <a:t>Author: </a:t>
            </a:r>
            <a:r>
              <a:rPr lang="en-US" dirty="0"/>
              <a:t>L. </a:t>
            </a:r>
            <a:r>
              <a:rPr lang="en-US" dirty="0" err="1"/>
              <a:t>Larcher</a:t>
            </a:r>
            <a:r>
              <a:rPr lang="en-US" dirty="0"/>
              <a:t>, A. </a:t>
            </a:r>
            <a:r>
              <a:rPr lang="en-US" dirty="0" err="1"/>
              <a:t>Padovani</a:t>
            </a:r>
            <a:r>
              <a:rPr lang="en-US" dirty="0"/>
              <a:t>, P. </a:t>
            </a:r>
            <a:r>
              <a:rPr lang="en-US" dirty="0" err="1"/>
              <a:t>Pavan</a:t>
            </a:r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en-US" dirty="0"/>
              <a:t>. </a:t>
            </a:r>
            <a:r>
              <a:rPr lang="en-US" dirty="0" err="1" smtClean="0"/>
              <a:t>Fantini</a:t>
            </a:r>
            <a:r>
              <a:rPr lang="en-US" dirty="0" smtClean="0"/>
              <a:t>, A</a:t>
            </a:r>
            <a:r>
              <a:rPr lang="en-US" dirty="0"/>
              <a:t>. </a:t>
            </a:r>
            <a:r>
              <a:rPr lang="en-US" dirty="0" err="1"/>
              <a:t>Calderoni</a:t>
            </a:r>
            <a:r>
              <a:rPr lang="en-US" dirty="0"/>
              <a:t>, A. </a:t>
            </a:r>
            <a:r>
              <a:rPr lang="en-US" dirty="0" err="1"/>
              <a:t>Mauri</a:t>
            </a:r>
            <a:r>
              <a:rPr lang="en-US" dirty="0"/>
              <a:t>, and A. </a:t>
            </a:r>
            <a:r>
              <a:rPr lang="en-US" dirty="0" err="1" smtClean="0"/>
              <a:t>Benvenuti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9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Behavioral Compact Model of 3D NAND Flash Memory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06" y="2634774"/>
            <a:ext cx="3511697" cy="3541712"/>
          </a:xfrm>
        </p:spPr>
      </p:pic>
      <p:sp>
        <p:nvSpPr>
          <p:cNvPr id="5" name="TextBox 4"/>
          <p:cNvSpPr txBox="1"/>
          <p:nvPr/>
        </p:nvSpPr>
        <p:spPr>
          <a:xfrm>
            <a:off x="5015753" y="2420471"/>
            <a:ext cx="6279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first paper they have models each individual memory cell as shown. They have added the substrate bias to mimic the </a:t>
            </a:r>
            <a:r>
              <a:rPr lang="en-US" sz="2800" dirty="0" err="1" smtClean="0"/>
              <a:t>Vt</a:t>
            </a:r>
            <a:r>
              <a:rPr lang="en-US" sz="2800" dirty="0" smtClean="0"/>
              <a:t> shift  in Program and erase. </a:t>
            </a:r>
          </a:p>
          <a:p>
            <a:r>
              <a:rPr lang="en-US" sz="2800" dirty="0" smtClean="0"/>
              <a:t>In this paper they have taken </a:t>
            </a:r>
            <a:r>
              <a:rPr lang="en-US" sz="2800" dirty="0"/>
              <a:t>3×3 string array of vertical channel charge-trap (CT) devices with a gate stack of oxide/nitride/oxide (O/N/O) and Macaroni body </a:t>
            </a:r>
          </a:p>
        </p:txBody>
      </p:sp>
      <p:sp>
        <p:nvSpPr>
          <p:cNvPr id="6" name="Rectangle 5"/>
          <p:cNvSpPr/>
          <p:nvPr/>
        </p:nvSpPr>
        <p:spPr>
          <a:xfrm>
            <a:off x="-179294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Ref : A Behavioral Compact Model of 3D NAND Flash Memory by </a:t>
            </a:r>
            <a:r>
              <a:rPr lang="en-US" dirty="0" err="1"/>
              <a:t>Shubham</a:t>
            </a:r>
            <a:r>
              <a:rPr lang="en-US" dirty="0"/>
              <a:t> </a:t>
            </a:r>
            <a:r>
              <a:rPr lang="en-US" dirty="0" err="1"/>
              <a:t>Sahay</a:t>
            </a:r>
            <a:r>
              <a:rPr lang="en-US" dirty="0"/>
              <a:t>, Dmitri </a:t>
            </a:r>
            <a:r>
              <a:rPr lang="en-US" dirty="0" err="1"/>
              <a:t>Strukov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91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5" y="1357803"/>
            <a:ext cx="4042522" cy="3799971"/>
          </a:xfrm>
        </p:spPr>
      </p:pic>
      <p:sp>
        <p:nvSpPr>
          <p:cNvPr id="6" name="TextBox 5"/>
          <p:cNvSpPr txBox="1"/>
          <p:nvPr/>
        </p:nvSpPr>
        <p:spPr>
          <a:xfrm>
            <a:off x="613895" y="5435394"/>
            <a:ext cx="4900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 : A </a:t>
            </a:r>
            <a:r>
              <a:rPr lang="en-US" dirty="0"/>
              <a:t>Behavioral Compact Model of 3D NAND Flash Memory </a:t>
            </a:r>
            <a:r>
              <a:rPr lang="en-US" dirty="0" smtClean="0"/>
              <a:t>by </a:t>
            </a:r>
            <a:r>
              <a:rPr lang="en-US" dirty="0" err="1"/>
              <a:t>Shubham</a:t>
            </a:r>
            <a:r>
              <a:rPr lang="en-US" dirty="0"/>
              <a:t> </a:t>
            </a:r>
            <a:r>
              <a:rPr lang="en-US" dirty="0" err="1" smtClean="0"/>
              <a:t>Sahay</a:t>
            </a:r>
            <a:r>
              <a:rPr lang="en-US" dirty="0" smtClean="0"/>
              <a:t>, </a:t>
            </a:r>
            <a:r>
              <a:rPr lang="en-US" dirty="0"/>
              <a:t>Dmitri </a:t>
            </a:r>
            <a:r>
              <a:rPr lang="en-US" dirty="0" err="1"/>
              <a:t>Strukov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85279" y="1410938"/>
            <a:ext cx="63739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 : The </a:t>
            </a:r>
            <a:r>
              <a:rPr lang="en-US" sz="2800" dirty="0"/>
              <a:t>cell-cell coupling between adjacent cells sharing the same </a:t>
            </a:r>
            <a:r>
              <a:rPr lang="en-US" sz="2800" dirty="0" smtClean="0"/>
              <a:t>WL</a:t>
            </a:r>
            <a:endParaRPr lang="en-US" sz="2800" dirty="0"/>
          </a:p>
          <a:p>
            <a:r>
              <a:rPr lang="en-US" sz="2800" dirty="0" err="1" smtClean="0"/>
              <a:t>Cv</a:t>
            </a:r>
            <a:r>
              <a:rPr lang="en-US" sz="2800" dirty="0" smtClean="0"/>
              <a:t> : the </a:t>
            </a:r>
            <a:r>
              <a:rPr lang="en-US" sz="2800" dirty="0"/>
              <a:t>vertical coupling between the cells on the same string is taken into account via a vertical capacitance </a:t>
            </a:r>
            <a:endParaRPr lang="en-US" sz="2800" dirty="0" smtClean="0"/>
          </a:p>
          <a:p>
            <a:r>
              <a:rPr lang="en-US" sz="2800" dirty="0" smtClean="0"/>
              <a:t>CD</a:t>
            </a:r>
            <a:r>
              <a:rPr lang="en-US" sz="2800" dirty="0" smtClean="0"/>
              <a:t>: the coupling </a:t>
            </a:r>
            <a:r>
              <a:rPr lang="en-US" sz="2800" dirty="0"/>
              <a:t>between diagonal cells and the neighboring cells is considered using CD </a:t>
            </a:r>
            <a:r>
              <a:rPr lang="en-US" sz="2800" dirty="0" smtClean="0"/>
              <a:t>the </a:t>
            </a:r>
            <a:r>
              <a:rPr lang="en-US" sz="2800" dirty="0"/>
              <a:t>diagonal capacitance </a:t>
            </a:r>
            <a:r>
              <a:rPr lang="en-US" sz="2800" dirty="0" smtClean="0"/>
              <a:t>and </a:t>
            </a:r>
            <a:r>
              <a:rPr lang="en-US" sz="2800" dirty="0"/>
              <a:t>the side </a:t>
            </a:r>
            <a:r>
              <a:rPr lang="en-US" sz="2800" dirty="0" smtClean="0"/>
              <a:t>capacitance Cs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09" y="1062319"/>
            <a:ext cx="5141901" cy="4273430"/>
          </a:xfrm>
        </p:spPr>
      </p:pic>
      <p:sp>
        <p:nvSpPr>
          <p:cNvPr id="5" name="Rectangle 4"/>
          <p:cNvSpPr/>
          <p:nvPr/>
        </p:nvSpPr>
        <p:spPr>
          <a:xfrm>
            <a:off x="430752" y="55912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Ref : A Behavioral Compact Model of 3D NAND Flash Memory by </a:t>
            </a:r>
            <a:r>
              <a:rPr lang="en-US" dirty="0" err="1"/>
              <a:t>Shubham</a:t>
            </a:r>
            <a:r>
              <a:rPr lang="en-US" dirty="0"/>
              <a:t> </a:t>
            </a:r>
            <a:r>
              <a:rPr lang="en-US" dirty="0" err="1"/>
              <a:t>Sahay</a:t>
            </a:r>
            <a:r>
              <a:rPr lang="en-US" dirty="0"/>
              <a:t>, Dmitri </a:t>
            </a:r>
            <a:r>
              <a:rPr lang="en-US" dirty="0" err="1"/>
              <a:t>Strukov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6752" y="1062319"/>
            <a:ext cx="52957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Here  to model every string we need eight other strings</a:t>
            </a:r>
          </a:p>
          <a:p>
            <a:r>
              <a:rPr lang="en-US" sz="2800" dirty="0" smtClean="0"/>
              <a:t>To calculate the coupling capacitance (CV</a:t>
            </a:r>
            <a:r>
              <a:rPr lang="en-US" sz="2800" dirty="0"/>
              <a:t>, CH, CS and </a:t>
            </a:r>
            <a:r>
              <a:rPr lang="en-US" sz="2800" dirty="0" smtClean="0"/>
              <a:t>CD) they have used </a:t>
            </a:r>
            <a:r>
              <a:rPr lang="en-US" sz="2800" dirty="0"/>
              <a:t>mixed-mode </a:t>
            </a:r>
            <a:r>
              <a:rPr lang="en-US" sz="2800" dirty="0" err="1" smtClean="0"/>
              <a:t>Tcad</a:t>
            </a:r>
            <a:r>
              <a:rPr lang="en-US" sz="2800" dirty="0" smtClean="0"/>
              <a:t> simulations. For the basic </a:t>
            </a:r>
            <a:r>
              <a:rPr lang="en-US" sz="2800" dirty="0" err="1" smtClean="0"/>
              <a:t>mos</a:t>
            </a:r>
            <a:r>
              <a:rPr lang="en-US" sz="2800" dirty="0" smtClean="0"/>
              <a:t> the </a:t>
            </a:r>
            <a:r>
              <a:rPr lang="en-US" sz="2800" dirty="0"/>
              <a:t>BSIM-CMG 110.0.0 compact </a:t>
            </a:r>
            <a:r>
              <a:rPr lang="en-US" sz="2800" dirty="0" smtClean="0"/>
              <a:t>model was used by them</a:t>
            </a:r>
          </a:p>
          <a:p>
            <a:r>
              <a:rPr lang="en-US" sz="2800" dirty="0" smtClean="0"/>
              <a:t>They have done simulation on 10 WLs</a:t>
            </a:r>
          </a:p>
        </p:txBody>
      </p:sp>
    </p:spTree>
    <p:extLst>
      <p:ext uri="{BB962C8B-B14F-4D97-AF65-F5344CB8AC3E}">
        <p14:creationId xmlns:p14="http://schemas.microsoft.com/office/powerpoint/2010/main" val="9523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2" y="1248336"/>
            <a:ext cx="6162979" cy="35417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1" t="17501" r="268" b="27573"/>
          <a:stretch/>
        </p:blipFill>
        <p:spPr>
          <a:xfrm>
            <a:off x="7452309" y="1248336"/>
            <a:ext cx="4249270" cy="33483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6259" y="52264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Ref : A Behavioral Compact Model of 3D NAND Flash Memory by </a:t>
            </a:r>
            <a:r>
              <a:rPr lang="en-US" dirty="0" err="1"/>
              <a:t>Shubham</a:t>
            </a:r>
            <a:r>
              <a:rPr lang="en-US" dirty="0"/>
              <a:t> </a:t>
            </a:r>
            <a:r>
              <a:rPr lang="en-US" dirty="0" err="1"/>
              <a:t>Sahay</a:t>
            </a:r>
            <a:r>
              <a:rPr lang="en-US" dirty="0"/>
              <a:t>, Dmitri </a:t>
            </a:r>
            <a:r>
              <a:rPr lang="en-US" dirty="0" err="1"/>
              <a:t>Strukov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NAND Flash Memories for IC Design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7"/>
            <a:ext cx="10369270" cy="3541714"/>
          </a:xfrm>
        </p:spPr>
        <p:txBody>
          <a:bodyPr/>
          <a:lstStyle/>
          <a:p>
            <a:r>
              <a:rPr lang="en-US" dirty="0" smtClean="0"/>
              <a:t>In this paper they have considered three </a:t>
            </a:r>
            <a:r>
              <a:rPr lang="en-US" dirty="0" err="1" smtClean="0"/>
              <a:t>nand</a:t>
            </a:r>
            <a:r>
              <a:rPr lang="en-US" dirty="0" smtClean="0"/>
              <a:t> string to model the middle string </a:t>
            </a:r>
          </a:p>
          <a:p>
            <a:r>
              <a:rPr lang="en-US" dirty="0" smtClean="0"/>
              <a:t>They have used Two coupling capacitances to model coupling in X and Y direction.</a:t>
            </a:r>
          </a:p>
          <a:p>
            <a:r>
              <a:rPr lang="en-US" dirty="0" smtClean="0"/>
              <a:t>They have used a different model for unit cell . In their model they represent the floating gate as an capacitor. They have introduce I p/e which represent the current that occurs due to tunneling during program and erase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39" y="403062"/>
            <a:ext cx="6652543" cy="62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149</TotalTime>
  <Words>444</Words>
  <Application>Microsoft Macintosh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spice models for Nand flash memory Cell</vt:lpstr>
      <vt:lpstr>Paper Reviewed</vt:lpstr>
      <vt:lpstr>A Behavioral Compact Model of 3D NAND Flash Memory</vt:lpstr>
      <vt:lpstr>PowerPoint Presentation</vt:lpstr>
      <vt:lpstr>PowerPoint Presentation</vt:lpstr>
      <vt:lpstr>PowerPoint Presentation</vt:lpstr>
      <vt:lpstr>Modeling NAND Flash Memories for IC Design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devesh kumar</dc:creator>
  <cp:lastModifiedBy>devesh kumar</cp:lastModifiedBy>
  <cp:revision>14</cp:revision>
  <dcterms:created xsi:type="dcterms:W3CDTF">2019-08-27T17:16:47Z</dcterms:created>
  <dcterms:modified xsi:type="dcterms:W3CDTF">2019-08-28T03:31:32Z</dcterms:modified>
</cp:coreProperties>
</file>