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6" r:id="rId2"/>
    <p:sldId id="298" r:id="rId3"/>
    <p:sldId id="300" r:id="rId4"/>
    <p:sldId id="299" r:id="rId5"/>
    <p:sldId id="302" r:id="rId6"/>
    <p:sldId id="303" r:id="rId7"/>
    <p:sldId id="304" r:id="rId8"/>
    <p:sldId id="307" r:id="rId9"/>
    <p:sldId id="306" r:id="rId10"/>
    <p:sldId id="309" r:id="rId11"/>
    <p:sldId id="316" r:id="rId12"/>
    <p:sldId id="305" r:id="rId13"/>
    <p:sldId id="310" r:id="rId14"/>
    <p:sldId id="311" r:id="rId15"/>
    <p:sldId id="312" r:id="rId16"/>
    <p:sldId id="313" r:id="rId17"/>
    <p:sldId id="314" r:id="rId18"/>
    <p:sldId id="31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15" autoAdjust="0"/>
    <p:restoredTop sz="85586" autoAdjust="0"/>
  </p:normalViewPr>
  <p:slideViewPr>
    <p:cSldViewPr snapToGrid="0">
      <p:cViewPr>
        <p:scale>
          <a:sx n="125" d="100"/>
          <a:sy n="125" d="100"/>
        </p:scale>
        <p:origin x="236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BE172-6F60-483A-9F12-E4EF17073A1D}" type="datetimeFigureOut">
              <a:rPr lang="en-US" smtClean="0"/>
              <a:t>2/10/20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0B662-4260-4759-B9D8-F82624060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79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voltage 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𝑢𝑖(𝑡)u_{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}(t)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(that contains the summed effect of all inputs) reaches 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𝜗\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vartheta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from below, we say that neuron 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𝑖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fires a spike. The moment of threshold crossing defines the firing time 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𝑡(𝑓)𝑖t_{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I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}^{(f)}</a:t>
            </a:r>
            <a:r>
              <a:rPr lang="en-I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90B662-4260-4759-B9D8-F82624060F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87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90B662-4260-4759-B9D8-F82624060F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63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90B662-4260-4759-B9D8-F82624060F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06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EE746 Neuromorphic Engineering U Ganguly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8806-70D6-4C55-B3A1-4888E27BA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07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EE746 Neuromorphic Engineering U Ganguly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8806-70D6-4C55-B3A1-4888E27BA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8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EE746 Neuromorphic Engineering U Ganguly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8806-70D6-4C55-B3A1-4888E27BA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61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EE746 Neuromorphic Engineering U Ganguly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8806-70D6-4C55-B3A1-4888E27BA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4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EE746 Neuromorphic Engineering U Ganguly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8806-70D6-4C55-B3A1-4888E27BA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57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7/17/2017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EE746 Neuromorphic Engineering U Ganguly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8806-70D6-4C55-B3A1-4888E27BA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97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7/17/2017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EE746 Neuromorphic Engineering U Ganguly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8806-70D6-4C55-B3A1-4888E27BA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90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7/17/2017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EE746 Neuromorphic Engineering U Ganguly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8806-70D6-4C55-B3A1-4888E27BA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91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7/17/2017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EE746 Neuromorphic Engineering U Ganguly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8806-70D6-4C55-B3A1-4888E27BA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9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7/17/2017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EE746 Neuromorphic Engineering U Ganguly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8806-70D6-4C55-B3A1-4888E27BA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5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7/17/2017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EE746 Neuromorphic Engineering U Ganguly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8806-70D6-4C55-B3A1-4888E27BA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78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9839"/>
            <a:ext cx="7886700" cy="748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758084"/>
            <a:ext cx="7886700" cy="5418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8706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7/17/2017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8706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EE746 Neuromorphic Engineering U Ganguly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5027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68806-70D6-4C55-B3A1-4888E27BA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81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icwww.epfl.ch/~gerstner/SPNM/node14.html#HH-funct" TargetMode="External"/><Relationship Id="rId2" Type="http://schemas.openxmlformats.org/officeDocument/2006/relationships/hyperlink" Target="mailto:udayan@ee.iitb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5" Type="http://schemas.openxmlformats.org/officeDocument/2006/relationships/image" Target="../media/image280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0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5" Type="http://schemas.openxmlformats.org/officeDocument/2006/relationships/image" Target="../media/image310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hyperlink" Target="http://neuronaldynamics.epfl.ch/online/Ch1.S3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hyperlink" Target="http://neuronaldynamics.epfl.ch/online/Ch1.S3.html" TargetMode="External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5.png"/><Relationship Id="rId5" Type="http://schemas.openxmlformats.org/officeDocument/2006/relationships/image" Target="../media/image18.png"/><Relationship Id="rId15" Type="http://schemas.openxmlformats.org/officeDocument/2006/relationships/image" Target="../media/image30.png"/><Relationship Id="rId10" Type="http://schemas.openxmlformats.org/officeDocument/2006/relationships/image" Target="../media/image24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gif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/>
              <a:t>EE746 Neuromorphic Engineering</a:t>
            </a:r>
            <a:br>
              <a:rPr lang="en-US" sz="4900" dirty="0"/>
            </a:br>
            <a:r>
              <a:rPr lang="en-US" dirty="0"/>
              <a:t>Lecture 2c: Neuron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Udayan</a:t>
            </a:r>
            <a:r>
              <a:rPr lang="en-US" dirty="0"/>
              <a:t> </a:t>
            </a:r>
            <a:r>
              <a:rPr lang="en-US" dirty="0" err="1"/>
              <a:t>Ganguly</a:t>
            </a:r>
            <a:endParaRPr lang="en-US" dirty="0"/>
          </a:p>
          <a:p>
            <a:r>
              <a:rPr lang="en-US" dirty="0">
                <a:hlinkClick r:id="rId2"/>
              </a:rPr>
              <a:t>udayan@ee.iitb.ac.in</a:t>
            </a:r>
            <a:r>
              <a:rPr lang="en-US" dirty="0"/>
              <a:t> </a:t>
            </a:r>
          </a:p>
          <a:p>
            <a:r>
              <a:rPr lang="en-US" dirty="0"/>
              <a:t>Jan, 31, 2020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000" y="5075555"/>
            <a:ext cx="7341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Lectures follow </a:t>
            </a:r>
            <a:r>
              <a:rPr lang="en-US" dirty="0">
                <a:hlinkClick r:id="rId3"/>
              </a:rPr>
              <a:t>http://icwww.epfl.ch/~gerstner/SPNM/node14.html#HH-funct</a:t>
            </a:r>
            <a:r>
              <a:rPr lang="en-US" dirty="0"/>
              <a:t> ; </a:t>
            </a:r>
          </a:p>
          <a:p>
            <a:r>
              <a:rPr lang="en-US" dirty="0"/>
              <a:t>Chapter 2: Neuron Models  in Neural Computation by MATLAB book; </a:t>
            </a:r>
          </a:p>
          <a:p>
            <a:r>
              <a:rPr lang="en-US" dirty="0"/>
              <a:t>Please read; </a:t>
            </a:r>
          </a:p>
        </p:txBody>
      </p:sp>
    </p:spTree>
    <p:extLst>
      <p:ext uri="{BB962C8B-B14F-4D97-AF65-F5344CB8AC3E}">
        <p14:creationId xmlns:p14="http://schemas.microsoft.com/office/powerpoint/2010/main" val="3453841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Izhikevich</a:t>
            </a:r>
            <a:r>
              <a:rPr lang="en-US" dirty="0"/>
              <a:t> Neuron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3700" y="4374500"/>
            <a:ext cx="6153150" cy="127635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EE746 Neuromorphic Engineering U Ganguly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8806-70D6-4C55-B3A1-4888E27BAFCB}" type="slidenum">
              <a:rPr lang="en-US" smtClean="0"/>
              <a:t>10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950" y="5797905"/>
            <a:ext cx="5962650" cy="7048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/>
          <a:srcRect l="50582" b="14473"/>
          <a:stretch/>
        </p:blipFill>
        <p:spPr>
          <a:xfrm>
            <a:off x="153093" y="4416079"/>
            <a:ext cx="2648197" cy="1987311"/>
          </a:xfrm>
          <a:prstGeom prst="rect">
            <a:avLst/>
          </a:prstGeom>
        </p:spPr>
      </p:pic>
      <p:cxnSp>
        <p:nvCxnSpPr>
          <p:cNvPr id="17" name="Elbow Connector 16"/>
          <p:cNvCxnSpPr/>
          <p:nvPr/>
        </p:nvCxnSpPr>
        <p:spPr>
          <a:xfrm>
            <a:off x="274320" y="4374500"/>
            <a:ext cx="8717280" cy="1423405"/>
          </a:xfrm>
          <a:prstGeom prst="bentConnector3">
            <a:avLst>
              <a:gd name="adj1" fmla="val 30669"/>
            </a:avLst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028950" y="4416079"/>
            <a:ext cx="56709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58809" y="862149"/>
            <a:ext cx="56327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neuronal equations are essentially oscillatory i.e. they spike &amp; externally reset where U,V time evolves</a:t>
            </a:r>
          </a:p>
          <a:p>
            <a:r>
              <a:rPr lang="en-US" dirty="0"/>
              <a:t>Let us understand this time evolution</a:t>
            </a:r>
          </a:p>
          <a:p>
            <a:pPr marL="342900" indent="-342900">
              <a:buAutoNum type="arabicPeriod"/>
            </a:pPr>
            <a:r>
              <a:rPr lang="en-US" dirty="0"/>
              <a:t>Draw steady state V,U plot for individual equations</a:t>
            </a:r>
          </a:p>
          <a:p>
            <a:pPr marL="342900" indent="-342900">
              <a:buAutoNum type="arabicPeriod"/>
            </a:pPr>
            <a:r>
              <a:rPr lang="en-US" dirty="0"/>
              <a:t>Find the simultaneous steady state points</a:t>
            </a:r>
          </a:p>
          <a:p>
            <a:pPr marL="342900" indent="-342900">
              <a:buAutoNum type="arabicPeriod"/>
            </a:pPr>
            <a:r>
              <a:rPr lang="en-US" dirty="0"/>
              <a:t>Which way will green points move?</a:t>
            </a:r>
          </a:p>
          <a:p>
            <a:pPr marL="342900" indent="-342900">
              <a:buAutoNum type="arabicPeriod"/>
            </a:pPr>
            <a:r>
              <a:rPr lang="en-US" dirty="0"/>
              <a:t>Which way will blue points move? </a:t>
            </a:r>
          </a:p>
          <a:p>
            <a:pPr marL="342900" indent="-342900">
              <a:buAutoNum type="arabicPeriod"/>
            </a:pPr>
            <a:r>
              <a:rPr lang="en-US" dirty="0"/>
              <a:t>Which is stable equilibrium point? Which is </a:t>
            </a:r>
            <a:r>
              <a:rPr lang="en-US"/>
              <a:t>unstable?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96389" y="1018903"/>
            <a:ext cx="0" cy="182880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74320" y="2651760"/>
            <a:ext cx="252697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627017" y="1384663"/>
            <a:ext cx="1593669" cy="1828943"/>
          </a:xfrm>
          <a:custGeom>
            <a:avLst/>
            <a:gdLst>
              <a:gd name="connsiteX0" fmla="*/ 0 w 1593669"/>
              <a:gd name="connsiteY0" fmla="*/ 78377 h 1828943"/>
              <a:gd name="connsiteX1" fmla="*/ 770709 w 1593669"/>
              <a:gd name="connsiteY1" fmla="*/ 1828800 h 1828943"/>
              <a:gd name="connsiteX2" fmla="*/ 1593669 w 1593669"/>
              <a:gd name="connsiteY2" fmla="*/ 0 h 1828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3669" h="1828943">
                <a:moveTo>
                  <a:pt x="0" y="78377"/>
                </a:moveTo>
                <a:cubicBezTo>
                  <a:pt x="252549" y="960120"/>
                  <a:pt x="505098" y="1841863"/>
                  <a:pt x="770709" y="1828800"/>
                </a:cubicBezTo>
                <a:cubicBezTo>
                  <a:pt x="1036320" y="1815737"/>
                  <a:pt x="1314994" y="907868"/>
                  <a:pt x="1593669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53093" y="1580277"/>
            <a:ext cx="2688421" cy="11219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0440" y="784533"/>
                <a:ext cx="603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0" y="784533"/>
                <a:ext cx="60329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238217" y="2768217"/>
                <a:ext cx="603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217" y="2768217"/>
                <a:ext cx="6032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/>
          <p:cNvSpPr/>
          <p:nvPr/>
        </p:nvSpPr>
        <p:spPr>
          <a:xfrm>
            <a:off x="835272" y="2309592"/>
            <a:ext cx="146395" cy="15765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984202" y="1854474"/>
            <a:ext cx="146395" cy="1576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rot="5400000">
            <a:off x="1264919" y="2055671"/>
            <a:ext cx="15239" cy="25645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175791" y="1771740"/>
            <a:ext cx="146395" cy="15765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374604" y="2120084"/>
            <a:ext cx="146395" cy="15765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12606" y="2376987"/>
            <a:ext cx="146395" cy="15765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rot="16200000" flipH="1">
            <a:off x="806410" y="2392896"/>
            <a:ext cx="15239" cy="25645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6200000" flipH="1">
            <a:off x="2382642" y="1747287"/>
            <a:ext cx="15239" cy="25645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327567" y="3150937"/>
            <a:ext cx="146395" cy="15765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95170" y="1707945"/>
            <a:ext cx="146395" cy="15765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147488" y="1440492"/>
            <a:ext cx="146395" cy="15765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2205446" y="1533161"/>
            <a:ext cx="15239" cy="25645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676117" y="1829567"/>
            <a:ext cx="15239" cy="25645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1413303" y="2962037"/>
            <a:ext cx="15239" cy="25645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49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5" grpId="0" uiExpand="1" animBg="1"/>
      <p:bldP spid="21" grpId="0" animBg="1"/>
      <p:bldP spid="24" grpId="0" animBg="1"/>
      <p:bldP spid="31" grpId="0" animBg="1"/>
      <p:bldP spid="32" grpId="0" animBg="1"/>
      <p:bldP spid="33" grpId="0" animBg="1"/>
      <p:bldP spid="39" grpId="0" animBg="1"/>
      <p:bldP spid="40" grpId="0" animBg="1"/>
      <p:bldP spid="4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Izhikevich</a:t>
            </a:r>
            <a:r>
              <a:rPr lang="en-US" dirty="0"/>
              <a:t> Neuron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3700" y="4374500"/>
            <a:ext cx="6153150" cy="127635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EE746 Neuromorphic Engineering U Ganguly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8806-70D6-4C55-B3A1-4888E27BAFCB}" type="slidenum">
              <a:rPr lang="en-US" smtClean="0"/>
              <a:t>11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950" y="5797905"/>
            <a:ext cx="5962650" cy="7048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/>
          <a:srcRect l="50582" b="14473"/>
          <a:stretch/>
        </p:blipFill>
        <p:spPr>
          <a:xfrm>
            <a:off x="153093" y="4416079"/>
            <a:ext cx="2648197" cy="1987311"/>
          </a:xfrm>
          <a:prstGeom prst="rect">
            <a:avLst/>
          </a:prstGeom>
        </p:spPr>
      </p:pic>
      <p:cxnSp>
        <p:nvCxnSpPr>
          <p:cNvPr id="17" name="Elbow Connector 16"/>
          <p:cNvCxnSpPr/>
          <p:nvPr/>
        </p:nvCxnSpPr>
        <p:spPr>
          <a:xfrm>
            <a:off x="274320" y="4374500"/>
            <a:ext cx="8717280" cy="1423405"/>
          </a:xfrm>
          <a:prstGeom prst="bentConnector3">
            <a:avLst>
              <a:gd name="adj1" fmla="val 30669"/>
            </a:avLst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028950" y="4416079"/>
            <a:ext cx="56709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358809" y="862149"/>
                <a:ext cx="5632791" cy="3182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neuronal equations are essentially oscillatory i.e. they spike &amp; externally reset where U,V time evolves</a:t>
                </a:r>
              </a:p>
              <a:p>
                <a:r>
                  <a:rPr lang="en-US" dirty="0"/>
                  <a:t>Let us understand this time evolution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Draw steady state V,U plot for individual equations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Find the simultaneous steady state points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Which way will green points move?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Which way will blue points move? 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Which is stable equilibrium point? Which is unstable?</a:t>
                </a:r>
              </a:p>
              <a:p>
                <a:pPr marL="342900" indent="-342900">
                  <a:buAutoNum type="arabicPeriod"/>
                </a:pPr>
                <a:r>
                  <a:rPr lang="en-US" dirty="0">
                    <a:solidFill>
                      <a:srgbClr val="FF0000"/>
                    </a:solidFill>
                  </a:rPr>
                  <a:t>Which curve moves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𝑎𝑝𝑝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? What happens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𝑟𝑒𝑠𝑡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342900" indent="-342900">
                  <a:buAutoNum type="arabicPeriod"/>
                </a:pPr>
                <a:r>
                  <a:rPr lang="en-US" dirty="0">
                    <a:solidFill>
                      <a:srgbClr val="FF0000"/>
                    </a:solidFill>
                  </a:rPr>
                  <a:t>What is max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𝑎𝑝𝑝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which does not cause a fire? </a:t>
                </a:r>
              </a:p>
              <a:p>
                <a:pPr marL="342900" indent="-342900">
                  <a:buAutoNum type="arabicPeriod"/>
                </a:pPr>
                <a:r>
                  <a:rPr lang="en-US" dirty="0">
                    <a:solidFill>
                      <a:srgbClr val="FF0000"/>
                    </a:solidFill>
                  </a:rPr>
                  <a:t>Where will we integrate? Where will we fire?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8809" y="862149"/>
                <a:ext cx="5632791" cy="3182153"/>
              </a:xfrm>
              <a:prstGeom prst="rect">
                <a:avLst/>
              </a:prstGeom>
              <a:blipFill>
                <a:blip r:embed="rId5"/>
                <a:stretch>
                  <a:fillRect l="-974" t="-958" r="-649" b="-2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496389" y="1018903"/>
            <a:ext cx="0" cy="182880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74320" y="2651760"/>
            <a:ext cx="252697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627017" y="1384663"/>
            <a:ext cx="1593669" cy="1828943"/>
          </a:xfrm>
          <a:custGeom>
            <a:avLst/>
            <a:gdLst>
              <a:gd name="connsiteX0" fmla="*/ 0 w 1593669"/>
              <a:gd name="connsiteY0" fmla="*/ 78377 h 1828943"/>
              <a:gd name="connsiteX1" fmla="*/ 770709 w 1593669"/>
              <a:gd name="connsiteY1" fmla="*/ 1828800 h 1828943"/>
              <a:gd name="connsiteX2" fmla="*/ 1593669 w 1593669"/>
              <a:gd name="connsiteY2" fmla="*/ 0 h 1828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3669" h="1828943">
                <a:moveTo>
                  <a:pt x="0" y="78377"/>
                </a:moveTo>
                <a:cubicBezTo>
                  <a:pt x="252549" y="960120"/>
                  <a:pt x="505098" y="1841863"/>
                  <a:pt x="770709" y="1828800"/>
                </a:cubicBezTo>
                <a:cubicBezTo>
                  <a:pt x="1036320" y="1815737"/>
                  <a:pt x="1314994" y="907868"/>
                  <a:pt x="1593669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53093" y="1580277"/>
            <a:ext cx="2688421" cy="11219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0440" y="784533"/>
                <a:ext cx="603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0" y="784533"/>
                <a:ext cx="6032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238217" y="2768217"/>
                <a:ext cx="603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217" y="2768217"/>
                <a:ext cx="60329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/>
          <p:cNvSpPr/>
          <p:nvPr/>
        </p:nvSpPr>
        <p:spPr>
          <a:xfrm>
            <a:off x="835272" y="2309592"/>
            <a:ext cx="146395" cy="15765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984202" y="1854474"/>
            <a:ext cx="146395" cy="1576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rot="5400000">
            <a:off x="1264919" y="2055671"/>
            <a:ext cx="15239" cy="25645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175791" y="1771740"/>
            <a:ext cx="146395" cy="15765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374604" y="2120084"/>
            <a:ext cx="146395" cy="15765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12606" y="2376987"/>
            <a:ext cx="146395" cy="15765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rot="16200000" flipH="1">
            <a:off x="806410" y="2392896"/>
            <a:ext cx="15239" cy="25645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6200000" flipH="1">
            <a:off x="2382642" y="1747287"/>
            <a:ext cx="15239" cy="25645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327567" y="3150937"/>
            <a:ext cx="146395" cy="15765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95170" y="1707945"/>
            <a:ext cx="146395" cy="15765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147488" y="1440492"/>
            <a:ext cx="146395" cy="15765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2205446" y="1533161"/>
            <a:ext cx="15239" cy="25645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676117" y="1829567"/>
            <a:ext cx="15239" cy="25645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1413303" y="2962037"/>
            <a:ext cx="15239" cy="25645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7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5" grpId="0" uiExpand="1" animBg="1"/>
      <p:bldP spid="21" grpId="0" animBg="1"/>
      <p:bldP spid="24" grpId="0" animBg="1"/>
      <p:bldP spid="31" grpId="0" animBg="1"/>
      <p:bldP spid="32" grpId="0" animBg="1"/>
      <p:bldP spid="33" grpId="0" animBg="1"/>
      <p:bldP spid="39" grpId="0" animBg="1"/>
      <p:bldP spid="40" grpId="0" animBg="1"/>
      <p:bldP spid="4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Izhikevich</a:t>
            </a:r>
            <a:r>
              <a:rPr lang="en-US" dirty="0"/>
              <a:t> Neuron- “Generality”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Changing </a:t>
            </a:r>
            <a:r>
              <a:rPr lang="en-US" dirty="0" err="1"/>
              <a:t>a,b</a:t>
            </a:r>
            <a:r>
              <a:rPr lang="en-US" dirty="0"/>
              <a:t>, c, d; all behaviors can be observed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0800000">
            <a:off x="3028950" y="6487062"/>
            <a:ext cx="3086100" cy="365125"/>
          </a:xfrm>
        </p:spPr>
        <p:txBody>
          <a:bodyPr/>
          <a:lstStyle/>
          <a:p>
            <a:r>
              <a:rPr lang="en-US" dirty="0"/>
              <a:t>EE746 Neuromorphic Engineering U </a:t>
            </a:r>
            <a:r>
              <a:rPr lang="en-US" dirty="0" err="1"/>
              <a:t>Ganguly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8806-70D6-4C55-B3A1-4888E27BAFCB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2" descr="https://www.izhikevich.org/publications/izhik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8" b="-218"/>
          <a:stretch/>
        </p:blipFill>
        <p:spPr bwMode="auto">
          <a:xfrm>
            <a:off x="1222506" y="1251284"/>
            <a:ext cx="6698987" cy="523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20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Adaptive Exponential Integrate and Fire Neuron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EE746 Neuromorphic Engineering U Ganguly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8806-70D6-4C55-B3A1-4888E27BAFCB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630" y="758084"/>
            <a:ext cx="7105650" cy="1724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29629" b="14577"/>
          <a:stretch/>
        </p:blipFill>
        <p:spPr>
          <a:xfrm>
            <a:off x="175225" y="4297155"/>
            <a:ext cx="8793550" cy="2598902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6559762" y="2355683"/>
            <a:ext cx="0" cy="182880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337693" y="3988540"/>
            <a:ext cx="252697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143813" y="2121313"/>
                <a:ext cx="603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3813" y="2121313"/>
                <a:ext cx="60329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301590" y="4104997"/>
                <a:ext cx="603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590" y="4104997"/>
                <a:ext cx="60329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 15"/>
          <p:cNvSpPr/>
          <p:nvPr/>
        </p:nvSpPr>
        <p:spPr>
          <a:xfrm>
            <a:off x="6334003" y="2573130"/>
            <a:ext cx="2119745" cy="1351357"/>
          </a:xfrm>
          <a:custGeom>
            <a:avLst/>
            <a:gdLst>
              <a:gd name="connsiteX0" fmla="*/ 0 w 2119745"/>
              <a:gd name="connsiteY0" fmla="*/ 443346 h 1351357"/>
              <a:gd name="connsiteX1" fmla="*/ 1454727 w 2119745"/>
              <a:gd name="connsiteY1" fmla="*/ 1343891 h 1351357"/>
              <a:gd name="connsiteX2" fmla="*/ 2119745 w 2119745"/>
              <a:gd name="connsiteY2" fmla="*/ 0 h 1351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9745" h="1351357">
                <a:moveTo>
                  <a:pt x="0" y="443346"/>
                </a:moveTo>
                <a:cubicBezTo>
                  <a:pt x="550718" y="930564"/>
                  <a:pt x="1101436" y="1417782"/>
                  <a:pt x="1454727" y="1343891"/>
                </a:cubicBezTo>
                <a:cubicBezTo>
                  <a:pt x="1808018" y="1270000"/>
                  <a:pt x="1963881" y="635000"/>
                  <a:pt x="211974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6559762" y="3136976"/>
            <a:ext cx="2304901" cy="5218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0749" y="2409203"/>
            <a:ext cx="53078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us understand this time evolution</a:t>
            </a:r>
          </a:p>
          <a:p>
            <a:pPr marL="342900" indent="-342900">
              <a:buAutoNum type="arabicPeriod"/>
            </a:pPr>
            <a:r>
              <a:rPr lang="en-US" dirty="0"/>
              <a:t>Draw steady state V,U plot for individual equations</a:t>
            </a:r>
          </a:p>
          <a:p>
            <a:pPr marL="342900" indent="-342900">
              <a:buAutoNum type="arabicPeriod"/>
            </a:pPr>
            <a:r>
              <a:rPr lang="en-US" dirty="0"/>
              <a:t>Find the simultaneous steady state points</a:t>
            </a:r>
          </a:p>
          <a:p>
            <a:pPr marL="342900" indent="-342900">
              <a:buAutoNum type="arabicPeriod"/>
            </a:pPr>
            <a:r>
              <a:rPr lang="en-US" dirty="0"/>
              <a:t>Which way will green points move?</a:t>
            </a:r>
          </a:p>
          <a:p>
            <a:pPr marL="342900" indent="-342900">
              <a:buAutoNum type="arabicPeriod"/>
            </a:pPr>
            <a:r>
              <a:rPr lang="en-US" dirty="0"/>
              <a:t>Which way will blue points move? </a:t>
            </a:r>
          </a:p>
          <a:p>
            <a:pPr marL="342900" indent="-342900">
              <a:buAutoNum type="arabicPeriod"/>
            </a:pPr>
            <a:r>
              <a:rPr lang="en-US" dirty="0"/>
              <a:t>Which is stable equilibrium point? Which is unstable?</a:t>
            </a:r>
          </a:p>
          <a:p>
            <a:pPr marL="342900" indent="-342900">
              <a:buAutoNum type="arabicPeriod"/>
            </a:pPr>
            <a:r>
              <a:rPr lang="en-US" dirty="0"/>
              <a:t>Where will we integrate? Where will we fire?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0900" y="6655610"/>
            <a:ext cx="475297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19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Forward Euler Method for solving Differential Equations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EE746 Neuromorphic Engineering U Ganguly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8806-70D6-4C55-B3A1-4888E27BAFCB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34" y="542089"/>
            <a:ext cx="8213931" cy="58292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36619" y="4101737"/>
            <a:ext cx="1384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73783" y="4101737"/>
            <a:ext cx="2741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 starting point x(t=0)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57400" y="4471069"/>
            <a:ext cx="5819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How do we find the line x(t)?</a:t>
            </a:r>
          </a:p>
        </p:txBody>
      </p:sp>
    </p:spTree>
    <p:extLst>
      <p:ext uri="{BB962C8B-B14F-4D97-AF65-F5344CB8AC3E}">
        <p14:creationId xmlns:p14="http://schemas.microsoft.com/office/powerpoint/2010/main" val="2686579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Runge</a:t>
            </a:r>
            <a:r>
              <a:rPr lang="en-US" dirty="0"/>
              <a:t> ( </a:t>
            </a:r>
            <a:r>
              <a:rPr lang="en-US" dirty="0" err="1"/>
              <a:t>ʀʊŋə</a:t>
            </a:r>
            <a:r>
              <a:rPr lang="en-US" dirty="0"/>
              <a:t>) </a:t>
            </a:r>
            <a:r>
              <a:rPr lang="en-US" dirty="0" err="1"/>
              <a:t>Kutta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dirty="0" err="1"/>
              <a:t>kʊta</a:t>
            </a:r>
            <a:r>
              <a:rPr lang="en-US" b="1" dirty="0"/>
              <a:t>)</a:t>
            </a:r>
            <a:r>
              <a:rPr lang="en-US" dirty="0"/>
              <a:t>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7/17/2017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EE746 Neuromorphic Engineering U Ganguly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8806-70D6-4C55-B3A1-4888E27BAFCB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72" y="702644"/>
            <a:ext cx="7976856" cy="545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358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order </a:t>
            </a:r>
            <a:r>
              <a:rPr lang="en-US" dirty="0" err="1"/>
              <a:t>Runge</a:t>
            </a:r>
            <a:r>
              <a:rPr lang="en-US" dirty="0"/>
              <a:t> </a:t>
            </a:r>
            <a:r>
              <a:rPr lang="en-US" dirty="0" err="1"/>
              <a:t>Kutta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7/17/2017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EE746 Neuromorphic Engineering U Ganguly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8806-70D6-4C55-B3A1-4888E27BAFCB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25" y="1100093"/>
            <a:ext cx="8158149" cy="465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771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RK method for Simultaneous Diff. </a:t>
            </a:r>
            <a:r>
              <a:rPr lang="en-US" dirty="0" err="1"/>
              <a:t>Eqn</a:t>
            </a:r>
            <a:r>
              <a:rPr lang="en-US" dirty="0"/>
              <a:t>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7/17/2017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EE746 Neuromorphic Engineering U Ganguly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8806-70D6-4C55-B3A1-4888E27BAFCB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37" y="759025"/>
            <a:ext cx="7753727" cy="529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455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Next, we do noise models in neurons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7/17/2017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EE746 Neuromorphic Engineering U Ganguly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8806-70D6-4C55-B3A1-4888E27BAFC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4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Mathematical model for Spiking Neuron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7/17/2017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EE746 Neuromorphic Engineering U Ganguly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8806-70D6-4C55-B3A1-4888E27BAFCB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626" y="1370264"/>
            <a:ext cx="5680748" cy="496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546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Undershoot and Refractory Period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7/17/2017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EE746 Neuromorphic Engineering U Ganguly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8806-70D6-4C55-B3A1-4888E27BAFCB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23" y="1109526"/>
            <a:ext cx="4724400" cy="29146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28650" y="4163204"/>
                <a:ext cx="6908619" cy="233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What is the Undershoot reason &amp; its recovery?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Goldman’s equation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𝑒𝑞𝑚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𝑘𝑇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𝑁𝑎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𝐶𝑙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𝑜𝑢𝑡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𝑜𝑢𝑡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𝑁𝑎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𝑜𝑢𝑡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𝐶𝑙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𝑖𝑛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remains high (long timescale) before it returns to equilibrium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What is the reason for refractory period?</a:t>
                </a:r>
              </a:p>
              <a:p>
                <a:r>
                  <a:rPr lang="en-US" dirty="0"/>
                  <a:t>Na channel inactivation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163204"/>
                <a:ext cx="6908619" cy="2339551"/>
              </a:xfrm>
              <a:prstGeom prst="rect">
                <a:avLst/>
              </a:prstGeom>
              <a:blipFill>
                <a:blip r:embed="rId3"/>
                <a:stretch>
                  <a:fillRect l="-706" t="-1563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49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Hodgkin Huxley Model: Resting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EE746 Neuromorphic Engineering U Ganguly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8806-70D6-4C55-B3A1-4888E27BAFCB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9056"/>
            <a:ext cx="3828606" cy="35208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958456"/>
            <a:ext cx="8915400" cy="990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134986" y="2168434"/>
                <a:ext cx="4894713" cy="2831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u="sng" dirty="0">
                    <a:solidFill>
                      <a:srgbClr val="FF0000"/>
                    </a:solidFill>
                  </a:rPr>
                  <a:t>Static Behavior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000" b="1" dirty="0">
                    <a:solidFill>
                      <a:srgbClr val="FF0000"/>
                    </a:solidFill>
                  </a:rPr>
                  <a:t>Show that there is a DC resting potential;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000" b="1" dirty="0">
                    <a:solidFill>
                      <a:srgbClr val="FF0000"/>
                    </a:solidFill>
                  </a:rPr>
                  <a:t>Show that there is a spiking potential: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000" b="1" dirty="0">
                    <a:solidFill>
                      <a:srgbClr val="FF0000"/>
                    </a:solidFill>
                  </a:rPr>
                  <a:t>Express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𝑵𝒂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FF0000"/>
                    </a:solidFill>
                  </a:rPr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sz="2000" b="1" dirty="0">
                  <a:solidFill>
                    <a:srgbClr val="FF0000"/>
                  </a:solidFill>
                </a:endParaRPr>
              </a:p>
              <a:p>
                <a:r>
                  <a:rPr lang="en-US" sz="2000" b="1" u="sng" dirty="0">
                    <a:solidFill>
                      <a:srgbClr val="FF0000"/>
                    </a:solidFill>
                  </a:rPr>
                  <a:t>Dynamic Behavior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000" b="1" dirty="0">
                    <a:solidFill>
                      <a:srgbClr val="FF0000"/>
                    </a:solidFill>
                  </a:rPr>
                  <a:t>What else is needed for spike generation?</a:t>
                </a:r>
              </a:p>
              <a:p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986" y="2168434"/>
                <a:ext cx="4894713" cy="2831544"/>
              </a:xfrm>
              <a:prstGeom prst="rect">
                <a:avLst/>
              </a:prstGeom>
              <a:blipFill>
                <a:blip r:embed="rId4"/>
                <a:stretch>
                  <a:fillRect l="-1370" t="-1293" r="-1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595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72" y="2996791"/>
            <a:ext cx="2857500" cy="17160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r="66781"/>
          <a:stretch/>
        </p:blipFill>
        <p:spPr>
          <a:xfrm>
            <a:off x="19515" y="4820646"/>
            <a:ext cx="977995" cy="1558636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Hodgkin Huxley Model: Dynamic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EE746 Neuromorphic Engineering U Ganguly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8806-70D6-4C55-B3A1-4888E27BAFCB}" type="slidenum">
              <a:rPr lang="en-US" smtClean="0"/>
              <a:t>5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1009" y="2996791"/>
            <a:ext cx="2407111" cy="18281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2108" y="4896434"/>
            <a:ext cx="2238205" cy="17279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2441" y="758084"/>
                <a:ext cx="7591582" cy="2788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𝑒𝑥𝑡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𝑑𝑉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𝑁𝑎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𝑁𝑎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𝐾𝑜</m:t>
                        </m:r>
                      </m:sub>
                    </m:sSub>
                    <m:sSup>
                      <m:sSup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000" b="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𝑁𝑎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𝑁𝑎</m:t>
                        </m:r>
                        <m: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sz="2000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𝑑𝑚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000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sz="2000" dirty="0"/>
              </a:p>
              <a:p>
                <a:pPr marL="342900" indent="-342900">
                  <a:buFont typeface="+mj-lt"/>
                  <a:buAutoNum type="arabicPeriod"/>
                </a:pPr>
                <a:endParaRPr lang="en-US" sz="2000" dirty="0"/>
              </a:p>
              <a:p>
                <a:pPr marL="342900" indent="-342900">
                  <a:buFont typeface="+mj-lt"/>
                  <a:buAutoNum type="arabicPeriod"/>
                </a:pPr>
                <a:endParaRPr 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41" y="758084"/>
                <a:ext cx="7591582" cy="2788969"/>
              </a:xfrm>
              <a:prstGeom prst="rect">
                <a:avLst/>
              </a:prstGeom>
              <a:blipFill>
                <a:blip r:embed="rId6"/>
                <a:stretch>
                  <a:fillRect l="-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155709" y="1306311"/>
                <a:ext cx="3988291" cy="5376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>
                    <a:solidFill>
                      <a:srgbClr val="0070C0"/>
                    </a:solidFill>
                  </a:rPr>
                  <a:t>1. Nature of equations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𝑥𝑜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Decay functions with time-constant 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) and </a:t>
                </a:r>
                <a:r>
                  <a:rPr lang="en-US" dirty="0" err="1">
                    <a:solidFill>
                      <a:srgbClr val="0070C0"/>
                    </a:solidFill>
                  </a:rPr>
                  <a:t>eqm</a:t>
                </a:r>
                <a:r>
                  <a:rPr lang="en-US" dirty="0">
                    <a:solidFill>
                      <a:srgbClr val="0070C0"/>
                    </a:solidFill>
                  </a:rPr>
                  <a:t> value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)</a:t>
                </a:r>
              </a:p>
              <a:p>
                <a:r>
                  <a:rPr lang="en-US" dirty="0">
                    <a:solidFill>
                      <a:srgbClr val="00B0F0"/>
                    </a:solidFill>
                  </a:rPr>
                  <a:t>2. </a:t>
                </a:r>
                <a:r>
                  <a:rPr lang="en-US" dirty="0">
                    <a:solidFill>
                      <a:srgbClr val="FF0000"/>
                    </a:solidFill>
                  </a:rPr>
                  <a:t>Starting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=−60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𝑚𝑉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>
                    <a:solidFill>
                      <a:srgbClr val="00B050"/>
                    </a:solidFill>
                  </a:rPr>
                  <a:t>3. Check dc. Condition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≫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𝑁𝑎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r>
                  <a:rPr lang="en-US" dirty="0">
                    <a:solidFill>
                      <a:srgbClr val="00B050"/>
                    </a:solidFill>
                  </a:rPr>
                  <a:t>4. As input current starts,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increases,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𝑁𝑎</m:t>
                        </m:r>
                      </m:sub>
                    </m:sSub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;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is faster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; so determines response time;  (Na active)</a:t>
                </a:r>
              </a:p>
              <a:p>
                <a:r>
                  <a:rPr lang="en-US" dirty="0">
                    <a:solidFill>
                      <a:srgbClr val="00B050"/>
                    </a:solidFill>
                  </a:rPr>
                  <a:t>5. At peak bias,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𝑁𝑎</m:t>
                        </m:r>
                      </m:sub>
                    </m:sSub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is killed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; (Na inactive)</a:t>
                </a:r>
              </a:p>
              <a:p>
                <a:r>
                  <a:rPr lang="en-US" dirty="0">
                    <a:solidFill>
                      <a:srgbClr val="00B0F0"/>
                    </a:solidFill>
                  </a:rPr>
                  <a:t>6.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=60</m:t>
                    </m:r>
                    <m:r>
                      <a:rPr lang="en-U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𝑚𝑉</m:t>
                    </m:r>
                  </m:oMath>
                </a14:m>
                <a:r>
                  <a:rPr lang="en-US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00B0F0"/>
                    </a:solidFill>
                  </a:rPr>
                  <a:t> response get faster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B0F0"/>
                    </a:solidFill>
                  </a:rPr>
                  <a:t>; so it increases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𝑁𝑎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rgbClr val="00B0F0"/>
                    </a:solidFill>
                  </a:rPr>
                  <a:t>; So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→−60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𝑚𝑉</m:t>
                    </m:r>
                  </m:oMath>
                </a14:m>
                <a:r>
                  <a:rPr lang="en-US" dirty="0">
                    <a:solidFill>
                      <a:srgbClr val="00B0F0"/>
                    </a:solidFill>
                  </a:rPr>
                  <a:t>; 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B0F0"/>
                    </a:solidFill>
                  </a:rPr>
                  <a:t> increases again </a:t>
                </a:r>
              </a:p>
              <a:p>
                <a:r>
                  <a:rPr lang="en-US" dirty="0">
                    <a:solidFill>
                      <a:srgbClr val="00B0F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709" y="1306311"/>
                <a:ext cx="3988291" cy="5376408"/>
              </a:xfrm>
              <a:prstGeom prst="rect">
                <a:avLst/>
              </a:prstGeom>
              <a:blipFill>
                <a:blip r:embed="rId7"/>
                <a:stretch>
                  <a:fillRect l="-1376" t="-567" r="-2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 flipH="1" flipV="1">
            <a:off x="3984171" y="3291840"/>
            <a:ext cx="13062" cy="2978331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Alternate Process 22"/>
          <p:cNvSpPr/>
          <p:nvPr/>
        </p:nvSpPr>
        <p:spPr>
          <a:xfrm>
            <a:off x="718457" y="4206240"/>
            <a:ext cx="169817" cy="156754"/>
          </a:xfrm>
          <a:prstGeom prst="flowChartAlternate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Alternate Process 23"/>
          <p:cNvSpPr/>
          <p:nvPr/>
        </p:nvSpPr>
        <p:spPr>
          <a:xfrm>
            <a:off x="962297" y="3901436"/>
            <a:ext cx="169817" cy="156754"/>
          </a:xfrm>
          <a:prstGeom prst="flowChartAlternateProces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Alternate Process 24"/>
          <p:cNvSpPr/>
          <p:nvPr/>
        </p:nvSpPr>
        <p:spPr>
          <a:xfrm>
            <a:off x="1193075" y="4053836"/>
            <a:ext cx="169817" cy="156754"/>
          </a:xfrm>
          <a:prstGeom prst="flowChartAlternate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865255" y="3280918"/>
            <a:ext cx="13062" cy="2978331"/>
          </a:xfrm>
          <a:prstGeom prst="straightConnector1">
            <a:avLst/>
          </a:prstGeom>
          <a:ln w="28575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0E651ECC-33E8-4CD4-85D5-7343ACECBC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486"/>
          <a:stretch/>
        </p:blipFill>
        <p:spPr>
          <a:xfrm>
            <a:off x="1907206" y="4820646"/>
            <a:ext cx="1045544" cy="155863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9427633-8005-4B73-B6ED-F05A98FAC8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176" r="35349"/>
          <a:stretch/>
        </p:blipFill>
        <p:spPr>
          <a:xfrm>
            <a:off x="994200" y="4820646"/>
            <a:ext cx="926674" cy="155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65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Implementations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Leaky Integrate and Fire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Izhikevich</a:t>
            </a:r>
            <a:r>
              <a:rPr lang="en-US" dirty="0"/>
              <a:t> Neuron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Adaptive Exponential LIF Neuron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7/17/2017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EE746 Neuromorphic Engineering U Ganguly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8806-70D6-4C55-B3A1-4888E27BAFCB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610" y="3479083"/>
            <a:ext cx="2915738" cy="19339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483" y="758084"/>
            <a:ext cx="2881865" cy="19570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483" y="3718875"/>
            <a:ext cx="4365326" cy="217290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9600" y="5972142"/>
            <a:ext cx="9077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Various behavior needs to be modeled for computational efficiency &amp; behavioral fidelity</a:t>
            </a:r>
          </a:p>
        </p:txBody>
      </p:sp>
    </p:spTree>
    <p:extLst>
      <p:ext uri="{BB962C8B-B14F-4D97-AF65-F5344CB8AC3E}">
        <p14:creationId xmlns:p14="http://schemas.microsoft.com/office/powerpoint/2010/main" val="1042891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Leaky Integrate and Fire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EE746 Neuromorphic Engineering U Ganguly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8806-70D6-4C55-B3A1-4888E27BAFCB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 descr="http://neuronaldynamics.epfl.ch/online/x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80" y="897420"/>
            <a:ext cx="3022003" cy="449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28650" y="3325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789" y="1056280"/>
            <a:ext cx="3934000" cy="955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2365" y="1918542"/>
            <a:ext cx="2676525" cy="6762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894740" y="2040819"/>
            <a:ext cx="304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of firing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928890" y="2035335"/>
                <a:ext cx="25433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Reset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𝑟𝑒𝑠𝑡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890" y="2035335"/>
                <a:ext cx="2543312" cy="369332"/>
              </a:xfrm>
              <a:prstGeom prst="rect">
                <a:avLst/>
              </a:prstGeom>
              <a:blipFill>
                <a:blip r:embed="rId6"/>
                <a:stretch>
                  <a:fillRect l="-215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73899" y="5162302"/>
            <a:ext cx="57101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Is it possible for no spiking to occur with finite input current? What is the max value?</a:t>
            </a:r>
          </a:p>
          <a:p>
            <a:r>
              <a:rPr lang="en-US" b="1" dirty="0">
                <a:solidFill>
                  <a:srgbClr val="FF0000"/>
                </a:solidFill>
              </a:rPr>
              <a:t>What will happen for 3 linearly increasing DC inputs which are above threshold? Plot frequency vs. input current</a:t>
            </a:r>
          </a:p>
          <a:p>
            <a:r>
              <a:rPr lang="en-US" b="1" dirty="0">
                <a:solidFill>
                  <a:srgbClr val="FF0000"/>
                </a:solidFill>
              </a:rPr>
              <a:t>What is the difference between input current of (a) vs (b)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24225" y="637015"/>
            <a:ext cx="51337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7"/>
              </a:rPr>
              <a:t>http://neuronaldynamics.epfl.ch/online/Ch1.S3.html</a:t>
            </a:r>
            <a:r>
              <a:rPr lang="en-US" dirty="0"/>
              <a:t> 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471375" y="2692597"/>
            <a:ext cx="2537114" cy="1879023"/>
            <a:chOff x="6471375" y="2666839"/>
            <a:chExt cx="2537114" cy="1879023"/>
          </a:xfrm>
        </p:grpSpPr>
        <p:pic>
          <p:nvPicPr>
            <p:cNvPr id="1031" name="Picture 7" descr="http://neuronaldynamics.epfl.ch/online/x17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1375" y="2666839"/>
              <a:ext cx="2537114" cy="1879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Rectangle 17"/>
            <p:cNvSpPr/>
            <p:nvPr/>
          </p:nvSpPr>
          <p:spPr>
            <a:xfrm>
              <a:off x="8457928" y="2757148"/>
              <a:ext cx="4523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FF0000"/>
                  </a:solidFill>
                </a:rPr>
                <a:t>(b)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999282" y="2564848"/>
            <a:ext cx="3409950" cy="1941367"/>
            <a:chOff x="2999282" y="2564848"/>
            <a:chExt cx="3409950" cy="194136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99282" y="2725040"/>
              <a:ext cx="3409950" cy="1781175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3324225" y="2564848"/>
              <a:ext cx="4523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(a)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9339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Leaky Integrate and Fire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EE746 Neuromorphic Engineering U Ganguly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8806-70D6-4C55-B3A1-4888E27BAFCB}" type="slidenum">
              <a:rPr lang="en-US" smtClean="0"/>
              <a:t>8</a:t>
            </a:fld>
            <a:endParaRPr lang="en-US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707027" y="332928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789" y="1056280"/>
            <a:ext cx="3934000" cy="955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2365" y="1918542"/>
            <a:ext cx="2676525" cy="6762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79992" y="1708673"/>
            <a:ext cx="304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of firing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928890" y="2035335"/>
                <a:ext cx="25433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Reset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𝑟𝑒𝑠𝑡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890" y="2035335"/>
                <a:ext cx="2543312" cy="369332"/>
              </a:xfrm>
              <a:prstGeom prst="rect">
                <a:avLst/>
              </a:prstGeom>
              <a:blipFill>
                <a:blip r:embed="rId5"/>
                <a:stretch>
                  <a:fillRect l="-215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33534" y="4087615"/>
                <a:ext cx="6695355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For a given current, plot the curve.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As time evolves, how does the potential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evolve?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Set the threshold for firing…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What happens with C increases?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What happens when R increases?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What happens when current decreases? 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Show the situation when spiking will not occur i.e. input threshold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34" y="4087615"/>
                <a:ext cx="6695355" cy="2031325"/>
              </a:xfrm>
              <a:prstGeom prst="rect">
                <a:avLst/>
              </a:prstGeom>
              <a:blipFill>
                <a:blip r:embed="rId6"/>
                <a:stretch>
                  <a:fillRect l="-728" t="-1802" b="-3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3324225" y="637015"/>
            <a:ext cx="51337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7"/>
              </a:rPr>
              <a:t>http://neuronaldynamics.epfl.ch/online/Ch1.S3.html</a:t>
            </a:r>
            <a:r>
              <a:rPr lang="en-US" dirty="0"/>
              <a:t> 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5827858" y="2690028"/>
            <a:ext cx="0" cy="1620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827858" y="4310637"/>
            <a:ext cx="27267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572000" y="2618472"/>
                <a:ext cx="1289503" cy="61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618472"/>
                <a:ext cx="1289503" cy="6182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724356" y="4359132"/>
                <a:ext cx="1004478" cy="540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4356" y="4359132"/>
                <a:ext cx="1004478" cy="54073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/>
          <p:cNvCxnSpPr/>
          <p:nvPr/>
        </p:nvCxnSpPr>
        <p:spPr>
          <a:xfrm>
            <a:off x="5827856" y="3226526"/>
            <a:ext cx="1861833" cy="10841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6928889" y="3461657"/>
            <a:ext cx="0" cy="10319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866076" y="3202082"/>
            <a:ext cx="155121" cy="1846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5771248" y="3561808"/>
            <a:ext cx="1861833" cy="10841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809468" y="3537364"/>
            <a:ext cx="155121" cy="1846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5793018" y="3910153"/>
            <a:ext cx="1861833" cy="10841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831238" y="3885709"/>
            <a:ext cx="155121" cy="1846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216751" y="4359132"/>
                <a:ext cx="10044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751" y="4359132"/>
                <a:ext cx="100447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Image result for LIF neuron circuit">
            <a:extLst>
              <a:ext uri="{FF2B5EF4-FFF2-40B4-BE49-F238E27FC236}">
                <a16:creationId xmlns:a16="http://schemas.microsoft.com/office/drawing/2014/main" id="{CA1E1092-B9D3-4FE5-B9DB-75C6B9396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94" y="1321941"/>
            <a:ext cx="3714589" cy="2180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804B6B1-EA3F-41BA-9434-DDABFE89BCC1}"/>
                  </a:ext>
                </a:extLst>
              </p:cNvPr>
              <p:cNvSpPr txBox="1"/>
              <p:nvPr/>
            </p:nvSpPr>
            <p:spPr>
              <a:xfrm>
                <a:off x="1551848" y="1257594"/>
                <a:ext cx="38662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804B6B1-EA3F-41BA-9434-DDABFE89B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848" y="1257594"/>
                <a:ext cx="38662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81A6336-7DCE-4807-A9A1-A30D5C99D0CE}"/>
                  </a:ext>
                </a:extLst>
              </p:cNvPr>
              <p:cNvSpPr txBox="1"/>
              <p:nvPr/>
            </p:nvSpPr>
            <p:spPr>
              <a:xfrm>
                <a:off x="659993" y="2548089"/>
                <a:ext cx="62266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𝑟𝑒𝑠𝑡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81A6336-7DCE-4807-A9A1-A30D5C99D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93" y="2548089"/>
                <a:ext cx="62266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70EAD29-412A-448B-A820-DA47C9023ADF}"/>
              </a:ext>
            </a:extLst>
          </p:cNvPr>
          <p:cNvSpPr txBox="1"/>
          <p:nvPr/>
        </p:nvSpPr>
        <p:spPr>
          <a:xfrm>
            <a:off x="958644" y="2163260"/>
            <a:ext cx="3546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E41A678-EDED-4D32-963C-7B169FD3C717}"/>
                  </a:ext>
                </a:extLst>
              </p:cNvPr>
              <p:cNvSpPr txBox="1"/>
              <p:nvPr/>
            </p:nvSpPr>
            <p:spPr>
              <a:xfrm>
                <a:off x="3445832" y="2721445"/>
                <a:ext cx="62266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𝑟𝑒𝑠𝑡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E41A678-EDED-4D32-963C-7B169FD3C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832" y="2721445"/>
                <a:ext cx="62266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6FCE7AE-AAA7-4A2F-8DFD-6A985FC79FB5}"/>
                  </a:ext>
                </a:extLst>
              </p:cNvPr>
              <p:cNvSpPr txBox="1"/>
              <p:nvPr/>
            </p:nvSpPr>
            <p:spPr>
              <a:xfrm>
                <a:off x="-54232" y="2581553"/>
                <a:ext cx="42528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6FCE7AE-AAA7-4A2F-8DFD-6A985FC79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4232" y="2581553"/>
                <a:ext cx="425289" cy="369332"/>
              </a:xfrm>
              <a:prstGeom prst="rect">
                <a:avLst/>
              </a:prstGeom>
              <a:blipFill>
                <a:blip r:embed="rId15"/>
                <a:stretch>
                  <a:fillRect r="-36364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475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4.07407E-6 L 0.19479 0.1518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40" y="7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3.33333E-6 L 0.11406 0.08449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94" y="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59259E-6 L 0.05695 0.04537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9" grpId="0" animBg="1"/>
      <p:bldP spid="21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Izhikevich</a:t>
            </a:r>
            <a:r>
              <a:rPr lang="en-US" dirty="0"/>
              <a:t> Neuron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22517" y="4448027"/>
            <a:ext cx="6153150" cy="127635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EE746 Neuromorphic Engineering U Ganguly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8806-70D6-4C55-B3A1-4888E27BAFCB}" type="slidenum">
              <a:rPr lang="en-US" smtClean="0"/>
              <a:t>9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8950" y="5797905"/>
            <a:ext cx="5962650" cy="704850"/>
          </a:xfrm>
          <a:prstGeom prst="rect">
            <a:avLst/>
          </a:prstGeom>
        </p:spPr>
      </p:pic>
      <p:pic>
        <p:nvPicPr>
          <p:cNvPr id="1026" name="Picture 2" descr="https://www.izhikevich.org/publications/izhik.gif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42"/>
          <a:stretch/>
        </p:blipFill>
        <p:spPr bwMode="auto">
          <a:xfrm>
            <a:off x="628650" y="545760"/>
            <a:ext cx="8105775" cy="368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6"/>
          <a:srcRect l="50582" b="14473"/>
          <a:stretch/>
        </p:blipFill>
        <p:spPr>
          <a:xfrm>
            <a:off x="153093" y="4416079"/>
            <a:ext cx="2648197" cy="1987311"/>
          </a:xfrm>
          <a:prstGeom prst="rect">
            <a:avLst/>
          </a:prstGeom>
        </p:spPr>
      </p:pic>
      <p:cxnSp>
        <p:nvCxnSpPr>
          <p:cNvPr id="17" name="Elbow Connector 16"/>
          <p:cNvCxnSpPr/>
          <p:nvPr/>
        </p:nvCxnSpPr>
        <p:spPr>
          <a:xfrm>
            <a:off x="274320" y="4374500"/>
            <a:ext cx="8717280" cy="1423405"/>
          </a:xfrm>
          <a:prstGeom prst="bentConnector3">
            <a:avLst>
              <a:gd name="adj1" fmla="val 30669"/>
            </a:avLst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879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8289</TotalTime>
  <Words>992</Words>
  <Application>Microsoft Macintosh PowerPoint</Application>
  <PresentationFormat>On-screen Show (4:3)</PresentationFormat>
  <Paragraphs>178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EE746 Neuromorphic Engineering Lecture 2c: Neuron Model</vt:lpstr>
      <vt:lpstr>Next Step</vt:lpstr>
      <vt:lpstr>Undershoot and Refractory Period</vt:lpstr>
      <vt:lpstr>Hodgkin Huxley Model: Resting</vt:lpstr>
      <vt:lpstr>Hodgkin Huxley Model: Dynamic </vt:lpstr>
      <vt:lpstr>Computational Implementations</vt:lpstr>
      <vt:lpstr>Leaky Integrate and Fire</vt:lpstr>
      <vt:lpstr>Leaky Integrate and Fire</vt:lpstr>
      <vt:lpstr>Izhikevich Neuron</vt:lpstr>
      <vt:lpstr>Izhikevich Neuron</vt:lpstr>
      <vt:lpstr>Izhikevich Neuron</vt:lpstr>
      <vt:lpstr>Izhikevich Neuron- “Generality”</vt:lpstr>
      <vt:lpstr>Adaptive Exponential Integrate and Fire Neuron</vt:lpstr>
      <vt:lpstr>Forward Euler Method for solving Differential Equations</vt:lpstr>
      <vt:lpstr>Runge ( ʀʊŋə) Kutta (kʊta) method</vt:lpstr>
      <vt:lpstr>4th order Runge Kutta</vt:lpstr>
      <vt:lpstr>RK method for Simultaneous Diff. Eqn </vt:lpstr>
      <vt:lpstr>Next, we do noise models in neurons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EE746 Neuromorphic Engineering</dc:title>
  <dc:creator>UG</dc:creator>
  <cp:lastModifiedBy>devesh kumar</cp:lastModifiedBy>
  <cp:revision>256</cp:revision>
  <dcterms:created xsi:type="dcterms:W3CDTF">2017-07-17T10:52:55Z</dcterms:created>
  <dcterms:modified xsi:type="dcterms:W3CDTF">2020-02-11T17:51:05Z</dcterms:modified>
</cp:coreProperties>
</file>