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E172-6F60-483A-9F12-E4EF17073A1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B662-4260-4759-B9D8-F82624060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839"/>
            <a:ext cx="7886700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58084"/>
            <a:ext cx="7886700" cy="541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70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0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EE746 Neuromorphic Engineering U Ganguly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027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8806-70D6-4C55-B3A1-4888E27B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cwww.epfl.ch/~gerstner/SPNM/node32.html" TargetMode="External"/><Relationship Id="rId2" Type="http://schemas.openxmlformats.org/officeDocument/2006/relationships/hyperlink" Target="mailto:udayan@ee.iitb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EE746 Neuromorphic Engineering</a:t>
            </a:r>
            <a:br>
              <a:rPr lang="en-US" sz="4900" dirty="0"/>
            </a:br>
            <a:r>
              <a:rPr lang="en-US" dirty="0"/>
              <a:t>Lecture 2d: Noisy Neuron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Udayan</a:t>
            </a:r>
            <a:r>
              <a:rPr lang="en-US" dirty="0"/>
              <a:t> </a:t>
            </a:r>
            <a:r>
              <a:rPr lang="en-US" dirty="0" err="1"/>
              <a:t>Ganguly</a:t>
            </a:r>
            <a:endParaRPr lang="en-US" dirty="0"/>
          </a:p>
          <a:p>
            <a:r>
              <a:rPr lang="en-US" dirty="0">
                <a:hlinkClick r:id="rId2"/>
              </a:rPr>
              <a:t>udayan@ee.iitb.ac.in</a:t>
            </a:r>
            <a:r>
              <a:rPr lang="en-US" dirty="0"/>
              <a:t> </a:t>
            </a:r>
          </a:p>
          <a:p>
            <a:r>
              <a:rPr lang="en-US" dirty="0"/>
              <a:t>Feb, 11</a:t>
            </a:r>
            <a:r>
              <a:rPr lang="en-US"/>
              <a:t>, 2020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075555"/>
            <a:ext cx="734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Lectures follow Chapter 3: Neuron Models  in Neural Computation by MATLAB book;  </a:t>
            </a:r>
          </a:p>
          <a:p>
            <a:r>
              <a:rPr lang="en-US" dirty="0"/>
              <a:t>You can also read </a:t>
            </a:r>
            <a:r>
              <a:rPr lang="en-US" dirty="0">
                <a:hlinkClick r:id="rId3"/>
              </a:rPr>
              <a:t>http://icwww.epfl.ch/~gerstner/SPNM/node32.html</a:t>
            </a:r>
            <a:r>
              <a:rPr lang="en-US" dirty="0"/>
              <a:t>  for basis in biology;</a:t>
            </a:r>
          </a:p>
          <a:p>
            <a:r>
              <a:rPr lang="en-US" dirty="0"/>
              <a:t>Please read; </a:t>
            </a:r>
          </a:p>
        </p:txBody>
      </p:sp>
    </p:spTree>
    <p:extLst>
      <p:ext uri="{BB962C8B-B14F-4D97-AF65-F5344CB8AC3E}">
        <p14:creationId xmlns:p14="http://schemas.microsoft.com/office/powerpoint/2010/main" val="345384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Mathematical model for Spiking Neuron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26" y="1370264"/>
            <a:ext cx="5680748" cy="49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4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Inter-Spike Interval (ISI)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857375"/>
            <a:ext cx="82962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3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Neuronal response to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009650"/>
            <a:ext cx="8477250" cy="483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3242" y="758084"/>
            <a:ext cx="441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Repeated input of same “random signal”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453" y="779855"/>
            <a:ext cx="44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Repeated input of same “dc signal”</a:t>
            </a:r>
          </a:p>
        </p:txBody>
      </p:sp>
    </p:spTree>
    <p:extLst>
      <p:ext uri="{BB962C8B-B14F-4D97-AF65-F5344CB8AC3E}">
        <p14:creationId xmlns:p14="http://schemas.microsoft.com/office/powerpoint/2010/main" val="346788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191403" y="4551109"/>
            <a:ext cx="3561248" cy="5355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FF00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03220" y="4805832"/>
            <a:ext cx="37392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69633" y="2596033"/>
            <a:ext cx="3561248" cy="5355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007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sources of Noise in LIF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758084"/>
                <a:ext cx="4617179" cy="54188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Ideal 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Random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is random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Random Reset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random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Random integration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758084"/>
                <a:ext cx="4617179" cy="5418879"/>
              </a:xfrm>
              <a:blipFill>
                <a:blip r:embed="rId2"/>
                <a:stretch>
                  <a:fillRect l="-2375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74524" y="1576694"/>
            <a:ext cx="0" cy="387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99759" y="4764031"/>
            <a:ext cx="4544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174524" y="2869916"/>
            <a:ext cx="1436915" cy="1894115"/>
          </a:xfrm>
          <a:custGeom>
            <a:avLst/>
            <a:gdLst>
              <a:gd name="connsiteX0" fmla="*/ 0 w 1436915"/>
              <a:gd name="connsiteY0" fmla="*/ 1894115 h 1894115"/>
              <a:gd name="connsiteX1" fmla="*/ 496389 w 1436915"/>
              <a:gd name="connsiteY1" fmla="*/ 653143 h 1894115"/>
              <a:gd name="connsiteX2" fmla="*/ 1436915 w 1436915"/>
              <a:gd name="connsiteY2" fmla="*/ 0 h 189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5" h="1894115">
                <a:moveTo>
                  <a:pt x="0" y="1894115"/>
                </a:moveTo>
                <a:cubicBezTo>
                  <a:pt x="128451" y="1431472"/>
                  <a:pt x="256903" y="968829"/>
                  <a:pt x="496389" y="653143"/>
                </a:cubicBezTo>
                <a:cubicBezTo>
                  <a:pt x="735875" y="337457"/>
                  <a:pt x="1086395" y="168728"/>
                  <a:pt x="1436915" y="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611439" y="2869915"/>
            <a:ext cx="0" cy="189411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1439" y="4764030"/>
            <a:ext cx="44413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7055576" y="2869915"/>
            <a:ext cx="1436915" cy="1894115"/>
          </a:xfrm>
          <a:custGeom>
            <a:avLst/>
            <a:gdLst>
              <a:gd name="connsiteX0" fmla="*/ 0 w 1436915"/>
              <a:gd name="connsiteY0" fmla="*/ 1894115 h 1894115"/>
              <a:gd name="connsiteX1" fmla="*/ 496389 w 1436915"/>
              <a:gd name="connsiteY1" fmla="*/ 653143 h 1894115"/>
              <a:gd name="connsiteX2" fmla="*/ 1436915 w 1436915"/>
              <a:gd name="connsiteY2" fmla="*/ 0 h 189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5" h="1894115">
                <a:moveTo>
                  <a:pt x="0" y="1894115"/>
                </a:moveTo>
                <a:cubicBezTo>
                  <a:pt x="128451" y="1431472"/>
                  <a:pt x="256903" y="968829"/>
                  <a:pt x="496389" y="653143"/>
                </a:cubicBezTo>
                <a:cubicBezTo>
                  <a:pt x="735875" y="337457"/>
                  <a:pt x="1086395" y="168728"/>
                  <a:pt x="1436915" y="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492491" y="2869914"/>
            <a:ext cx="0" cy="189411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492491" y="4764029"/>
            <a:ext cx="44413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81450" y="2850756"/>
            <a:ext cx="37392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5191402" y="2828115"/>
            <a:ext cx="1528354" cy="1867988"/>
          </a:xfrm>
          <a:custGeom>
            <a:avLst/>
            <a:gdLst>
              <a:gd name="connsiteX0" fmla="*/ 0 w 1528354"/>
              <a:gd name="connsiteY0" fmla="*/ 1867988 h 1867988"/>
              <a:gd name="connsiteX1" fmla="*/ 182880 w 1528354"/>
              <a:gd name="connsiteY1" fmla="*/ 1149531 h 1867988"/>
              <a:gd name="connsiteX2" fmla="*/ 496388 w 1528354"/>
              <a:gd name="connsiteY2" fmla="*/ 1149531 h 1867988"/>
              <a:gd name="connsiteX3" fmla="*/ 496388 w 1528354"/>
              <a:gd name="connsiteY3" fmla="*/ 574765 h 1867988"/>
              <a:gd name="connsiteX4" fmla="*/ 666206 w 1528354"/>
              <a:gd name="connsiteY4" fmla="*/ 483325 h 1867988"/>
              <a:gd name="connsiteX5" fmla="*/ 796834 w 1528354"/>
              <a:gd name="connsiteY5" fmla="*/ 352697 h 1867988"/>
              <a:gd name="connsiteX6" fmla="*/ 1097280 w 1528354"/>
              <a:gd name="connsiteY6" fmla="*/ 470262 h 1867988"/>
              <a:gd name="connsiteX7" fmla="*/ 1201783 w 1528354"/>
              <a:gd name="connsiteY7" fmla="*/ 117565 h 1867988"/>
              <a:gd name="connsiteX8" fmla="*/ 1476103 w 1528354"/>
              <a:gd name="connsiteY8" fmla="*/ 117565 h 1867988"/>
              <a:gd name="connsiteX9" fmla="*/ 1528354 w 1528354"/>
              <a:gd name="connsiteY9" fmla="*/ 0 h 186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8354" h="1867988">
                <a:moveTo>
                  <a:pt x="0" y="1867988"/>
                </a:moveTo>
                <a:lnTo>
                  <a:pt x="182880" y="1149531"/>
                </a:lnTo>
                <a:lnTo>
                  <a:pt x="496388" y="1149531"/>
                </a:lnTo>
                <a:lnTo>
                  <a:pt x="496388" y="574765"/>
                </a:lnTo>
                <a:lnTo>
                  <a:pt x="666206" y="483325"/>
                </a:lnTo>
                <a:lnTo>
                  <a:pt x="796834" y="352697"/>
                </a:lnTo>
                <a:lnTo>
                  <a:pt x="1097280" y="470262"/>
                </a:lnTo>
                <a:lnTo>
                  <a:pt x="1201783" y="117565"/>
                </a:lnTo>
                <a:lnTo>
                  <a:pt x="1476103" y="117565"/>
                </a:lnTo>
                <a:lnTo>
                  <a:pt x="1528354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6" grpId="0" uiExpand="1" build="p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&amp; Randomness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Normal distribution (neuronal noise)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Exponential Distribution (ISI)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Poissonian</a:t>
                </a:r>
                <a:r>
                  <a:rPr lang="en-US" dirty="0"/>
                  <a:t> pdf is the intervals are exponentially distributed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How do we integrate a noisy input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8" t="-9836" b="-2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Zero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⟩ 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Uncorrelated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Solve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Δt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			</a:t>
                </a:r>
              </a:p>
              <a:p>
                <a:pPr marL="0" indent="0">
                  <a:buNone/>
                </a:pPr>
                <a:r>
                  <a:rPr lang="en-US" dirty="0"/>
                  <a:t>	Or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</m:e>
                    </m:rad>
                    <m:r>
                      <m:rPr>
                        <m:nor/>
                      </m:rPr>
                      <a:rPr lang="en-US" dirty="0">
                        <a:solidFill>
                          <a:schemeClr val="accent6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Which one should we use?			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Sigma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03" r="8343" b="81240"/>
          <a:stretch/>
        </p:blipFill>
        <p:spPr>
          <a:xfrm>
            <a:off x="153927" y="782725"/>
            <a:ext cx="5178785" cy="87379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7826" y="5078221"/>
            <a:ext cx="360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Variance scales linearly with 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514826" y="1274855"/>
            <a:ext cx="671356" cy="896136"/>
            <a:chOff x="6514826" y="1274855"/>
            <a:chExt cx="671356" cy="896136"/>
          </a:xfrm>
        </p:grpSpPr>
        <p:sp>
          <p:nvSpPr>
            <p:cNvPr id="13" name="Freeform 12"/>
            <p:cNvSpPr/>
            <p:nvPr/>
          </p:nvSpPr>
          <p:spPr>
            <a:xfrm>
              <a:off x="6514826" y="1289565"/>
              <a:ext cx="671356" cy="881426"/>
            </a:xfrm>
            <a:custGeom>
              <a:avLst/>
              <a:gdLst>
                <a:gd name="connsiteX0" fmla="*/ 80682 w 416859"/>
                <a:gd name="connsiteY0" fmla="*/ 295836 h 497542"/>
                <a:gd name="connsiteX1" fmla="*/ 376517 w 416859"/>
                <a:gd name="connsiteY1" fmla="*/ 53789 h 497542"/>
                <a:gd name="connsiteX2" fmla="*/ 416859 w 416859"/>
                <a:gd name="connsiteY2" fmla="*/ 161365 h 497542"/>
                <a:gd name="connsiteX3" fmla="*/ 363070 w 416859"/>
                <a:gd name="connsiteY3" fmla="*/ 255495 h 497542"/>
                <a:gd name="connsiteX4" fmla="*/ 107576 w 416859"/>
                <a:gd name="connsiteY4" fmla="*/ 147918 h 497542"/>
                <a:gd name="connsiteX5" fmla="*/ 0 w 416859"/>
                <a:gd name="connsiteY5" fmla="*/ 228600 h 497542"/>
                <a:gd name="connsiteX6" fmla="*/ 0 w 416859"/>
                <a:gd name="connsiteY6" fmla="*/ 268942 h 497542"/>
                <a:gd name="connsiteX7" fmla="*/ 295835 w 416859"/>
                <a:gd name="connsiteY7" fmla="*/ 322730 h 497542"/>
                <a:gd name="connsiteX8" fmla="*/ 201706 w 416859"/>
                <a:gd name="connsiteY8" fmla="*/ 497542 h 497542"/>
                <a:gd name="connsiteX9" fmla="*/ 13447 w 416859"/>
                <a:gd name="connsiteY9" fmla="*/ 430306 h 497542"/>
                <a:gd name="connsiteX10" fmla="*/ 201706 w 416859"/>
                <a:gd name="connsiteY10" fmla="*/ 349624 h 497542"/>
                <a:gd name="connsiteX11" fmla="*/ 242047 w 416859"/>
                <a:gd name="connsiteY11" fmla="*/ 228600 h 497542"/>
                <a:gd name="connsiteX12" fmla="*/ 201706 w 416859"/>
                <a:gd name="connsiteY12" fmla="*/ 0 h 49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6859" h="497542">
                  <a:moveTo>
                    <a:pt x="80682" y="295836"/>
                  </a:moveTo>
                  <a:lnTo>
                    <a:pt x="376517" y="53789"/>
                  </a:lnTo>
                  <a:lnTo>
                    <a:pt x="416859" y="161365"/>
                  </a:lnTo>
                  <a:lnTo>
                    <a:pt x="363070" y="255495"/>
                  </a:lnTo>
                  <a:lnTo>
                    <a:pt x="107576" y="147918"/>
                  </a:lnTo>
                  <a:lnTo>
                    <a:pt x="0" y="228600"/>
                  </a:lnTo>
                  <a:lnTo>
                    <a:pt x="0" y="268942"/>
                  </a:lnTo>
                  <a:lnTo>
                    <a:pt x="295835" y="322730"/>
                  </a:lnTo>
                  <a:lnTo>
                    <a:pt x="201706" y="497542"/>
                  </a:lnTo>
                  <a:lnTo>
                    <a:pt x="13447" y="430306"/>
                  </a:lnTo>
                  <a:lnTo>
                    <a:pt x="201706" y="349624"/>
                  </a:lnTo>
                  <a:lnTo>
                    <a:pt x="242047" y="228600"/>
                  </a:lnTo>
                  <a:lnTo>
                    <a:pt x="20170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744088" y="1274855"/>
              <a:ext cx="168087" cy="1627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6571075" y="1773612"/>
            <a:ext cx="168087" cy="16271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626779" y="1753926"/>
            <a:ext cx="2295939" cy="162710"/>
            <a:chOff x="6626779" y="1753926"/>
            <a:chExt cx="2295939" cy="1627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626779" y="1818874"/>
              <a:ext cx="218356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754631" y="1753926"/>
              <a:ext cx="168087" cy="1627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25890" y="2276265"/>
            <a:ext cx="3204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Visualize why this is true..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When deterministic function is rate then simple trajectory</a:t>
            </a:r>
          </a:p>
          <a:p>
            <a:endParaRPr lang="en-US" sz="2000" b="1" dirty="0"/>
          </a:p>
          <a:p>
            <a:r>
              <a:rPr lang="en-US" sz="2000" b="1" dirty="0"/>
              <a:t>When stochastic function is rate, then random walk trajectory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9282" y="5701553"/>
                <a:ext cx="5023430" cy="55859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𝐭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+mj-lt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𝝈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rad>
                      <m:r>
                        <m:rPr>
                          <m:nor/>
                        </m:rPr>
                        <a:rPr lang="en-US" sz="2400" b="1" dirty="0">
                          <a:solidFill>
                            <a:schemeClr val="accent6"/>
                          </a:solidFill>
                          <a:latin typeface="+mj-lt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2" y="5701553"/>
                <a:ext cx="5023430" cy="5585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6"/>
          <p:cNvPicPr>
            <a:picLocks noChangeAspect="1"/>
          </p:cNvPicPr>
          <p:nvPr/>
        </p:nvPicPr>
        <p:blipFill rotWithShape="1">
          <a:blip r:embed="rId2"/>
          <a:srcRect l="9403" t="17582" r="8343"/>
          <a:stretch/>
        </p:blipFill>
        <p:spPr>
          <a:xfrm>
            <a:off x="153926" y="1749287"/>
            <a:ext cx="5178785" cy="3838807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301357" y="196536"/>
            <a:ext cx="1813943" cy="897595"/>
            <a:chOff x="6301357" y="196536"/>
            <a:chExt cx="1813943" cy="897595"/>
          </a:xfrm>
        </p:grpSpPr>
        <p:sp>
          <p:nvSpPr>
            <p:cNvPr id="26" name="Freeform 25"/>
            <p:cNvSpPr/>
            <p:nvPr/>
          </p:nvSpPr>
          <p:spPr>
            <a:xfrm>
              <a:off x="6301357" y="444905"/>
              <a:ext cx="1053548" cy="609991"/>
            </a:xfrm>
            <a:custGeom>
              <a:avLst/>
              <a:gdLst>
                <a:gd name="connsiteX0" fmla="*/ 0 w 1021976"/>
                <a:gd name="connsiteY0" fmla="*/ 551340 h 564787"/>
                <a:gd name="connsiteX1" fmla="*/ 309282 w 1021976"/>
                <a:gd name="connsiteY1" fmla="*/ 416869 h 564787"/>
                <a:gd name="connsiteX2" fmla="*/ 564776 w 1021976"/>
                <a:gd name="connsiteY2" fmla="*/ 11 h 564787"/>
                <a:gd name="connsiteX3" fmla="*/ 753035 w 1021976"/>
                <a:gd name="connsiteY3" fmla="*/ 430317 h 564787"/>
                <a:gd name="connsiteX4" fmla="*/ 1021976 w 1021976"/>
                <a:gd name="connsiteY4" fmla="*/ 564787 h 564787"/>
                <a:gd name="connsiteX0" fmla="*/ 0 w 1021976"/>
                <a:gd name="connsiteY0" fmla="*/ 609999 h 623446"/>
                <a:gd name="connsiteX1" fmla="*/ 309282 w 1021976"/>
                <a:gd name="connsiteY1" fmla="*/ 475528 h 623446"/>
                <a:gd name="connsiteX2" fmla="*/ 536713 w 1021976"/>
                <a:gd name="connsiteY2" fmla="*/ 9 h 623446"/>
                <a:gd name="connsiteX3" fmla="*/ 753035 w 1021976"/>
                <a:gd name="connsiteY3" fmla="*/ 488976 h 623446"/>
                <a:gd name="connsiteX4" fmla="*/ 1021976 w 1021976"/>
                <a:gd name="connsiteY4" fmla="*/ 623446 h 623446"/>
                <a:gd name="connsiteX0" fmla="*/ 0 w 1053548"/>
                <a:gd name="connsiteY0" fmla="*/ 609999 h 609999"/>
                <a:gd name="connsiteX1" fmla="*/ 309282 w 1053548"/>
                <a:gd name="connsiteY1" fmla="*/ 475528 h 609999"/>
                <a:gd name="connsiteX2" fmla="*/ 536713 w 1053548"/>
                <a:gd name="connsiteY2" fmla="*/ 9 h 609999"/>
                <a:gd name="connsiteX3" fmla="*/ 753035 w 1053548"/>
                <a:gd name="connsiteY3" fmla="*/ 488976 h 609999"/>
                <a:gd name="connsiteX4" fmla="*/ 1053548 w 1053548"/>
                <a:gd name="connsiteY4" fmla="*/ 609999 h 609999"/>
                <a:gd name="connsiteX0" fmla="*/ 0 w 1053548"/>
                <a:gd name="connsiteY0" fmla="*/ 609991 h 609991"/>
                <a:gd name="connsiteX1" fmla="*/ 309282 w 1053548"/>
                <a:gd name="connsiteY1" fmla="*/ 475520 h 609991"/>
                <a:gd name="connsiteX2" fmla="*/ 536713 w 1053548"/>
                <a:gd name="connsiteY2" fmla="*/ 1 h 609991"/>
                <a:gd name="connsiteX3" fmla="*/ 776031 w 1053548"/>
                <a:gd name="connsiteY3" fmla="*/ 477470 h 609991"/>
                <a:gd name="connsiteX4" fmla="*/ 1053548 w 1053548"/>
                <a:gd name="connsiteY4" fmla="*/ 609991 h 60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548" h="609991">
                  <a:moveTo>
                    <a:pt x="0" y="609991"/>
                  </a:moveTo>
                  <a:cubicBezTo>
                    <a:pt x="107576" y="588699"/>
                    <a:pt x="219830" y="577185"/>
                    <a:pt x="309282" y="475520"/>
                  </a:cubicBezTo>
                  <a:cubicBezTo>
                    <a:pt x="398734" y="373855"/>
                    <a:pt x="458922" y="-324"/>
                    <a:pt x="536713" y="1"/>
                  </a:cubicBezTo>
                  <a:cubicBezTo>
                    <a:pt x="614504" y="326"/>
                    <a:pt x="689892" y="375805"/>
                    <a:pt x="776031" y="477470"/>
                  </a:cubicBezTo>
                  <a:cubicBezTo>
                    <a:pt x="862170" y="579135"/>
                    <a:pt x="957177" y="589820"/>
                    <a:pt x="1053548" y="60999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850504" y="225479"/>
              <a:ext cx="0" cy="868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301357" y="1054896"/>
              <a:ext cx="14172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399140" y="196536"/>
              <a:ext cx="61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pdf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18559" y="718849"/>
              <a:ext cx="39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8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EE746 Neuromorphic Engineering U Ganguly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8806-70D6-4C55-B3A1-4888E27BAFC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25" y="1463944"/>
            <a:ext cx="4633151" cy="39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3404</TotalTime>
  <Words>369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EE746 Neuromorphic Engineering Lecture 2d: Noisy Neuron Model</vt:lpstr>
      <vt:lpstr>Next Step</vt:lpstr>
      <vt:lpstr>Inter-Spike Interval (ISI)</vt:lpstr>
      <vt:lpstr>Neuronal response to input</vt:lpstr>
      <vt:lpstr>Three sources of Noise in LIF</vt:lpstr>
      <vt:lpstr>Noise &amp; Randomness</vt:lpstr>
      <vt:lpstr>How do we integrate a noisy input w(t)</vt:lpstr>
      <vt:lpstr>Mean and Sigma</vt:lpstr>
      <vt:lpstr>Discrete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EE746 Neuromorphic Engineering</dc:title>
  <dc:creator>UG</dc:creator>
  <cp:lastModifiedBy>Udayan Ganguly</cp:lastModifiedBy>
  <cp:revision>260</cp:revision>
  <dcterms:created xsi:type="dcterms:W3CDTF">2017-07-17T10:52:55Z</dcterms:created>
  <dcterms:modified xsi:type="dcterms:W3CDTF">2020-02-11T12:04:49Z</dcterms:modified>
</cp:coreProperties>
</file>