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8" r:id="rId3"/>
    <p:sldId id="282" r:id="rId4"/>
    <p:sldId id="265" r:id="rId5"/>
    <p:sldId id="264" r:id="rId6"/>
    <p:sldId id="267" r:id="rId7"/>
    <p:sldId id="263" r:id="rId8"/>
    <p:sldId id="266" r:id="rId9"/>
    <p:sldId id="271" r:id="rId10"/>
    <p:sldId id="272" r:id="rId11"/>
    <p:sldId id="273" r:id="rId12"/>
    <p:sldId id="274" r:id="rId13"/>
    <p:sldId id="270" r:id="rId14"/>
    <p:sldId id="276" r:id="rId15"/>
    <p:sldId id="275" r:id="rId16"/>
    <p:sldId id="269" r:id="rId17"/>
    <p:sldId id="260" r:id="rId18"/>
    <p:sldId id="257" r:id="rId19"/>
    <p:sldId id="258" r:id="rId20"/>
    <p:sldId id="281" r:id="rId21"/>
    <p:sldId id="259" r:id="rId22"/>
    <p:sldId id="261" r:id="rId23"/>
    <p:sldId id="280" r:id="rId24"/>
    <p:sldId id="278" r:id="rId25"/>
    <p:sldId id="279" r:id="rId26"/>
    <p:sldId id="27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1749" autoAdjust="0"/>
  </p:normalViewPr>
  <p:slideViewPr>
    <p:cSldViewPr snapToGrid="0" showGuides="1">
      <p:cViewPr>
        <p:scale>
          <a:sx n="95" d="100"/>
          <a:sy n="95" d="100"/>
        </p:scale>
        <p:origin x="95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88776-6AB0-428C-AA31-03FAC104E5AF}" type="datetimeFigureOut">
              <a:rPr lang="en-US" smtClean="0"/>
              <a:t>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5D331-0CE0-48B3-9B9A-6E671CED65AD}" type="slidenum">
              <a:rPr lang="en-US" smtClean="0"/>
              <a:t>‹#›</a:t>
            </a:fld>
            <a:endParaRPr lang="en-US"/>
          </a:p>
        </p:txBody>
      </p:sp>
    </p:spTree>
    <p:extLst>
      <p:ext uri="{BB962C8B-B14F-4D97-AF65-F5344CB8AC3E}">
        <p14:creationId xmlns:p14="http://schemas.microsoft.com/office/powerpoint/2010/main" val="2811191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sea, dogfish and blue sharks were observed to execute apparent feeding responses to dipole electric fields designed to mimic prey. In training experiments, stingrays showed the ability to orient relative to uniform electric fields similar to those produced by ocean currents. </a:t>
            </a:r>
          </a:p>
          <a:p>
            <a:endParaRPr lang="en-US" dirty="0"/>
          </a:p>
        </p:txBody>
      </p:sp>
      <p:sp>
        <p:nvSpPr>
          <p:cNvPr id="4" name="Slide Number Placeholder 3"/>
          <p:cNvSpPr>
            <a:spLocks noGrp="1"/>
          </p:cNvSpPr>
          <p:nvPr>
            <p:ph type="sldNum" sz="quarter" idx="5"/>
          </p:nvPr>
        </p:nvSpPr>
        <p:spPr/>
        <p:txBody>
          <a:bodyPr/>
          <a:lstStyle/>
          <a:p>
            <a:fld id="{4765D331-0CE0-48B3-9B9A-6E671CED65AD}" type="slidenum">
              <a:rPr lang="en-US" smtClean="0"/>
              <a:t>3</a:t>
            </a:fld>
            <a:endParaRPr lang="en-US"/>
          </a:p>
        </p:txBody>
      </p:sp>
    </p:spTree>
    <p:extLst>
      <p:ext uri="{BB962C8B-B14F-4D97-AF65-F5344CB8AC3E}">
        <p14:creationId xmlns:p14="http://schemas.microsoft.com/office/powerpoint/2010/main" val="3292455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Excerpt:</a:t>
            </a:r>
            <a:r>
              <a:rPr lang="en-US" baseline="0" dirty="0"/>
              <a:t> </a:t>
            </a:r>
          </a:p>
          <a:p>
            <a:r>
              <a:rPr lang="en-US" dirty="0"/>
              <a:t>Paddlefish feed on zooplankton, especially Daphnia , in North American rivers where muddy turbidity limits vision. Instead, paddlefish use an </a:t>
            </a:r>
            <a:r>
              <a:rPr lang="en-US" dirty="0" err="1"/>
              <a:t>electrosensory</a:t>
            </a:r>
            <a:r>
              <a:rPr lang="en-US" dirty="0"/>
              <a:t> antenna to locate plankton. </a:t>
            </a:r>
          </a:p>
          <a:p>
            <a:r>
              <a:rPr lang="en-US" dirty="0"/>
              <a:t>The long flattened `rostrum' in front of the mouth (Fig. 1a) is covered with tens of thousands of passive electroreceptors11,15 similar to the </a:t>
            </a:r>
            <a:r>
              <a:rPr lang="en-US" dirty="0" err="1"/>
              <a:t>ampullae</a:t>
            </a:r>
            <a:r>
              <a:rPr lang="en-US" dirty="0"/>
              <a:t> of </a:t>
            </a:r>
            <a:r>
              <a:rPr lang="en-US" dirty="0" err="1"/>
              <a:t>Lorenzini</a:t>
            </a:r>
            <a:r>
              <a:rPr lang="en-US" dirty="0"/>
              <a:t> of sharks and rays16,17. The electroreceptors respond best to low frequency (0.5-20 Hz) external fields, as produced by Daphnia prey. About 95% of Daphnia are taken at radial distances less than 40 mm. Plankton further from the rostrum are less likely to be detected, owing to the dipole-like electric field from Daphnia, which decreases approximately as the inverse cube of distance. Other sensory modalities, including vision and lateral line </a:t>
            </a:r>
            <a:r>
              <a:rPr lang="en-US" dirty="0" err="1"/>
              <a:t>mechanosense</a:t>
            </a:r>
            <a:r>
              <a:rPr lang="en-US" dirty="0"/>
              <a:t>, are not necessary for prey capture.</a:t>
            </a:r>
          </a:p>
          <a:p>
            <a:endParaRPr lang="en-US" dirty="0"/>
          </a:p>
          <a:p>
            <a:r>
              <a:rPr lang="en-US" dirty="0"/>
              <a:t>Our hypothesis is that when a random electric field of optimal amplitude is applied to the environment in which a paddlefish is swimming and feeding, more distant plankton can be located and captured, compared with zero-field controls, owing to the dynamical process of stochastic resonance.</a:t>
            </a:r>
          </a:p>
          <a:p>
            <a:r>
              <a:rPr lang="en-US" dirty="0"/>
              <a:t>Our hypothesis predicts that the spatial distribution of strike locations should become more spread out (show increased scatter or variance) when an optimal level of noise is presented. The only variable in our experiments was the selected amplitude (0.05-50 mV cm-1 </a:t>
            </a:r>
            <a:r>
              <a:rPr lang="en-US" dirty="0" err="1"/>
              <a:t>r.m.s.</a:t>
            </a:r>
            <a:r>
              <a:rPr lang="en-US" dirty="0"/>
              <a:t>) of a randomly varying electrical stimulus passed through the water in the swim mill, between plate electrodes in front of the ®</a:t>
            </a:r>
            <a:r>
              <a:rPr lang="en-US" dirty="0" err="1"/>
              <a:t>sh</a:t>
            </a:r>
            <a:r>
              <a:rPr lang="en-US" dirty="0"/>
              <a:t> and behind it (Fig. 1a). Noise of different amplitudes strongly affected the spatial distribution of strike locations. The scatter of the feeding strike locations was increased during presentation of 0.2±1mV cm-1 noise, and was maximally increased during 0.5 mV cm-1 noise (Fig. 2b), compared with zero-®</a:t>
            </a:r>
            <a:r>
              <a:rPr lang="en-US" dirty="0" err="1"/>
              <a:t>eld</a:t>
            </a:r>
            <a:r>
              <a:rPr lang="en-US" dirty="0"/>
              <a:t> controls (Fig. 2a). This amplitude, 0.5 mV cm-1 </a:t>
            </a:r>
            <a:r>
              <a:rPr lang="en-US" dirty="0" err="1"/>
              <a:t>r.m.s</a:t>
            </a:r>
            <a:r>
              <a:rPr lang="en-US" dirty="0"/>
              <a:t>., was therefore </a:t>
            </a:r>
            <a:r>
              <a:rPr lang="en-US" dirty="0" err="1"/>
              <a:t>de®ned</a:t>
            </a:r>
            <a:r>
              <a:rPr lang="en-US" dirty="0"/>
              <a:t> to be the optimal noise amplitude. Higher levels of noise caused the distribution of strike locations to become compressed (show reduced scatter); that is, only nearby Daphnia elicited strikes</a:t>
            </a:r>
          </a:p>
          <a:p>
            <a:endParaRPr lang="en-US" dirty="0"/>
          </a:p>
          <a:p>
            <a:endParaRPr lang="en-US" dirty="0"/>
          </a:p>
        </p:txBody>
      </p:sp>
      <p:sp>
        <p:nvSpPr>
          <p:cNvPr id="4" name="Slide Number Placeholder 3"/>
          <p:cNvSpPr>
            <a:spLocks noGrp="1"/>
          </p:cNvSpPr>
          <p:nvPr>
            <p:ph type="sldNum" sz="quarter" idx="10"/>
          </p:nvPr>
        </p:nvSpPr>
        <p:spPr/>
        <p:txBody>
          <a:bodyPr/>
          <a:lstStyle/>
          <a:p>
            <a:fld id="{4765D331-0CE0-48B3-9B9A-6E671CED65AD}" type="slidenum">
              <a:rPr lang="en-US" smtClean="0"/>
              <a:t>4</a:t>
            </a:fld>
            <a:endParaRPr lang="en-US"/>
          </a:p>
        </p:txBody>
      </p:sp>
    </p:spTree>
    <p:extLst>
      <p:ext uri="{BB962C8B-B14F-4D97-AF65-F5344CB8AC3E}">
        <p14:creationId xmlns:p14="http://schemas.microsoft.com/office/powerpoint/2010/main" val="87304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236480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237140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420067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3903952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171867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8/20/2018</a:t>
            </a:r>
          </a:p>
        </p:txBody>
      </p:sp>
      <p:sp>
        <p:nvSpPr>
          <p:cNvPr id="6" name="Footer Placeholder 5"/>
          <p:cNvSpPr>
            <a:spLocks noGrp="1"/>
          </p:cNvSpPr>
          <p:nvPr>
            <p:ph type="ftr" sz="quarter" idx="11"/>
          </p:nvPr>
        </p:nvSpPr>
        <p:spPr/>
        <p:txBody>
          <a:bodyPr/>
          <a:lstStyle/>
          <a:p>
            <a:r>
              <a:rPr lang="en-US"/>
              <a:t>EE746 Neuromorphic Engineering</a:t>
            </a:r>
          </a:p>
        </p:txBody>
      </p:sp>
      <p:sp>
        <p:nvSpPr>
          <p:cNvPr id="7" name="Slide Number Placeholder 6"/>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56074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8/20/2018</a:t>
            </a:r>
          </a:p>
        </p:txBody>
      </p:sp>
      <p:sp>
        <p:nvSpPr>
          <p:cNvPr id="8" name="Footer Placeholder 7"/>
          <p:cNvSpPr>
            <a:spLocks noGrp="1"/>
          </p:cNvSpPr>
          <p:nvPr>
            <p:ph type="ftr" sz="quarter" idx="11"/>
          </p:nvPr>
        </p:nvSpPr>
        <p:spPr/>
        <p:txBody>
          <a:bodyPr/>
          <a:lstStyle/>
          <a:p>
            <a:r>
              <a:rPr lang="en-US"/>
              <a:t>EE746 Neuromorphic Engineering</a:t>
            </a:r>
          </a:p>
        </p:txBody>
      </p:sp>
      <p:sp>
        <p:nvSpPr>
          <p:cNvPr id="9" name="Slide Number Placeholder 8"/>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311232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8/20/2018</a:t>
            </a:r>
          </a:p>
        </p:txBody>
      </p:sp>
      <p:sp>
        <p:nvSpPr>
          <p:cNvPr id="4" name="Footer Placeholder 3"/>
          <p:cNvSpPr>
            <a:spLocks noGrp="1"/>
          </p:cNvSpPr>
          <p:nvPr>
            <p:ph type="ftr" sz="quarter" idx="11"/>
          </p:nvPr>
        </p:nvSpPr>
        <p:spPr/>
        <p:txBody>
          <a:bodyPr/>
          <a:lstStyle/>
          <a:p>
            <a:r>
              <a:rPr lang="en-US"/>
              <a:t>EE746 Neuromorphic Engineering</a:t>
            </a:r>
          </a:p>
        </p:txBody>
      </p:sp>
      <p:sp>
        <p:nvSpPr>
          <p:cNvPr id="5" name="Slide Number Placeholder 4"/>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108900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8/20/2018</a:t>
            </a:r>
          </a:p>
        </p:txBody>
      </p:sp>
      <p:sp>
        <p:nvSpPr>
          <p:cNvPr id="3" name="Footer Placeholder 2"/>
          <p:cNvSpPr>
            <a:spLocks noGrp="1"/>
          </p:cNvSpPr>
          <p:nvPr>
            <p:ph type="ftr" sz="quarter" idx="11"/>
          </p:nvPr>
        </p:nvSpPr>
        <p:spPr/>
        <p:txBody>
          <a:bodyPr/>
          <a:lstStyle/>
          <a:p>
            <a:r>
              <a:rPr lang="en-US"/>
              <a:t>EE746 Neuromorphic Engineering</a:t>
            </a:r>
          </a:p>
        </p:txBody>
      </p:sp>
      <p:sp>
        <p:nvSpPr>
          <p:cNvPr id="4" name="Slide Number Placeholder 3"/>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365006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8/20/2018</a:t>
            </a:r>
          </a:p>
        </p:txBody>
      </p:sp>
      <p:sp>
        <p:nvSpPr>
          <p:cNvPr id="6" name="Footer Placeholder 5"/>
          <p:cNvSpPr>
            <a:spLocks noGrp="1"/>
          </p:cNvSpPr>
          <p:nvPr>
            <p:ph type="ftr" sz="quarter" idx="11"/>
          </p:nvPr>
        </p:nvSpPr>
        <p:spPr/>
        <p:txBody>
          <a:bodyPr/>
          <a:lstStyle/>
          <a:p>
            <a:r>
              <a:rPr lang="en-US"/>
              <a:t>EE746 Neuromorphic Engineering</a:t>
            </a:r>
          </a:p>
        </p:txBody>
      </p:sp>
      <p:sp>
        <p:nvSpPr>
          <p:cNvPr id="7" name="Slide Number Placeholder 6"/>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326366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8/20/2018</a:t>
            </a:r>
          </a:p>
        </p:txBody>
      </p:sp>
      <p:sp>
        <p:nvSpPr>
          <p:cNvPr id="6" name="Footer Placeholder 5"/>
          <p:cNvSpPr>
            <a:spLocks noGrp="1"/>
          </p:cNvSpPr>
          <p:nvPr>
            <p:ph type="ftr" sz="quarter" idx="11"/>
          </p:nvPr>
        </p:nvSpPr>
        <p:spPr/>
        <p:txBody>
          <a:bodyPr/>
          <a:lstStyle/>
          <a:p>
            <a:r>
              <a:rPr lang="en-US"/>
              <a:t>EE746 Neuromorphic Engineering</a:t>
            </a:r>
          </a:p>
        </p:txBody>
      </p:sp>
      <p:sp>
        <p:nvSpPr>
          <p:cNvPr id="7" name="Slide Number Placeholder 6"/>
          <p:cNvSpPr>
            <a:spLocks noGrp="1"/>
          </p:cNvSpPr>
          <p:nvPr>
            <p:ph type="sldNum" sz="quarter" idx="12"/>
          </p:nvPr>
        </p:nvSpPr>
        <p:spPr/>
        <p:txBody>
          <a:bodyPr/>
          <a:lstStyle/>
          <a:p>
            <a:fld id="{02155817-48F7-4199-840B-919891AAF3D4}" type="slidenum">
              <a:rPr lang="en-US" smtClean="0"/>
              <a:t>‹#›</a:t>
            </a:fld>
            <a:endParaRPr lang="en-US"/>
          </a:p>
        </p:txBody>
      </p:sp>
    </p:spTree>
    <p:extLst>
      <p:ext uri="{BB962C8B-B14F-4D97-AF65-F5344CB8AC3E}">
        <p14:creationId xmlns:p14="http://schemas.microsoft.com/office/powerpoint/2010/main" val="165875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222"/>
            <a:ext cx="7886700" cy="8230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050878"/>
            <a:ext cx="7886700" cy="51260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49287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8/20/2018</a:t>
            </a:r>
          </a:p>
        </p:txBody>
      </p:sp>
      <p:sp>
        <p:nvSpPr>
          <p:cNvPr id="5" name="Footer Placeholder 4"/>
          <p:cNvSpPr>
            <a:spLocks noGrp="1"/>
          </p:cNvSpPr>
          <p:nvPr>
            <p:ph type="ftr" sz="quarter" idx="3"/>
          </p:nvPr>
        </p:nvSpPr>
        <p:spPr>
          <a:xfrm>
            <a:off x="2933416" y="648586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EE746 Neuromorphic Engineering</a:t>
            </a:r>
          </a:p>
        </p:txBody>
      </p:sp>
      <p:sp>
        <p:nvSpPr>
          <p:cNvPr id="6" name="Slide Number Placeholder 5"/>
          <p:cNvSpPr>
            <a:spLocks noGrp="1"/>
          </p:cNvSpPr>
          <p:nvPr>
            <p:ph type="sldNum" sz="quarter" idx="4"/>
          </p:nvPr>
        </p:nvSpPr>
        <p:spPr>
          <a:xfrm>
            <a:off x="7086600" y="649287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55817-48F7-4199-840B-919891AAF3D4}" type="slidenum">
              <a:rPr lang="en-US" smtClean="0"/>
              <a:t>‹#›</a:t>
            </a:fld>
            <a:endParaRPr lang="en-US"/>
          </a:p>
        </p:txBody>
      </p:sp>
    </p:spTree>
    <p:extLst>
      <p:ext uri="{BB962C8B-B14F-4D97-AF65-F5344CB8AC3E}">
        <p14:creationId xmlns:p14="http://schemas.microsoft.com/office/powerpoint/2010/main" val="1314816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open?id=14Ecx1azTO2olEki2TwE9I3fVOtF-S4Z5" TargetMode="External"/><Relationship Id="rId2" Type="http://schemas.openxmlformats.org/officeDocument/2006/relationships/hyperlink" Target="https://ieeexplore.ieee.org/abstract/document/678595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Fourier_analysis" TargetMode="External"/><Relationship Id="rId2" Type="http://schemas.openxmlformats.org/officeDocument/2006/relationships/hyperlink" Target="https://en.wikipedia.org/wiki/Fourier_transfor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Autocorrel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open?id=14Ecx1azTO2olEki2TwE9I3fVOtF-S4Z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cience.sciencemag.org/content/218/4575/91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en.wikipedia.org/wiki/Electroreception" TargetMode="Externa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https://www.nature.com/articles/46279.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Noise can be resource: Stochastic Resonance (Section 2e)</a:t>
            </a:r>
          </a:p>
        </p:txBody>
      </p:sp>
      <p:sp>
        <p:nvSpPr>
          <p:cNvPr id="3" name="Subtitle 2"/>
          <p:cNvSpPr>
            <a:spLocks noGrp="1"/>
          </p:cNvSpPr>
          <p:nvPr>
            <p:ph type="subTitle" idx="1"/>
          </p:nvPr>
        </p:nvSpPr>
        <p:spPr>
          <a:xfrm>
            <a:off x="1143000" y="3602038"/>
            <a:ext cx="6858000" cy="2734594"/>
          </a:xfrm>
        </p:spPr>
        <p:txBody>
          <a:bodyPr>
            <a:normAutofit lnSpcReduction="10000"/>
          </a:bodyPr>
          <a:lstStyle/>
          <a:p>
            <a:r>
              <a:rPr lang="en-US" dirty="0"/>
              <a:t>Udayan Ganguly</a:t>
            </a:r>
          </a:p>
          <a:p>
            <a:r>
              <a:rPr lang="en-US" dirty="0"/>
              <a:t>Aug 16, 2018</a:t>
            </a:r>
          </a:p>
          <a:p>
            <a:r>
              <a:rPr lang="en-US" dirty="0"/>
              <a:t>A good reference – “</a:t>
            </a:r>
            <a:r>
              <a:rPr lang="en-US" dirty="0">
                <a:hlinkClick r:id="rId2"/>
              </a:rPr>
              <a:t>Stochastic Electronics: A Neuro-Inspired Design Paradigm for Integrated Circuit</a:t>
            </a:r>
            <a:r>
              <a:rPr lang="en-US" dirty="0"/>
              <a:t>“</a:t>
            </a:r>
          </a:p>
          <a:p>
            <a:r>
              <a:rPr lang="en-US" dirty="0" err="1"/>
              <a:t>Matlab</a:t>
            </a:r>
            <a:r>
              <a:rPr lang="en-US" dirty="0"/>
              <a:t> codes are given in </a:t>
            </a:r>
            <a:r>
              <a:rPr lang="en-US" dirty="0">
                <a:hlinkClick r:id="rId3"/>
              </a:rPr>
              <a:t>https://drive.google.com/open?id=14Ecx1azTO2olEki2TwE9I3fVOtF-S4Z5</a:t>
            </a:r>
            <a:r>
              <a:rPr lang="en-US" dirty="0"/>
              <a:t> </a:t>
            </a:r>
          </a:p>
          <a:p>
            <a:endParaRPr lang="en-US" dirty="0"/>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1</a:t>
            </a:fld>
            <a:endParaRPr lang="en-US"/>
          </a:p>
        </p:txBody>
      </p:sp>
    </p:spTree>
    <p:extLst>
      <p:ext uri="{BB962C8B-B14F-4D97-AF65-F5344CB8AC3E}">
        <p14:creationId xmlns:p14="http://schemas.microsoft.com/office/powerpoint/2010/main" val="3530006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0651"/>
            <a:ext cx="7886700" cy="748245"/>
          </a:xfrm>
        </p:spPr>
        <p:txBody>
          <a:bodyPr/>
          <a:lstStyle/>
          <a:p>
            <a:r>
              <a:rPr lang="en-US" dirty="0"/>
              <a:t>Power-spectral Density</a:t>
            </a:r>
          </a:p>
        </p:txBody>
      </p:sp>
      <p:pic>
        <p:nvPicPr>
          <p:cNvPr id="4" name="Picture 3"/>
          <p:cNvPicPr>
            <a:picLocks noChangeAspect="1"/>
          </p:cNvPicPr>
          <p:nvPr/>
        </p:nvPicPr>
        <p:blipFill>
          <a:blip r:embed="rId2"/>
          <a:stretch>
            <a:fillRect/>
          </a:stretch>
        </p:blipFill>
        <p:spPr>
          <a:xfrm>
            <a:off x="0" y="1581150"/>
            <a:ext cx="3433033" cy="4840288"/>
          </a:xfrm>
          <a:prstGeom prst="rect">
            <a:avLst/>
          </a:prstGeom>
        </p:spPr>
      </p:pic>
      <p:sp>
        <p:nvSpPr>
          <p:cNvPr id="5" name="TextBox 4"/>
          <p:cNvSpPr txBox="1"/>
          <p:nvPr/>
        </p:nvSpPr>
        <p:spPr>
          <a:xfrm>
            <a:off x="452210" y="1090524"/>
            <a:ext cx="3237497" cy="923330"/>
          </a:xfrm>
          <a:prstGeom prst="rect">
            <a:avLst/>
          </a:prstGeom>
          <a:noFill/>
        </p:spPr>
        <p:txBody>
          <a:bodyPr wrap="square" rtlCol="0">
            <a:spAutoFit/>
          </a:bodyPr>
          <a:lstStyle/>
          <a:p>
            <a:r>
              <a:rPr lang="en-US" dirty="0"/>
              <a:t>Primary PSD peak of  signal (in frequency) and reconstructed signal match well</a:t>
            </a:r>
          </a:p>
        </p:txBody>
      </p:sp>
      <p:pic>
        <p:nvPicPr>
          <p:cNvPr id="7" name="Picture 6"/>
          <p:cNvPicPr>
            <a:picLocks noChangeAspect="1"/>
          </p:cNvPicPr>
          <p:nvPr/>
        </p:nvPicPr>
        <p:blipFill>
          <a:blip r:embed="rId3"/>
          <a:stretch>
            <a:fillRect/>
          </a:stretch>
        </p:blipFill>
        <p:spPr>
          <a:xfrm>
            <a:off x="4206039" y="1722472"/>
            <a:ext cx="2645316" cy="4557644"/>
          </a:xfrm>
          <a:prstGeom prst="rect">
            <a:avLst/>
          </a:prstGeom>
        </p:spPr>
      </p:pic>
      <p:sp>
        <p:nvSpPr>
          <p:cNvPr id="8" name="TextBox 7"/>
          <p:cNvSpPr txBox="1"/>
          <p:nvPr/>
        </p:nvSpPr>
        <p:spPr>
          <a:xfrm>
            <a:off x="4061683" y="1367523"/>
            <a:ext cx="4825643" cy="646331"/>
          </a:xfrm>
          <a:prstGeom prst="rect">
            <a:avLst/>
          </a:prstGeom>
          <a:noFill/>
        </p:spPr>
        <p:txBody>
          <a:bodyPr wrap="square" rtlCol="0">
            <a:spAutoFit/>
          </a:bodyPr>
          <a:lstStyle/>
          <a:p>
            <a:r>
              <a:rPr lang="en-US" dirty="0"/>
              <a:t>I chose to calculate error in PSD; It shows a minima which is qualitatively consistent</a:t>
            </a:r>
          </a:p>
        </p:txBody>
      </p:sp>
      <p:sp>
        <p:nvSpPr>
          <p:cNvPr id="6" name="Oval 5"/>
          <p:cNvSpPr/>
          <p:nvPr/>
        </p:nvSpPr>
        <p:spPr>
          <a:xfrm>
            <a:off x="5550568" y="5406189"/>
            <a:ext cx="272716" cy="25667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5789" y="4876801"/>
            <a:ext cx="2499561" cy="923330"/>
          </a:xfrm>
          <a:prstGeom prst="rect">
            <a:avLst/>
          </a:prstGeom>
          <a:noFill/>
        </p:spPr>
        <p:txBody>
          <a:bodyPr wrap="square" rtlCol="0">
            <a:spAutoFit/>
          </a:bodyPr>
          <a:lstStyle/>
          <a:p>
            <a:r>
              <a:rPr lang="en-US" dirty="0">
                <a:solidFill>
                  <a:srgbClr val="00B050"/>
                </a:solidFill>
              </a:rPr>
              <a:t>In the next slide, we see the results near the minimum error point</a:t>
            </a:r>
          </a:p>
        </p:txBody>
      </p:sp>
      <p:sp>
        <p:nvSpPr>
          <p:cNvPr id="10" name="Date Placeholder 9"/>
          <p:cNvSpPr>
            <a:spLocks noGrp="1"/>
          </p:cNvSpPr>
          <p:nvPr>
            <p:ph type="dt" sz="half" idx="10"/>
          </p:nvPr>
        </p:nvSpPr>
        <p:spPr/>
        <p:txBody>
          <a:bodyPr/>
          <a:lstStyle/>
          <a:p>
            <a:r>
              <a:rPr lang="en-US"/>
              <a:t>8/20/2018</a:t>
            </a:r>
          </a:p>
        </p:txBody>
      </p:sp>
      <p:sp>
        <p:nvSpPr>
          <p:cNvPr id="11" name="Footer Placeholder 10"/>
          <p:cNvSpPr>
            <a:spLocks noGrp="1"/>
          </p:cNvSpPr>
          <p:nvPr>
            <p:ph type="ftr" sz="quarter" idx="11"/>
          </p:nvPr>
        </p:nvSpPr>
        <p:spPr/>
        <p:txBody>
          <a:bodyPr/>
          <a:lstStyle/>
          <a:p>
            <a:r>
              <a:rPr lang="en-US"/>
              <a:t>EE746 Neuromorphic Engineering</a:t>
            </a:r>
          </a:p>
        </p:txBody>
      </p:sp>
      <p:sp>
        <p:nvSpPr>
          <p:cNvPr id="12" name="Slide Number Placeholder 11"/>
          <p:cNvSpPr>
            <a:spLocks noGrp="1"/>
          </p:cNvSpPr>
          <p:nvPr>
            <p:ph type="sldNum" sz="quarter" idx="12"/>
          </p:nvPr>
        </p:nvSpPr>
        <p:spPr/>
        <p:txBody>
          <a:bodyPr/>
          <a:lstStyle/>
          <a:p>
            <a:fld id="{02155817-48F7-4199-840B-919891AAF3D4}" type="slidenum">
              <a:rPr lang="en-US" smtClean="0"/>
              <a:t>10</a:t>
            </a:fld>
            <a:endParaRPr lang="en-US"/>
          </a:p>
        </p:txBody>
      </p:sp>
    </p:spTree>
    <p:extLst>
      <p:ext uri="{BB962C8B-B14F-4D97-AF65-F5344CB8AC3E}">
        <p14:creationId xmlns:p14="http://schemas.microsoft.com/office/powerpoint/2010/main" val="334126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Near Minimum Error – signal and reconstructed signal are close</a:t>
            </a:r>
          </a:p>
        </p:txBody>
      </p:sp>
      <p:pic>
        <p:nvPicPr>
          <p:cNvPr id="4" name="Picture 3"/>
          <p:cNvPicPr>
            <a:picLocks noChangeAspect="1"/>
          </p:cNvPicPr>
          <p:nvPr/>
        </p:nvPicPr>
        <p:blipFill>
          <a:blip r:embed="rId2"/>
          <a:stretch>
            <a:fillRect/>
          </a:stretch>
        </p:blipFill>
        <p:spPr>
          <a:xfrm>
            <a:off x="30016" y="1532329"/>
            <a:ext cx="4509899" cy="3793350"/>
          </a:xfrm>
          <a:prstGeom prst="rect">
            <a:avLst/>
          </a:prstGeom>
        </p:spPr>
      </p:pic>
      <p:pic>
        <p:nvPicPr>
          <p:cNvPr id="5" name="Picture 4"/>
          <p:cNvPicPr>
            <a:picLocks noChangeAspect="1"/>
          </p:cNvPicPr>
          <p:nvPr/>
        </p:nvPicPr>
        <p:blipFill>
          <a:blip r:embed="rId3"/>
          <a:stretch>
            <a:fillRect/>
          </a:stretch>
        </p:blipFill>
        <p:spPr>
          <a:xfrm>
            <a:off x="4611165" y="1559234"/>
            <a:ext cx="4241376" cy="3945084"/>
          </a:xfrm>
          <a:prstGeom prst="rect">
            <a:avLst/>
          </a:prstGeom>
        </p:spPr>
      </p:pic>
      <p:sp>
        <p:nvSpPr>
          <p:cNvPr id="6" name="TextBox 5"/>
          <p:cNvSpPr txBox="1"/>
          <p:nvPr/>
        </p:nvSpPr>
        <p:spPr>
          <a:xfrm>
            <a:off x="401053" y="1074826"/>
            <a:ext cx="4058652" cy="369332"/>
          </a:xfrm>
          <a:prstGeom prst="rect">
            <a:avLst/>
          </a:prstGeom>
          <a:noFill/>
        </p:spPr>
        <p:txBody>
          <a:bodyPr wrap="square" rtlCol="0">
            <a:spAutoFit/>
          </a:bodyPr>
          <a:lstStyle/>
          <a:p>
            <a:r>
              <a:rPr lang="en-US" dirty="0"/>
              <a:t>Many neuron (=500) average signal</a:t>
            </a:r>
          </a:p>
        </p:txBody>
      </p:sp>
      <p:sp>
        <p:nvSpPr>
          <p:cNvPr id="7" name="TextBox 6"/>
          <p:cNvSpPr txBox="1"/>
          <p:nvPr/>
        </p:nvSpPr>
        <p:spPr>
          <a:xfrm>
            <a:off x="5266885" y="1095070"/>
            <a:ext cx="4058652" cy="646331"/>
          </a:xfrm>
          <a:prstGeom prst="rect">
            <a:avLst/>
          </a:prstGeom>
          <a:noFill/>
        </p:spPr>
        <p:txBody>
          <a:bodyPr wrap="square" rtlCol="0">
            <a:spAutoFit/>
          </a:bodyPr>
          <a:lstStyle/>
          <a:p>
            <a:r>
              <a:rPr lang="en-US" dirty="0"/>
              <a:t>Smooth Autocorrelation Function replicates the signal i.e. (1-x)</a:t>
            </a:r>
          </a:p>
        </p:txBody>
      </p:sp>
      <p:sp>
        <p:nvSpPr>
          <p:cNvPr id="3" name="TextBox 2"/>
          <p:cNvSpPr txBox="1"/>
          <p:nvPr/>
        </p:nvSpPr>
        <p:spPr>
          <a:xfrm>
            <a:off x="4894546" y="5504318"/>
            <a:ext cx="3844705" cy="707886"/>
          </a:xfrm>
          <a:prstGeom prst="rect">
            <a:avLst/>
          </a:prstGeom>
          <a:noFill/>
        </p:spPr>
        <p:txBody>
          <a:bodyPr wrap="square" rtlCol="0">
            <a:spAutoFit/>
          </a:bodyPr>
          <a:lstStyle/>
          <a:p>
            <a:r>
              <a:rPr lang="en-US" sz="2000" b="1" dirty="0">
                <a:solidFill>
                  <a:srgbClr val="FF0000"/>
                </a:solidFill>
              </a:rPr>
              <a:t>ACF shape does not match signal</a:t>
            </a:r>
          </a:p>
        </p:txBody>
      </p:sp>
      <p:sp>
        <p:nvSpPr>
          <p:cNvPr id="8" name="Date Placeholder 7"/>
          <p:cNvSpPr>
            <a:spLocks noGrp="1"/>
          </p:cNvSpPr>
          <p:nvPr>
            <p:ph type="dt" sz="half" idx="10"/>
          </p:nvPr>
        </p:nvSpPr>
        <p:spPr/>
        <p:txBody>
          <a:bodyPr/>
          <a:lstStyle/>
          <a:p>
            <a:r>
              <a:rPr lang="en-US"/>
              <a:t>8/20/2018</a:t>
            </a:r>
          </a:p>
        </p:txBody>
      </p:sp>
      <p:sp>
        <p:nvSpPr>
          <p:cNvPr id="9" name="Footer Placeholder 8"/>
          <p:cNvSpPr>
            <a:spLocks noGrp="1"/>
          </p:cNvSpPr>
          <p:nvPr>
            <p:ph type="ftr" sz="quarter" idx="11"/>
          </p:nvPr>
        </p:nvSpPr>
        <p:spPr/>
        <p:txBody>
          <a:bodyPr/>
          <a:lstStyle/>
          <a:p>
            <a:r>
              <a:rPr lang="en-US"/>
              <a:t>EE746 Neuromorphic Engineering</a:t>
            </a:r>
          </a:p>
        </p:txBody>
      </p:sp>
      <p:sp>
        <p:nvSpPr>
          <p:cNvPr id="10" name="Slide Number Placeholder 9"/>
          <p:cNvSpPr>
            <a:spLocks noGrp="1"/>
          </p:cNvSpPr>
          <p:nvPr>
            <p:ph type="sldNum" sz="quarter" idx="12"/>
          </p:nvPr>
        </p:nvSpPr>
        <p:spPr/>
        <p:txBody>
          <a:bodyPr/>
          <a:lstStyle/>
          <a:p>
            <a:fld id="{02155817-48F7-4199-840B-919891AAF3D4}" type="slidenum">
              <a:rPr lang="en-US" smtClean="0"/>
              <a:t>11</a:t>
            </a:fld>
            <a:endParaRPr lang="en-US"/>
          </a:p>
        </p:txBody>
      </p:sp>
    </p:spTree>
    <p:extLst>
      <p:ext uri="{BB962C8B-B14F-4D97-AF65-F5344CB8AC3E}">
        <p14:creationId xmlns:p14="http://schemas.microsoft.com/office/powerpoint/2010/main" val="245655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Fourier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hlinkClick r:id="rId2"/>
                  </a:rPr>
                  <a:t>https://en.wikipedia.org/wiki/Fourier_transform</a:t>
                </a:r>
                <a:r>
                  <a:rPr lang="en-US" dirty="0"/>
                  <a:t> </a:t>
                </a:r>
              </a:p>
              <a:p>
                <a:r>
                  <a:rPr lang="en-US" dirty="0"/>
                  <a:t> </a:t>
                </a:r>
                <a:r>
                  <a:rPr lang="en-US" dirty="0">
                    <a:hlinkClick r:id="rId3"/>
                  </a:rPr>
                  <a:t>https://en.wikipedia.org/wiki/Fourier_analysis</a:t>
                </a:r>
                <a:r>
                  <a:rPr lang="en-US" dirty="0"/>
                  <a:t> </a:t>
                </a:r>
              </a:p>
              <a:p>
                <a:r>
                  <a:rPr lang="en-US" dirty="0"/>
                  <a:t>What you need to know</a:t>
                </a:r>
              </a:p>
              <a:p>
                <a:pPr lvl="1"/>
                <a:r>
                  <a:rPr lang="en-US" dirty="0"/>
                  <a:t>Any signal f(t) can have a Fourier transform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m:t>
                    </m:r>
                  </m:oMath>
                </a14:m>
                <a:endParaRPr lang="en-US" dirty="0"/>
              </a:p>
              <a:p>
                <a:pPr lvl="1"/>
                <a:r>
                  <a:rPr lang="en-US" dirty="0"/>
                  <a:t>Any signal can be created by superposition of sinusoids of different frequencies with different amplitudes </a:t>
                </a:r>
              </a:p>
              <a:p>
                <a:pPr marL="457200" lvl="1" indent="0">
                  <a:buNone/>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f</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𝑛</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𝑛</m:t>
                                  </m:r>
                                </m:sub>
                              </m:sSub>
                              <m:r>
                                <a:rPr lang="en-US" b="0" i="1" smtClean="0">
                                  <a:latin typeface="Cambria Math" panose="02040503050406030204" pitchFamily="18" charset="0"/>
                                </a:rPr>
                                <m:t>𝑡</m:t>
                              </m:r>
                            </m:sup>
                          </m:sSup>
                        </m:e>
                      </m:nary>
                    </m:oMath>
                  </m:oMathPara>
                </a14:m>
                <a:endParaRPr lang="en-US" dirty="0"/>
              </a:p>
              <a:p>
                <a:pPr marL="457200" lvl="1" indent="0">
                  <a:buNone/>
                </a:pPr>
                <a:endParaRPr lang="en-US" dirty="0"/>
              </a:p>
              <a:p>
                <a:pPr marL="457200" lvl="1" indent="0">
                  <a:buNone/>
                </a:pP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391" t="-22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12</a:t>
            </a:fld>
            <a:endParaRPr lang="en-US"/>
          </a:p>
        </p:txBody>
      </p:sp>
    </p:spTree>
    <p:extLst>
      <p:ext uri="{BB962C8B-B14F-4D97-AF65-F5344CB8AC3E}">
        <p14:creationId xmlns:p14="http://schemas.microsoft.com/office/powerpoint/2010/main" val="122633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Power Spectral Density (PSD) &amp; Autocorrelation Function (ACF)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978568"/>
                <a:ext cx="7886700" cy="5759116"/>
              </a:xfrm>
            </p:spPr>
            <p:txBody>
              <a:bodyPr>
                <a:normAutofit fontScale="85000" lnSpcReduction="20000"/>
              </a:bodyPr>
              <a:lstStyle/>
              <a:p>
                <a:r>
                  <a:rPr lang="en-US" dirty="0">
                    <a:hlinkClick r:id="rId2"/>
                  </a:rPr>
                  <a:t>https://en.wikipedia.org/wiki/Autocorrelation</a:t>
                </a:r>
                <a:r>
                  <a:rPr lang="en-US" dirty="0"/>
                  <a:t> </a:t>
                </a:r>
              </a:p>
              <a:p>
                <a:r>
                  <a:rPr lang="en-US" dirty="0"/>
                  <a:t>Please read about Autocorrelation function and Power Spectral Density</a:t>
                </a:r>
              </a:p>
              <a:p>
                <a:pPr marL="0" indent="0">
                  <a:buNone/>
                </a:pPr>
                <a:r>
                  <a:rPr lang="en-US" u="sng" dirty="0"/>
                  <a:t>What you need to know</a:t>
                </a:r>
              </a:p>
              <a:p>
                <a14:m>
                  <m:oMath xmlns:m="http://schemas.openxmlformats.org/officeDocument/2006/math">
                    <m:r>
                      <a:rPr lang="en-US" b="0" i="1" smtClean="0">
                        <a:latin typeface="Cambria Math" panose="02040503050406030204" pitchFamily="18" charset="0"/>
                      </a:rPr>
                      <m:t>𝑃𝑆𝐷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𝑛</m:t>
                                    </m:r>
                                  </m:sub>
                                </m:sSub>
                              </m:e>
                            </m:d>
                          </m:e>
                        </m:d>
                      </m:e>
                      <m:sup>
                        <m:r>
                          <a:rPr lang="en-US" b="0" i="1" smtClean="0">
                            <a:latin typeface="Cambria Math" panose="02040503050406030204" pitchFamily="18" charset="0"/>
                          </a:rPr>
                          <m:t>2</m:t>
                        </m:r>
                      </m:sup>
                    </m:sSup>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ℂ</m:t>
                    </m:r>
                    <m:r>
                      <a:rPr lang="en-US" b="0" i="1" smtClean="0">
                        <a:latin typeface="Cambria Math" panose="02040503050406030204" pitchFamily="18" charset="0"/>
                      </a:rPr>
                      <m:t> </m:t>
                    </m:r>
                  </m:oMath>
                </a14:m>
                <a:r>
                  <a:rPr lang="en-US" dirty="0"/>
                  <a:t> </a:t>
                </a:r>
              </a:p>
              <a:p>
                <a:r>
                  <a:rPr lang="en-US" dirty="0"/>
                  <a:t>ACF is Fourier Transform of PSD</a:t>
                </a:r>
              </a:p>
              <a:p>
                <a:r>
                  <a:rPr lang="en-US" dirty="0"/>
                  <a:t>A Gaussian ACF produces a Gaussian PSD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𝐴𝐶𝐹</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𝑃𝑆𝐷</m:t>
                        </m:r>
                      </m:sub>
                    </m:sSub>
                    <m:r>
                      <a:rPr lang="en-US" b="0" i="1" smtClean="0">
                        <a:latin typeface="Cambria Math" panose="02040503050406030204" pitchFamily="18" charset="0"/>
                      </a:rPr>
                      <m:t>=</m:t>
                    </m:r>
                    <m:r>
                      <a:rPr lang="en-US" b="0" i="1" smtClean="0">
                        <a:latin typeface="Cambria Math" panose="02040503050406030204" pitchFamily="18" charset="0"/>
                      </a:rPr>
                      <m:t>𝑐𝑜𝑛𝑠𝑡𝑎𝑛𝑡</m:t>
                    </m:r>
                  </m:oMath>
                </a14:m>
                <a:r>
                  <a:rPr lang="en-US" dirty="0"/>
                  <a:t> </a:t>
                </a:r>
              </a:p>
              <a:p>
                <a:r>
                  <a:rPr lang="en-US" dirty="0"/>
                  <a:t>For example, white noise has a Gaussian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𝐴𝐶𝐹</m:t>
                        </m:r>
                      </m:sub>
                    </m:sSub>
                  </m:oMath>
                </a14:m>
                <a:r>
                  <a:rPr lang="en-US" dirty="0"/>
                  <a:t> (uncorrelated) i.e. a </a:t>
                </a:r>
                <a14:m>
                  <m:oMath xmlns:m="http://schemas.openxmlformats.org/officeDocument/2006/math">
                    <m:r>
                      <a:rPr lang="en-US" b="0" i="1" smtClean="0">
                        <a:latin typeface="Cambria Math" panose="02040503050406030204" pitchFamily="18" charset="0"/>
                      </a:rPr>
                      <m:t>𝛿</m:t>
                    </m:r>
                  </m:oMath>
                </a14:m>
                <a:r>
                  <a:rPr lang="en-US" dirty="0"/>
                  <a:t> function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𝑃𝑆𝐷</m:t>
                        </m:r>
                      </m:sub>
                    </m:sSub>
                    <m:r>
                      <a:rPr lang="en-US" b="0" i="1" smtClean="0">
                        <a:latin typeface="Cambria Math" panose="02040503050406030204" pitchFamily="18" charset="0"/>
                      </a:rPr>
                      <m:t>→∞</m:t>
                    </m:r>
                  </m:oMath>
                </a14:m>
                <a:r>
                  <a:rPr lang="en-US" dirty="0"/>
                  <a:t> (all frequencies exist) i.e. </a:t>
                </a:r>
                <a14:m>
                  <m:oMath xmlns:m="http://schemas.openxmlformats.org/officeDocument/2006/math">
                    <m:r>
                      <a:rPr lang="en-US" b="0" i="1" smtClean="0">
                        <a:latin typeface="Cambria Math" panose="02040503050406030204" pitchFamily="18" charset="0"/>
                      </a:rPr>
                      <m:t>𝑃𝑆𝐷</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𝑐𝑜𝑛𝑠𝑡𝑎𝑛𝑡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𝑛</m:t>
                        </m:r>
                      </m:sub>
                    </m:sSub>
                  </m:oMath>
                </a14:m>
                <a:endParaRPr lang="en-US" dirty="0"/>
              </a:p>
              <a:p>
                <a:r>
                  <a:rPr lang="en-US" dirty="0"/>
                  <a:t>If we mix a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a:rPr lang="en-US" b="0" i="1" smtClean="0">
                        <a:latin typeface="Cambria Math" panose="02040503050406030204" pitchFamily="18" charset="0"/>
                      </a:rPr>
                      <m:t>𝐴</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0" smtClean="0">
                                <a:latin typeface="Cambria Math" panose="02040503050406030204" pitchFamily="18" charset="0"/>
                              </a:rPr>
                              <m:t>2</m:t>
                            </m:r>
                          </m:sup>
                        </m:sSup>
                      </m:fName>
                      <m:e>
                        <m:d>
                          <m:dPr>
                            <m:ctrlPr>
                              <a:rPr lang="en-US" b="0" i="1" smtClean="0">
                                <a:latin typeface="Cambria Math" panose="02040503050406030204" pitchFamily="18" charset="0"/>
                              </a:rPr>
                            </m:ctrlPr>
                          </m:dPr>
                          <m:e>
                            <m:r>
                              <a:rPr lang="en-US" b="0" i="1" smtClean="0">
                                <a:latin typeface="Cambria Math" panose="02040503050406030204" pitchFamily="18" charset="0"/>
                              </a:rPr>
                              <m:t>𝜔</m:t>
                            </m:r>
                            <m:r>
                              <a:rPr lang="en-US" b="0" i="1" smtClean="0">
                                <a:latin typeface="Cambria Math" panose="02040503050406030204" pitchFamily="18" charset="0"/>
                              </a:rPr>
                              <m:t>𝑡</m:t>
                            </m:r>
                          </m:e>
                        </m:d>
                      </m:e>
                    </m:func>
                    <m:r>
                      <a:rPr lang="en-US" b="0" i="0"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𝑁𝑜𝑖𝑠𝑒</m:t>
                        </m:r>
                      </m:e>
                    </m:d>
                  </m:oMath>
                </a14:m>
                <a:r>
                  <a:rPr lang="en-US" dirty="0"/>
                  <a:t> where both sine and noise  </a:t>
                </a:r>
                <a14:m>
                  <m:oMath xmlns:m="http://schemas.openxmlformats.org/officeDocument/2006/math">
                    <m:r>
                      <a:rPr lang="en-US" b="0" i="1" smtClean="0">
                        <a:latin typeface="Cambria Math" panose="02040503050406030204" pitchFamily="18" charset="0"/>
                      </a:rPr>
                      <m:t>⊂(0,1) </m:t>
                    </m:r>
                  </m:oMath>
                </a14:m>
                <a:r>
                  <a:rPr lang="en-US" dirty="0"/>
                  <a:t>then the relative magnitude of sine vs. noise (i.e.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tells us how correlated is f. </a:t>
                </a:r>
              </a:p>
              <a:p>
                <a:pPr lvl="1"/>
                <a:r>
                  <a:rPr lang="en-US" dirty="0"/>
                  <a:t>If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𝐵</m:t>
                        </m:r>
                      </m:den>
                    </m:f>
                    <m:r>
                      <a:rPr lang="en-US" b="0" i="1" smtClean="0">
                        <a:latin typeface="Cambria Math" panose="02040503050406030204" pitchFamily="18" charset="0"/>
                      </a:rPr>
                      <m:t>≫1 </m:t>
                    </m:r>
                  </m:oMath>
                </a14:m>
                <a:r>
                  <a:rPr lang="en-US" dirty="0"/>
                  <a:t>, the sinusoid dominates and f is well correlated</a:t>
                </a:r>
              </a:p>
              <a:p>
                <a:pPr lvl="1"/>
                <a:r>
                  <a:rPr lang="en-US" dirty="0"/>
                  <a:t>If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𝐵</m:t>
                        </m:r>
                      </m:den>
                    </m:f>
                    <m:r>
                      <a:rPr lang="en-US" b="0" i="1" smtClean="0">
                        <a:latin typeface="Cambria Math" panose="02040503050406030204" pitchFamily="18" charset="0"/>
                      </a:rPr>
                      <m:t>≪</m:t>
                    </m:r>
                    <m:r>
                      <a:rPr lang="en-US" i="1">
                        <a:latin typeface="Cambria Math" panose="02040503050406030204" pitchFamily="18" charset="0"/>
                      </a:rPr>
                      <m:t>1</m:t>
                    </m:r>
                  </m:oMath>
                </a14:m>
                <a:r>
                  <a:rPr lang="en-US" dirty="0"/>
                  <a:t>, then noise dominates and f is uncorrelated</a:t>
                </a:r>
              </a:p>
              <a:p>
                <a:pPr lvl="1"/>
                <a:r>
                  <a:rPr lang="en-US" dirty="0"/>
                  <a:t>Anything between these limiting cases produce partial correlation</a:t>
                </a:r>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978568"/>
                <a:ext cx="7886700" cy="5759116"/>
              </a:xfrm>
              <a:blipFill>
                <a:blip r:embed="rId3"/>
                <a:stretch>
                  <a:fillRect l="-1159" t="-243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13</a:t>
            </a:fld>
            <a:endParaRPr lang="en-US"/>
          </a:p>
        </p:txBody>
      </p:sp>
    </p:spTree>
    <p:extLst>
      <p:ext uri="{BB962C8B-B14F-4D97-AF65-F5344CB8AC3E}">
        <p14:creationId xmlns:p14="http://schemas.microsoft.com/office/powerpoint/2010/main" val="237589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ormAutofit/>
          </a:bodyPr>
          <a:lstStyle/>
          <a:p>
            <a:r>
              <a:rPr lang="en-US" dirty="0">
                <a:hlinkClick r:id="rId2"/>
              </a:rPr>
              <a:t>https://drive.google.com/open?id=14Ecx1azTO2olEki2TwE9I3fVOtF-S4Z5</a:t>
            </a:r>
            <a:r>
              <a:rPr lang="en-US" dirty="0"/>
              <a:t> </a:t>
            </a:r>
          </a:p>
          <a:p>
            <a:r>
              <a:rPr lang="en-US" dirty="0"/>
              <a:t>Run the MATLAB code (given above).</a:t>
            </a:r>
          </a:p>
          <a:p>
            <a:r>
              <a:rPr lang="en-US" dirty="0"/>
              <a:t>Write down the flow chart of the program</a:t>
            </a:r>
          </a:p>
          <a:p>
            <a:r>
              <a:rPr lang="en-US" dirty="0"/>
              <a:t>Does the conclusion qualitatively change with the type of noise (uniform vs Gaussian). Please check in the code</a:t>
            </a:r>
          </a:p>
          <a:p>
            <a:r>
              <a:rPr lang="en-US" dirty="0"/>
              <a:t>What is the difference between using a single neuron vs. many neurons for the spikes vs time? How does adding sensor neurons help? A more detailed question, how does it relate to </a:t>
            </a:r>
            <a:r>
              <a:rPr lang="en-US"/>
              <a:t>ACF noise?</a:t>
            </a:r>
            <a:endParaRPr lang="en-US" dirty="0"/>
          </a:p>
          <a:p>
            <a:endParaRPr lang="en-US" dirty="0"/>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14</a:t>
            </a:fld>
            <a:endParaRPr lang="en-US"/>
          </a:p>
        </p:txBody>
      </p:sp>
    </p:spTree>
    <p:extLst>
      <p:ext uri="{BB962C8B-B14F-4D97-AF65-F5344CB8AC3E}">
        <p14:creationId xmlns:p14="http://schemas.microsoft.com/office/powerpoint/2010/main" val="337724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Everything after this is not covered in Quiz 1</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15</a:t>
            </a:fld>
            <a:endParaRPr lang="en-US"/>
          </a:p>
        </p:txBody>
      </p:sp>
    </p:spTree>
    <p:extLst>
      <p:ext uri="{BB962C8B-B14F-4D97-AF65-F5344CB8AC3E}">
        <p14:creationId xmlns:p14="http://schemas.microsoft.com/office/powerpoint/2010/main" val="152796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310"/>
            <a:ext cx="7886700" cy="823070"/>
          </a:xfrm>
        </p:spPr>
        <p:txBody>
          <a:bodyPr>
            <a:normAutofit/>
          </a:bodyPr>
          <a:lstStyle/>
          <a:p>
            <a:r>
              <a:rPr lang="en-US" sz="3600" dirty="0"/>
              <a:t>Can we avoid noise tuning requirement?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0421" y="1027908"/>
                <a:ext cx="4046639" cy="5366622"/>
              </a:xfrm>
            </p:spPr>
            <p:txBody>
              <a:bodyPr>
                <a:normAutofit fontScale="92500" lnSpcReduction="20000"/>
              </a:bodyPr>
              <a:lstStyle/>
              <a:p>
                <a:r>
                  <a:rPr lang="en-US" dirty="0"/>
                  <a:t>Noise adds to sub-threshold signal to take it above threshold.</a:t>
                </a:r>
              </a:p>
              <a:p>
                <a:endParaRPr lang="en-US" dirty="0"/>
              </a:p>
              <a:p>
                <a:r>
                  <a:rPr lang="en-US" dirty="0"/>
                  <a:t>Another way is to use an IF neuron instead of a threshold sensor.</a:t>
                </a:r>
              </a:p>
              <a:p>
                <a:endParaRPr lang="en-US" dirty="0"/>
              </a:p>
              <a:p>
                <a:r>
                  <a:rPr lang="en-US" dirty="0"/>
                  <a:t>What is the response of IF neuron to above signal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m:t>
                        </m:r>
                        <m:r>
                          <a:rPr lang="en-US" b="0" i="1" dirty="0" smtClean="0">
                            <a:latin typeface="Cambria Math" panose="02040503050406030204" pitchFamily="18" charset="0"/>
                          </a:rPr>
                          <m:t>𝑜𝑠</m:t>
                        </m:r>
                      </m:fName>
                      <m:e>
                        <m:d>
                          <m:dPr>
                            <m:ctrlPr>
                              <a:rPr lang="en-US" i="1" dirty="0" smtClean="0">
                                <a:latin typeface="Cambria Math" panose="02040503050406030204" pitchFamily="18" charset="0"/>
                              </a:rPr>
                            </m:ctrlPr>
                          </m:dPr>
                          <m:e>
                            <m:r>
                              <a:rPr lang="en-US" b="0" i="1" dirty="0" smtClean="0">
                                <a:latin typeface="Cambria Math" panose="02040503050406030204" pitchFamily="18" charset="0"/>
                              </a:rPr>
                              <m:t>𝜔</m:t>
                            </m:r>
                            <m:r>
                              <a:rPr lang="en-US" b="0" i="1" dirty="0" smtClean="0">
                                <a:latin typeface="Cambria Math" panose="02040503050406030204" pitchFamily="18" charset="0"/>
                              </a:rPr>
                              <m:t>𝑡</m:t>
                            </m:r>
                          </m:e>
                        </m:d>
                      </m:e>
                    </m:func>
                    <m:r>
                      <a:rPr lang="en-US" b="0" i="1" dirty="0" smtClean="0">
                        <a:latin typeface="Cambria Math" panose="02040503050406030204" pitchFamily="18" charset="0"/>
                      </a:rPr>
                      <m:t>+0.5)</m:t>
                    </m:r>
                  </m:oMath>
                </a14:m>
                <a:endParaRPr lang="en-US" dirty="0"/>
              </a:p>
              <a:p>
                <a:endParaRPr lang="en-US" dirty="0"/>
              </a:p>
              <a:p>
                <a:r>
                  <a:rPr lang="en-US" dirty="0"/>
                  <a:t>Show that the signal will cause the IF neuron to spike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0421" y="1027908"/>
                <a:ext cx="4046639" cy="5366622"/>
              </a:xfrm>
              <a:blipFill>
                <a:blip r:embed="rId2"/>
                <a:stretch>
                  <a:fillRect l="-2259" t="-2955" r="-3765"/>
                </a:stretch>
              </a:blipFill>
            </p:spPr>
            <p:txBody>
              <a:bodyPr/>
              <a:lstStyle/>
              <a:p>
                <a:r>
                  <a:rPr lang="en-US">
                    <a:noFill/>
                  </a:rPr>
                  <a:t> </a:t>
                </a:r>
              </a:p>
            </p:txBody>
          </p:sp>
        </mc:Fallback>
      </mc:AlternateContent>
      <p:sp>
        <p:nvSpPr>
          <p:cNvPr id="5" name="Rounded Rectangle 4"/>
          <p:cNvSpPr/>
          <p:nvPr/>
        </p:nvSpPr>
        <p:spPr>
          <a:xfrm>
            <a:off x="4170948" y="2811379"/>
            <a:ext cx="2390273" cy="1235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Integrate and Figure Neuron</a:t>
            </a:r>
          </a:p>
        </p:txBody>
      </p:sp>
      <p:sp>
        <p:nvSpPr>
          <p:cNvPr id="10" name="Right Arrow 9"/>
          <p:cNvSpPr/>
          <p:nvPr/>
        </p:nvSpPr>
        <p:spPr>
          <a:xfrm rot="5400000">
            <a:off x="4720389" y="1846286"/>
            <a:ext cx="1291390" cy="368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4720389" y="4730617"/>
            <a:ext cx="1291390" cy="368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6109036" y="1027908"/>
            <a:ext cx="0" cy="100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12042" y="2030763"/>
            <a:ext cx="2695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22517" y="1761457"/>
            <a:ext cx="2724797" cy="4003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060910" y="4527286"/>
            <a:ext cx="0" cy="100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63916" y="5530141"/>
            <a:ext cx="2695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6288505" y="4924926"/>
            <a:ext cx="2695074" cy="625642"/>
          </a:xfrm>
          <a:custGeom>
            <a:avLst/>
            <a:gdLst>
              <a:gd name="connsiteX0" fmla="*/ 0 w 2695074"/>
              <a:gd name="connsiteY0" fmla="*/ 625642 h 625642"/>
              <a:gd name="connsiteX1" fmla="*/ 2165684 w 2695074"/>
              <a:gd name="connsiteY1" fmla="*/ 0 h 625642"/>
              <a:gd name="connsiteX2" fmla="*/ 2149642 w 2695074"/>
              <a:gd name="connsiteY2" fmla="*/ 625642 h 625642"/>
              <a:gd name="connsiteX3" fmla="*/ 2695074 w 2695074"/>
              <a:gd name="connsiteY3" fmla="*/ 417095 h 625642"/>
            </a:gdLst>
            <a:ahLst/>
            <a:cxnLst>
              <a:cxn ang="0">
                <a:pos x="connsiteX0" y="connsiteY0"/>
              </a:cxn>
              <a:cxn ang="0">
                <a:pos x="connsiteX1" y="connsiteY1"/>
              </a:cxn>
              <a:cxn ang="0">
                <a:pos x="connsiteX2" y="connsiteY2"/>
              </a:cxn>
              <a:cxn ang="0">
                <a:pos x="connsiteX3" y="connsiteY3"/>
              </a:cxn>
            </a:cxnLst>
            <a:rect l="l" t="t" r="r" b="b"/>
            <a:pathLst>
              <a:path w="2695074" h="625642">
                <a:moveTo>
                  <a:pt x="0" y="625642"/>
                </a:moveTo>
                <a:lnTo>
                  <a:pt x="2165684" y="0"/>
                </a:lnTo>
                <a:lnTo>
                  <a:pt x="2149642" y="625642"/>
                </a:lnTo>
                <a:lnTo>
                  <a:pt x="2695074" y="41709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266376" y="1541325"/>
            <a:ext cx="2368752" cy="509087"/>
            <a:chOff x="6266376" y="1541325"/>
            <a:chExt cx="2368752" cy="509087"/>
          </a:xfrm>
        </p:grpSpPr>
        <p:grpSp>
          <p:nvGrpSpPr>
            <p:cNvPr id="26" name="Group 25"/>
            <p:cNvGrpSpPr/>
            <p:nvPr/>
          </p:nvGrpSpPr>
          <p:grpSpPr>
            <a:xfrm>
              <a:off x="6266376" y="1613514"/>
              <a:ext cx="1205699" cy="436898"/>
              <a:chOff x="6555218" y="1613514"/>
              <a:chExt cx="2135971" cy="436898"/>
            </a:xfrm>
          </p:grpSpPr>
          <p:sp>
            <p:nvSpPr>
              <p:cNvPr id="9" name="Freeform 8"/>
              <p:cNvSpPr/>
              <p:nvPr/>
            </p:nvSpPr>
            <p:spPr>
              <a:xfrm>
                <a:off x="6555218" y="1680915"/>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7585530" y="1613514"/>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7429429" y="1541325"/>
              <a:ext cx="1205699" cy="436898"/>
              <a:chOff x="6555218" y="1613514"/>
              <a:chExt cx="2135971" cy="436898"/>
            </a:xfrm>
          </p:grpSpPr>
          <p:sp>
            <p:nvSpPr>
              <p:cNvPr id="28" name="Freeform 27"/>
              <p:cNvSpPr/>
              <p:nvPr/>
            </p:nvSpPr>
            <p:spPr>
              <a:xfrm>
                <a:off x="6555218" y="1680915"/>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7585530" y="1613514"/>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TextBox 29"/>
          <p:cNvSpPr txBox="1"/>
          <p:nvPr/>
        </p:nvSpPr>
        <p:spPr>
          <a:xfrm>
            <a:off x="6890491" y="737937"/>
            <a:ext cx="1916625" cy="369332"/>
          </a:xfrm>
          <a:prstGeom prst="rect">
            <a:avLst/>
          </a:prstGeom>
          <a:noFill/>
        </p:spPr>
        <p:txBody>
          <a:bodyPr wrap="square" rtlCol="0">
            <a:spAutoFit/>
          </a:bodyPr>
          <a:lstStyle/>
          <a:p>
            <a:r>
              <a:rPr lang="en-US" dirty="0"/>
              <a:t>Fast signal</a:t>
            </a:r>
          </a:p>
        </p:txBody>
      </p:sp>
      <p:sp>
        <p:nvSpPr>
          <p:cNvPr id="31" name="TextBox 30"/>
          <p:cNvSpPr txBox="1"/>
          <p:nvPr/>
        </p:nvSpPr>
        <p:spPr>
          <a:xfrm>
            <a:off x="6720545" y="4303460"/>
            <a:ext cx="1916625" cy="369332"/>
          </a:xfrm>
          <a:prstGeom prst="rect">
            <a:avLst/>
          </a:prstGeom>
          <a:noFill/>
        </p:spPr>
        <p:txBody>
          <a:bodyPr wrap="square" rtlCol="0">
            <a:spAutoFit/>
          </a:bodyPr>
          <a:lstStyle/>
          <a:p>
            <a:r>
              <a:rPr lang="en-US" dirty="0"/>
              <a:t>Slow neuron</a:t>
            </a:r>
          </a:p>
        </p:txBody>
      </p:sp>
      <p:cxnSp>
        <p:nvCxnSpPr>
          <p:cNvPr id="33" name="Straight Connector 32"/>
          <p:cNvCxnSpPr/>
          <p:nvPr/>
        </p:nvCxnSpPr>
        <p:spPr>
          <a:xfrm>
            <a:off x="6266376" y="4924926"/>
            <a:ext cx="249261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656" y="6110247"/>
            <a:ext cx="6914147" cy="369332"/>
          </a:xfrm>
          <a:prstGeom prst="rect">
            <a:avLst/>
          </a:prstGeom>
          <a:noFill/>
        </p:spPr>
        <p:txBody>
          <a:bodyPr wrap="square" rtlCol="0">
            <a:spAutoFit/>
          </a:bodyPr>
          <a:lstStyle/>
          <a:p>
            <a:r>
              <a:rPr lang="en-US" b="1" dirty="0">
                <a:solidFill>
                  <a:srgbClr val="FF0000"/>
                </a:solidFill>
              </a:rPr>
              <a:t>This is amplification?! More like adding an increasing offset</a:t>
            </a:r>
          </a:p>
        </p:txBody>
      </p:sp>
      <p:sp>
        <p:nvSpPr>
          <p:cNvPr id="6" name="Date Placeholder 5"/>
          <p:cNvSpPr>
            <a:spLocks noGrp="1"/>
          </p:cNvSpPr>
          <p:nvPr>
            <p:ph type="dt" sz="half" idx="10"/>
          </p:nvPr>
        </p:nvSpPr>
        <p:spPr/>
        <p:txBody>
          <a:bodyPr/>
          <a:lstStyle/>
          <a:p>
            <a:r>
              <a:rPr lang="en-US"/>
              <a:t>8/20/2018</a:t>
            </a:r>
          </a:p>
        </p:txBody>
      </p:sp>
      <p:sp>
        <p:nvSpPr>
          <p:cNvPr id="7" name="Footer Placeholder 6"/>
          <p:cNvSpPr>
            <a:spLocks noGrp="1"/>
          </p:cNvSpPr>
          <p:nvPr>
            <p:ph type="ftr" sz="quarter" idx="11"/>
          </p:nvPr>
        </p:nvSpPr>
        <p:spPr/>
        <p:txBody>
          <a:bodyPr/>
          <a:lstStyle/>
          <a:p>
            <a:r>
              <a:rPr lang="en-US"/>
              <a:t>EE746 Neuromorphic Engineering</a:t>
            </a:r>
          </a:p>
        </p:txBody>
      </p:sp>
      <p:sp>
        <p:nvSpPr>
          <p:cNvPr id="8" name="Slide Number Placeholder 7"/>
          <p:cNvSpPr>
            <a:spLocks noGrp="1"/>
          </p:cNvSpPr>
          <p:nvPr>
            <p:ph type="sldNum" sz="quarter" idx="12"/>
          </p:nvPr>
        </p:nvSpPr>
        <p:spPr/>
        <p:txBody>
          <a:bodyPr/>
          <a:lstStyle/>
          <a:p>
            <a:fld id="{02155817-48F7-4199-840B-919891AAF3D4}" type="slidenum">
              <a:rPr lang="en-US" smtClean="0"/>
              <a:t>16</a:t>
            </a:fld>
            <a:endParaRPr lang="en-US"/>
          </a:p>
        </p:txBody>
      </p:sp>
      <p:grpSp>
        <p:nvGrpSpPr>
          <p:cNvPr id="15" name="Group 14"/>
          <p:cNvGrpSpPr/>
          <p:nvPr/>
        </p:nvGrpSpPr>
        <p:grpSpPr>
          <a:xfrm>
            <a:off x="6113890" y="4885008"/>
            <a:ext cx="2333548" cy="781482"/>
            <a:chOff x="6113890" y="4885008"/>
            <a:chExt cx="2333548" cy="781482"/>
          </a:xfrm>
        </p:grpSpPr>
        <p:grpSp>
          <p:nvGrpSpPr>
            <p:cNvPr id="32" name="Group 31"/>
            <p:cNvGrpSpPr/>
            <p:nvPr/>
          </p:nvGrpSpPr>
          <p:grpSpPr>
            <a:xfrm rot="21141895">
              <a:off x="7241739" y="4885008"/>
              <a:ext cx="1205699" cy="436898"/>
              <a:chOff x="6555218" y="1613514"/>
              <a:chExt cx="2135971" cy="436898"/>
            </a:xfrm>
          </p:grpSpPr>
          <p:sp>
            <p:nvSpPr>
              <p:cNvPr id="34" name="Freeform 33"/>
              <p:cNvSpPr/>
              <p:nvPr/>
            </p:nvSpPr>
            <p:spPr>
              <a:xfrm>
                <a:off x="6555218" y="1680915"/>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7585530" y="1613514"/>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rot="21141895">
              <a:off x="6113890" y="5229592"/>
              <a:ext cx="1205699" cy="436898"/>
              <a:chOff x="6555218" y="1613514"/>
              <a:chExt cx="2135971" cy="436898"/>
            </a:xfrm>
          </p:grpSpPr>
          <p:sp>
            <p:nvSpPr>
              <p:cNvPr id="37" name="Freeform 36"/>
              <p:cNvSpPr/>
              <p:nvPr/>
            </p:nvSpPr>
            <p:spPr>
              <a:xfrm>
                <a:off x="6555218" y="1680915"/>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7585530" y="1613514"/>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13" name="TextBox 12"/>
              <p:cNvSpPr txBox="1"/>
              <p:nvPr/>
            </p:nvSpPr>
            <p:spPr>
              <a:xfrm>
                <a:off x="5425278" y="812235"/>
                <a:ext cx="10077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𝑖𝑛</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425278" y="812235"/>
                <a:ext cx="100772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8305208" y="2088590"/>
                <a:ext cx="10077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𝑡𝑖𝑚𝑒</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8305208" y="2088590"/>
                <a:ext cx="100772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280780" y="4253227"/>
                <a:ext cx="10077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280780" y="4253227"/>
                <a:ext cx="10077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8160710" y="5529582"/>
                <a:ext cx="10077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𝑡𝑖𝑚𝑒</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8160710" y="5529582"/>
                <a:ext cx="1007725"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464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given amplification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52617" y="1370732"/>
            <a:ext cx="5438766" cy="4525967"/>
          </a:xfrm>
          <a:prstGeom prst="rect">
            <a:avLst/>
          </a:prstGeom>
        </p:spPr>
      </p:pic>
      <p:sp>
        <p:nvSpPr>
          <p:cNvPr id="5" name="Date Placeholder 4"/>
          <p:cNvSpPr>
            <a:spLocks noGrp="1"/>
          </p:cNvSpPr>
          <p:nvPr>
            <p:ph type="dt" sz="half" idx="10"/>
          </p:nvPr>
        </p:nvSpPr>
        <p:spPr/>
        <p:txBody>
          <a:bodyPr/>
          <a:lstStyle/>
          <a:p>
            <a:r>
              <a:rPr lang="en-US"/>
              <a:t>8/20/2018</a:t>
            </a:r>
          </a:p>
        </p:txBody>
      </p:sp>
      <p:sp>
        <p:nvSpPr>
          <p:cNvPr id="6" name="Footer Placeholder 5"/>
          <p:cNvSpPr>
            <a:spLocks noGrp="1"/>
          </p:cNvSpPr>
          <p:nvPr>
            <p:ph type="ftr" sz="quarter" idx="11"/>
          </p:nvPr>
        </p:nvSpPr>
        <p:spPr/>
        <p:txBody>
          <a:bodyPr/>
          <a:lstStyle/>
          <a:p>
            <a:r>
              <a:rPr lang="en-US"/>
              <a:t>EE746 Neuromorphic Engineering</a:t>
            </a:r>
          </a:p>
        </p:txBody>
      </p:sp>
      <p:sp>
        <p:nvSpPr>
          <p:cNvPr id="7" name="Slide Number Placeholder 6"/>
          <p:cNvSpPr>
            <a:spLocks noGrp="1"/>
          </p:cNvSpPr>
          <p:nvPr>
            <p:ph type="sldNum" sz="quarter" idx="12"/>
          </p:nvPr>
        </p:nvSpPr>
        <p:spPr/>
        <p:txBody>
          <a:bodyPr/>
          <a:lstStyle/>
          <a:p>
            <a:fld id="{02155817-48F7-4199-840B-919891AAF3D4}" type="slidenum">
              <a:rPr lang="en-US" smtClean="0"/>
              <a:t>17</a:t>
            </a:fld>
            <a:endParaRPr lang="en-US"/>
          </a:p>
        </p:txBody>
      </p:sp>
    </p:spTree>
    <p:extLst>
      <p:ext uri="{BB962C8B-B14F-4D97-AF65-F5344CB8AC3E}">
        <p14:creationId xmlns:p14="http://schemas.microsoft.com/office/powerpoint/2010/main" val="308403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Can we avoid noise tuning requirement?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2000" b="0" dirty="0"/>
                  <a:t>Membrane potential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𝜏</m:t>
                          </m:r>
                        </m:den>
                      </m:f>
                      <m:nary>
                        <m:naryPr>
                          <m:ctrlPr>
                            <a:rPr lang="en-US" sz="2000" b="0" i="1" smtClean="0">
                              <a:latin typeface="Cambria Math" panose="02040503050406030204" pitchFamily="18" charset="0"/>
                            </a:rPr>
                          </m:ctrlPr>
                        </m:naryPr>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𝑜</m:t>
                              </m:r>
                            </m:sub>
                          </m:sSub>
                        </m:sub>
                        <m:sup>
                          <m:r>
                            <a:rPr lang="en-US" sz="2000" b="0" i="1" smtClean="0">
                              <a:latin typeface="Cambria Math" panose="02040503050406030204" pitchFamily="18" charset="0"/>
                            </a:rPr>
                            <m:t>𝑡</m:t>
                          </m:r>
                        </m:sup>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e>
                              </m:d>
                              <m:r>
                                <a:rPr lang="en-US" sz="2000" b="0" i="1" smtClean="0">
                                  <a:latin typeface="Cambria Math" panose="02040503050406030204" pitchFamily="18" charset="0"/>
                                </a:rPr>
                                <m:t>+</m:t>
                              </m:r>
                              <m:r>
                                <a:rPr lang="en-US" sz="2000" b="0" i="1" smtClean="0">
                                  <a:latin typeface="Cambria Math" panose="02040503050406030204" pitchFamily="18" charset="0"/>
                                </a:rPr>
                                <m:t>𝜁</m:t>
                              </m:r>
                              <m:r>
                                <a:rPr lang="en-US" sz="2000" b="0" i="1" smtClean="0">
                                  <a:latin typeface="Cambria Math" panose="02040503050406030204" pitchFamily="18" charset="0"/>
                                </a:rPr>
                                <m:t>+</m:t>
                              </m:r>
                              <m:r>
                                <a:rPr lang="en-US" sz="2000" b="0" i="1" smtClean="0">
                                  <a:latin typeface="Cambria Math" panose="02040503050406030204" pitchFamily="18" charset="0"/>
                                </a:rPr>
                                <m:t>𝑎</m:t>
                              </m:r>
                            </m:e>
                          </m:d>
                          <m:r>
                            <a:rPr lang="en-US" sz="2000" b="0" i="1" smtClean="0">
                              <a:latin typeface="Cambria Math" panose="02040503050406030204" pitchFamily="18" charset="0"/>
                            </a:rPr>
                            <m:t>𝑑𝑠</m:t>
                          </m:r>
                        </m:e>
                      </m:nary>
                    </m:oMath>
                  </m:oMathPara>
                </a14:m>
                <a:endParaRPr lang="en-US" sz="2000" dirty="0"/>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e>
                    </m:d>
                  </m:oMath>
                </a14:m>
                <a:r>
                  <a:rPr lang="en-US" sz="2000" dirty="0"/>
                  <a:t>: signal </a:t>
                </a:r>
              </a:p>
              <a:p>
                <a:pPr marL="0" indent="0">
                  <a:buNone/>
                </a:pPr>
                <a14:m>
                  <m:oMath xmlns:m="http://schemas.openxmlformats.org/officeDocument/2006/math">
                    <m:r>
                      <a:rPr lang="en-US" sz="2000" b="0" i="1" smtClean="0">
                        <a:latin typeface="Cambria Math" panose="02040503050406030204" pitchFamily="18" charset="0"/>
                      </a:rPr>
                      <m:t>𝜁</m:t>
                    </m:r>
                  </m:oMath>
                </a14:m>
                <a:r>
                  <a:rPr lang="en-US" sz="2000" dirty="0"/>
                  <a:t>: noise </a:t>
                </a:r>
              </a:p>
              <a:p>
                <a:pPr marL="0" indent="0">
                  <a:buNone/>
                </a:pPr>
                <a14:m>
                  <m:oMath xmlns:m="http://schemas.openxmlformats.org/officeDocument/2006/math">
                    <m:r>
                      <a:rPr lang="en-US" sz="2000" i="1" dirty="0" smtClean="0">
                        <a:latin typeface="Cambria Math" panose="02040503050406030204" pitchFamily="18" charset="0"/>
                      </a:rPr>
                      <m:t>𝑎</m:t>
                    </m:r>
                  </m:oMath>
                </a14:m>
                <a:r>
                  <a:rPr lang="en-US" sz="2000" dirty="0"/>
                  <a:t>: drift term </a:t>
                </a:r>
              </a:p>
              <a:p>
                <a:pPr marL="0" indent="0">
                  <a:buNone/>
                </a:pPr>
                <a14:m>
                  <m:oMath xmlns:m="http://schemas.openxmlformats.org/officeDocument/2006/math">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Θ</m:t>
                    </m:r>
                  </m:oMath>
                </a14:m>
                <a:r>
                  <a:rPr lang="en-US" sz="2000" dirty="0"/>
                  <a:t> </a:t>
                </a:r>
                <a:r>
                  <a:rPr lang="en-US" sz="2000" dirty="0">
                    <a:sym typeface="Wingdings" panose="05000000000000000000" pitchFamily="2" charset="2"/>
                  </a:rPr>
                  <a:t> fire and reset </a:t>
                </a:r>
                <a14:m>
                  <m:oMath xmlns:m="http://schemas.openxmlformats.org/officeDocument/2006/math">
                    <m:r>
                      <a:rPr lang="en-US" sz="2000" b="0" i="1" smtClean="0">
                        <a:latin typeface="Cambria Math" panose="02040503050406030204" pitchFamily="18" charset="0"/>
                        <a:sym typeface="Wingdings" panose="05000000000000000000" pitchFamily="2" charset="2"/>
                      </a:rPr>
                      <m:t>𝑣</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𝑡</m:t>
                        </m:r>
                      </m:e>
                    </m:d>
                    <m:r>
                      <a:rPr lang="en-US" sz="2000" b="0" i="1" smtClean="0">
                        <a:latin typeface="Cambria Math" panose="02040503050406030204" pitchFamily="18" charset="0"/>
                        <a:sym typeface="Wingdings" panose="05000000000000000000" pitchFamily="2" charset="2"/>
                      </a:rPr>
                      <m:t>→0</m:t>
                    </m:r>
                  </m:oMath>
                </a14:m>
                <a:endParaRPr lang="en-US" sz="2000" dirty="0"/>
              </a:p>
              <a:p>
                <a:pPr marL="0" indent="0">
                  <a:buNone/>
                </a:pPr>
                <a:r>
                  <a:rPr lang="en-US" sz="2000" dirty="0"/>
                  <a:t>The output  </a:t>
                </a:r>
                <a14:m>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a14:m>
                <a:r>
                  <a:rPr lang="en-US" sz="2000" dirty="0"/>
                  <a:t> varies within </a:t>
                </a:r>
                <a14:m>
                  <m:oMath xmlns:m="http://schemas.openxmlformats.org/officeDocument/2006/math">
                    <m:r>
                      <a:rPr lang="en-US" sz="2000" b="0" i="1" smtClean="0">
                        <a:latin typeface="Cambria Math" panose="02040503050406030204" pitchFamily="18" charset="0"/>
                      </a:rPr>
                      <m:t>0</m:t>
                    </m:r>
                  </m:oMath>
                </a14:m>
                <a:r>
                  <a:rPr lang="en-US" sz="2000" dirty="0"/>
                  <a:t> and </a:t>
                </a:r>
                <a14:m>
                  <m:oMath xmlns:m="http://schemas.openxmlformats.org/officeDocument/2006/math">
                    <m:r>
                      <m:rPr>
                        <m:sty m:val="p"/>
                      </m:rPr>
                      <a:rPr lang="en-US" sz="2000" b="0" i="0" smtClean="0">
                        <a:latin typeface="Cambria Math" panose="02040503050406030204" pitchFamily="18" charset="0"/>
                      </a:rPr>
                      <m:t>Θ</m:t>
                    </m:r>
                  </m:oMath>
                </a14:m>
                <a:r>
                  <a:rPr lang="en-US" sz="2000" dirty="0"/>
                  <a:t>. </a:t>
                </a:r>
              </a:p>
              <a:p>
                <a:pPr marL="0" indent="0">
                  <a:buNone/>
                </a:pPr>
                <a:endParaRPr lang="en-US" sz="2000" dirty="0"/>
              </a:p>
              <a:p>
                <a:pPr marL="0" indent="0">
                  <a:buNone/>
                </a:pPr>
                <a:r>
                  <a:rPr lang="en-US" sz="2000" dirty="0"/>
                  <a:t>The output of the integrator can be considered as a series of reset times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𝑘</m:t>
                        </m:r>
                        <m:r>
                          <a:rPr lang="en-US" sz="2000" b="0" i="1" smtClean="0">
                            <a:latin typeface="Cambria Math" panose="02040503050406030204" pitchFamily="18" charset="0"/>
                          </a:rPr>
                          <m:t>+1 </m:t>
                        </m:r>
                      </m:sub>
                    </m:sSub>
                    <m:r>
                      <a:rPr lang="en-US" sz="2000" b="0" i="1" smtClean="0">
                        <a:latin typeface="Cambria Math" panose="02040503050406030204" pitchFamily="18" charset="0"/>
                      </a:rPr>
                      <m:t>, … </m:t>
                    </m:r>
                  </m:oMath>
                </a14:m>
                <a:endParaRPr lang="en-US" sz="2000" dirty="0"/>
              </a:p>
              <a:p>
                <a:pPr marL="0" inden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Θ</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𝜏</m:t>
                          </m:r>
                        </m:den>
                      </m:f>
                      <m:nary>
                        <m:naryPr>
                          <m:ctrlPr>
                            <a:rPr lang="en-US" sz="2000" i="1">
                              <a:latin typeface="Cambria Math" panose="02040503050406030204" pitchFamily="18" charset="0"/>
                            </a:rPr>
                          </m:ctrlPr>
                        </m:naryPr>
                        <m:sub>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b="0" i="1" smtClean="0">
                                  <a:latin typeface="Cambria Math" panose="02040503050406030204" pitchFamily="18" charset="0"/>
                                </a:rPr>
                                <m:t>𝑘</m:t>
                              </m:r>
                            </m:sub>
                          </m:sSub>
                        </m:sub>
                        <m:sup>
                          <m:sSub>
                            <m:sSubPr>
                              <m:ctrlPr>
                                <a:rPr lang="en-US" sz="2000" b="0" i="1" smtClean="0">
                                  <a:latin typeface="Cambria Math" panose="02040503050406030204" pitchFamily="18" charset="0"/>
                                </a:rPr>
                              </m:ctrlPr>
                            </m:sSubPr>
                            <m:e>
                              <m:r>
                                <a:rPr lang="en-US" sz="2000" i="1">
                                  <a:latin typeface="Cambria Math" panose="02040503050406030204" pitchFamily="18" charset="0"/>
                                </a:rPr>
                                <m:t>𝑡</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sup>
                        <m:e>
                          <m:d>
                            <m:dPr>
                              <m:ctrlPr>
                                <a:rPr lang="en-US" sz="2000" i="1">
                                  <a:latin typeface="Cambria Math" panose="02040503050406030204" pitchFamily="18" charset="0"/>
                                </a:rPr>
                              </m:ctrlPr>
                            </m:dPr>
                            <m:e>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b="0" i="1" smtClean="0">
                                  <a:latin typeface="Cambria Math" panose="02040503050406030204" pitchFamily="18" charset="0"/>
                                </a:rPr>
                                <m:t>+</m:t>
                              </m:r>
                              <m:r>
                                <a:rPr lang="en-US" sz="2000" i="1">
                                  <a:latin typeface="Cambria Math" panose="02040503050406030204" pitchFamily="18" charset="0"/>
                                </a:rPr>
                                <m:t>𝜁</m:t>
                              </m:r>
                              <m:r>
                                <a:rPr lang="en-US" sz="2000" i="1">
                                  <a:latin typeface="Cambria Math" panose="02040503050406030204" pitchFamily="18" charset="0"/>
                                </a:rPr>
                                <m:t>+</m:t>
                              </m:r>
                              <m:r>
                                <a:rPr lang="en-US" sz="2000" i="1">
                                  <a:latin typeface="Cambria Math" panose="02040503050406030204" pitchFamily="18" charset="0"/>
                                </a:rPr>
                                <m:t>𝑎</m:t>
                              </m:r>
                            </m:e>
                          </m:d>
                          <m:r>
                            <a:rPr lang="en-US" sz="2000" i="1">
                              <a:latin typeface="Cambria Math" panose="02040503050406030204" pitchFamily="18" charset="0"/>
                            </a:rPr>
                            <m:t>𝑑𝑠</m:t>
                          </m:r>
                        </m:e>
                      </m:nary>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t="-1401" b="-85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18</a:t>
            </a:fld>
            <a:endParaRPr lang="en-US"/>
          </a:p>
        </p:txBody>
      </p:sp>
    </p:spTree>
    <p:extLst>
      <p:ext uri="{BB962C8B-B14F-4D97-AF65-F5344CB8AC3E}">
        <p14:creationId xmlns:p14="http://schemas.microsoft.com/office/powerpoint/2010/main" val="333713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Probability of spike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912812"/>
                <a:ext cx="7886700" cy="5032375"/>
              </a:xfrm>
            </p:spPr>
            <p:txBody>
              <a:bodyPr>
                <a:noAutofit/>
              </a:bodyPr>
              <a:lstStyle/>
              <a:p>
                <a:pPr marL="0" indent="0">
                  <a:buNone/>
                </a:pPr>
                <a:r>
                  <a:rPr lang="en-US" sz="2400" b="0" dirty="0">
                    <a:latin typeface="Cambria Math" panose="02040503050406030204" pitchFamily="18" charset="0"/>
                  </a:rPr>
                  <a:t>Probability of </a:t>
                </a:r>
                <a14:m>
                  <m:oMath xmlns:m="http://schemas.openxmlformats.org/officeDocument/2006/math">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e>
                      <m:sup>
                        <m:r>
                          <a:rPr lang="en-US" sz="2400" b="0" i="1" dirty="0" smtClean="0">
                            <a:latin typeface="Cambria Math" panose="02040503050406030204" pitchFamily="18" charset="0"/>
                          </a:rPr>
                          <m:t>𝑡h</m:t>
                        </m:r>
                      </m:sup>
                    </m:sSup>
                  </m:oMath>
                </a14:m>
                <a:r>
                  <a:rPr lang="en-US" sz="2400" b="0" dirty="0">
                    <a:latin typeface="Cambria Math" panose="02040503050406030204" pitchFamily="18" charset="0"/>
                  </a:rPr>
                  <a:t>spiking in interval </a:t>
                </a:r>
                <a14:m>
                  <m:oMath xmlns:m="http://schemas.openxmlformats.org/officeDocument/2006/math">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m:rPr>
                        <m:sty m:val="p"/>
                      </m:rPr>
                      <a:rPr lang="en-US" sz="2400" b="0" i="0" dirty="0" smtClean="0">
                        <a:latin typeface="Cambria Math" panose="02040503050406030204" pitchFamily="18" charset="0"/>
                      </a:rPr>
                      <m:t>Δ</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𝑡</m:t>
                    </m:r>
                  </m:oMath>
                </a14:m>
                <a:r>
                  <a:rPr lang="en-US" sz="2400" b="0" dirty="0">
                    <a:latin typeface="Cambria Math" panose="02040503050406030204" pitchFamily="18" charset="0"/>
                  </a:rPr>
                  <a:t> is given by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𝑘</m:t>
                          </m:r>
                          <m:r>
                            <a:rPr lang="en-US" sz="2400" b="0" i="1" smtClean="0">
                              <a:latin typeface="Cambria Math" panose="02040503050406030204" pitchFamily="18" charset="0"/>
                            </a:rPr>
                            <m:t>+1 </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𝜏</m:t>
                          </m:r>
                        </m:den>
                      </m:f>
                      <m:nary>
                        <m:naryPr>
                          <m:ctrlPr>
                            <a:rPr lang="en-US" sz="2400" i="1">
                              <a:latin typeface="Cambria Math" panose="02040503050406030204" pitchFamily="18" charset="0"/>
                            </a:rPr>
                          </m:ctrlPr>
                        </m:naryPr>
                        <m:sub>
                          <m:r>
                            <a:rPr lang="en-US" sz="2400" b="0" i="1" smtClean="0">
                              <a:latin typeface="Cambria Math" panose="02040503050406030204" pitchFamily="18" charset="0"/>
                            </a:rPr>
                            <m:t>𝑡</m:t>
                          </m:r>
                        </m:sub>
                        <m:sup>
                          <m:r>
                            <a:rPr lang="en-US" sz="2400" b="0" i="1" smtClean="0">
                              <a:latin typeface="Cambria Math" panose="02040503050406030204" pitchFamily="18" charset="0"/>
                            </a:rPr>
                            <m:t>𝑡</m:t>
                          </m:r>
                          <m:r>
                            <a:rPr lang="en-US" sz="2400" b="0" i="1" smtClean="0">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sup>
                        <m:e>
                          <m:d>
                            <m:dPr>
                              <m:ctrlPr>
                                <a:rPr lang="en-US" sz="2400" i="1">
                                  <a:latin typeface="Cambria Math" panose="02040503050406030204" pitchFamily="18" charset="0"/>
                                </a:rPr>
                              </m:ctrlPr>
                            </m:dP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𝑠</m:t>
                                  </m:r>
                                </m:e>
                              </m:d>
                              <m:r>
                                <a:rPr lang="en-US" sz="2400" b="0" i="1" smtClean="0">
                                  <a:latin typeface="Cambria Math" panose="02040503050406030204" pitchFamily="18" charset="0"/>
                                </a:rPr>
                                <m:t>+</m:t>
                              </m:r>
                              <m:r>
                                <a:rPr lang="en-US" sz="2400" i="1">
                                  <a:latin typeface="Cambria Math" panose="02040503050406030204" pitchFamily="18" charset="0"/>
                                </a:rPr>
                                <m:t>𝜁</m:t>
                              </m:r>
                              <m:r>
                                <a:rPr lang="en-US" sz="2400" i="1">
                                  <a:latin typeface="Cambria Math" panose="02040503050406030204" pitchFamily="18" charset="0"/>
                                </a:rPr>
                                <m:t>+</m:t>
                              </m:r>
                              <m:r>
                                <a:rPr lang="en-US" sz="2400" i="1">
                                  <a:latin typeface="Cambria Math" panose="02040503050406030204" pitchFamily="18" charset="0"/>
                                </a:rPr>
                                <m:t>𝑎</m:t>
                              </m:r>
                            </m:e>
                          </m:d>
                          <m:r>
                            <a:rPr lang="en-US" sz="2400" i="1">
                              <a:latin typeface="Cambria Math" panose="02040503050406030204" pitchFamily="18" charset="0"/>
                            </a:rPr>
                            <m:t>𝑑𝑠</m:t>
                          </m:r>
                        </m:e>
                      </m:nary>
                      <m:r>
                        <a:rPr lang="en-US" sz="2400" b="0" i="1" smtClean="0">
                          <a:latin typeface="Cambria Math" panose="02040503050406030204" pitchFamily="18" charset="0"/>
                        </a:rPr>
                        <m:t>&gt;</m:t>
                      </m:r>
                      <m:r>
                        <m:rPr>
                          <m:sty m:val="p"/>
                        </m:rPr>
                        <a:rPr lang="en-US" sz="2400">
                          <a:latin typeface="Cambria Math" panose="02040503050406030204" pitchFamily="18" charset="0"/>
                        </a:rPr>
                        <m:t>Θ</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v</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t</m:t>
                          </m:r>
                        </m:e>
                      </m:d>
                      <m:r>
                        <a:rPr lang="en-US" sz="2400" b="0" i="0" smtClean="0">
                          <a:latin typeface="Cambria Math" panose="02040503050406030204" pitchFamily="18" charset="0"/>
                        </a:rPr>
                        <m:t>)</m:t>
                      </m:r>
                    </m:oMath>
                  </m:oMathPara>
                </a14:m>
                <a:endParaRPr lang="en-US" sz="2400" dirty="0"/>
              </a:p>
              <a:p>
                <a:pPr marL="0" indent="0">
                  <a:buNone/>
                </a:pPr>
                <a:r>
                  <a:rPr lang="en-US" sz="2400" dirty="0"/>
                  <a:t>i.e. whether </a:t>
                </a:r>
                <a14:m>
                  <m:oMath xmlns:m="http://schemas.openxmlformats.org/officeDocument/2006/math">
                    <m:r>
                      <a:rPr lang="en-US" sz="2400" b="0" i="1" smtClean="0">
                        <a:latin typeface="Cambria Math" panose="02040503050406030204" pitchFamily="18" charset="0"/>
                      </a:rPr>
                      <m:t>𝑣</m:t>
                    </m:r>
                  </m:oMath>
                </a14:m>
                <a:r>
                  <a:rPr lang="en-US" sz="2400" dirty="0"/>
                  <a:t> will exceed </a:t>
                </a:r>
                <a14:m>
                  <m:oMath xmlns:m="http://schemas.openxmlformats.org/officeDocument/2006/math">
                    <m:r>
                      <m:rPr>
                        <m:sty m:val="p"/>
                      </m:rPr>
                      <a:rPr lang="en-US" sz="2400" b="0" i="0" smtClean="0">
                        <a:latin typeface="Cambria Math" panose="02040503050406030204" pitchFamily="18" charset="0"/>
                      </a:rPr>
                      <m:t>Θ</m:t>
                    </m:r>
                  </m:oMath>
                </a14:m>
                <a:r>
                  <a:rPr lang="en-US" sz="2400" dirty="0"/>
                  <a:t> in the </a:t>
                </a:r>
                <a14:m>
                  <m:oMath xmlns:m="http://schemas.openxmlformats.org/officeDocument/2006/math">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a14:m>
                <a:endParaRPr lang="en-US" sz="2400" dirty="0"/>
              </a:p>
              <a:p>
                <a:pPr marL="0" indent="0">
                  <a:buNone/>
                </a:pPr>
                <a:r>
                  <a:rPr lang="en-US" sz="2400" dirty="0">
                    <a:solidFill>
                      <a:srgbClr val="FF0000"/>
                    </a:solidFill>
                  </a:rPr>
                  <a:t>Q: What is </a:t>
                </a:r>
                <a14:m>
                  <m:oMath xmlns:m="http://schemas.openxmlformats.org/officeDocument/2006/math">
                    <m:r>
                      <a:rPr lang="en-US" sz="2400" b="0" i="1" smtClean="0">
                        <a:solidFill>
                          <a:srgbClr val="FF0000"/>
                        </a:solidFill>
                        <a:latin typeface="Cambria Math" panose="02040503050406030204" pitchFamily="18" charset="0"/>
                      </a:rPr>
                      <m:t>𝑃</m:t>
                    </m:r>
                  </m:oMath>
                </a14:m>
                <a:r>
                  <a:rPr lang="en-US" sz="2400" dirty="0">
                    <a:solidFill>
                      <a:srgbClr val="FF0000"/>
                    </a:solidFill>
                  </a:rPr>
                  <a:t> when </a:t>
                </a:r>
                <a14:m>
                  <m:oMath xmlns:m="http://schemas.openxmlformats.org/officeDocument/2006/math">
                    <m:r>
                      <a:rPr lang="en-US" sz="2400" b="0" i="1" smtClean="0">
                        <a:solidFill>
                          <a:srgbClr val="FF0000"/>
                        </a:solidFill>
                        <a:latin typeface="Cambria Math" panose="02040503050406030204" pitchFamily="18" charset="0"/>
                      </a:rPr>
                      <m:t>𝑣</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𝑡</m:t>
                        </m:r>
                      </m:e>
                    </m:d>
                    <m:r>
                      <a:rPr lang="en-US" sz="2400" b="0" i="1" smtClean="0">
                        <a:solidFill>
                          <a:srgbClr val="FF0000"/>
                        </a:solidFill>
                        <a:latin typeface="Cambria Math" panose="02040503050406030204" pitchFamily="18" charset="0"/>
                      </a:rPr>
                      <m:t>≪</m:t>
                    </m:r>
                    <m:r>
                      <m:rPr>
                        <m:sty m:val="p"/>
                      </m:rPr>
                      <a:rPr lang="en-US" sz="2400" b="0" i="0" smtClean="0">
                        <a:solidFill>
                          <a:srgbClr val="FF0000"/>
                        </a:solidFill>
                        <a:latin typeface="Cambria Math" panose="02040503050406030204" pitchFamily="18" charset="0"/>
                      </a:rPr>
                      <m:t>Θ</m:t>
                    </m:r>
                  </m:oMath>
                </a14:m>
                <a:r>
                  <a:rPr lang="en-US" sz="2400" dirty="0">
                    <a:solidFill>
                      <a:srgbClr val="FF0000"/>
                    </a:solidFill>
                  </a:rPr>
                  <a:t>?</a:t>
                </a:r>
              </a:p>
              <a:p>
                <a:pPr marL="0" indent="0">
                  <a:buNone/>
                </a:pPr>
                <a14:m>
                  <m:oMath xmlns:m="http://schemas.openxmlformats.org/officeDocument/2006/math">
                    <m:r>
                      <a:rPr lang="en-US" sz="2400" b="0" i="1" smtClean="0">
                        <a:solidFill>
                          <a:srgbClr val="FF0000"/>
                        </a:solidFill>
                        <a:latin typeface="Cambria Math" panose="02040503050406030204" pitchFamily="18" charset="0"/>
                      </a:rPr>
                      <m:t>𝐴𝑛𝑠𝑤𝑒𝑟</m:t>
                    </m:r>
                    <m:r>
                      <a:rPr lang="en-US" sz="2400" b="0" i="1" smtClean="0">
                        <a:solidFill>
                          <a:srgbClr val="FF0000"/>
                        </a:solidFill>
                        <a:latin typeface="Cambria Math" panose="02040503050406030204" pitchFamily="18" charset="0"/>
                      </a:rPr>
                      <m:t>:</m:t>
                    </m:r>
                  </m:oMath>
                </a14:m>
                <a:r>
                  <a:rPr lang="en-US" sz="2400" dirty="0">
                    <a:solidFill>
                      <a:srgbClr val="FF0000"/>
                    </a:solidFill>
                  </a:rPr>
                  <a:t> </a:t>
                </a:r>
                <a14:m>
                  <m:oMath xmlns:m="http://schemas.openxmlformats.org/officeDocument/2006/math">
                    <m:r>
                      <a:rPr lang="en-US" sz="2400" b="0" i="1" dirty="0" smtClean="0">
                        <a:solidFill>
                          <a:srgbClr val="FF0000"/>
                        </a:solidFill>
                        <a:latin typeface="Cambria Math" panose="02040503050406030204" pitchFamily="18" charset="0"/>
                      </a:rPr>
                      <m:t>𝑃</m:t>
                    </m:r>
                    <m:r>
                      <a:rPr lang="en-US" sz="2400" b="0" i="1" dirty="0" smtClean="0">
                        <a:solidFill>
                          <a:srgbClr val="FF0000"/>
                        </a:solidFill>
                        <a:latin typeface="Cambria Math" panose="02040503050406030204" pitchFamily="18" charset="0"/>
                      </a:rPr>
                      <m:t>→0</m:t>
                    </m:r>
                  </m:oMath>
                </a14:m>
                <a:endParaRPr lang="en-US" sz="2400" dirty="0">
                  <a:solidFill>
                    <a:srgbClr val="FF0000"/>
                  </a:solidFill>
                </a:endParaRPr>
              </a:p>
              <a:p>
                <a:pPr marL="0" indent="0">
                  <a:buNone/>
                </a:pPr>
                <a:r>
                  <a:rPr lang="en-US" sz="2400" dirty="0">
                    <a:solidFill>
                      <a:srgbClr val="FF0000"/>
                    </a:solidFill>
                  </a:rPr>
                  <a:t>Q: What is </a:t>
                </a:r>
                <a14:m>
                  <m:oMath xmlns:m="http://schemas.openxmlformats.org/officeDocument/2006/math">
                    <m:r>
                      <a:rPr lang="en-US" sz="2400" i="1">
                        <a:solidFill>
                          <a:srgbClr val="FF0000"/>
                        </a:solidFill>
                        <a:latin typeface="Cambria Math" panose="02040503050406030204" pitchFamily="18" charset="0"/>
                      </a:rPr>
                      <m:t>𝑃</m:t>
                    </m:r>
                  </m:oMath>
                </a14:m>
                <a:r>
                  <a:rPr lang="en-US" sz="2400" dirty="0">
                    <a:solidFill>
                      <a:srgbClr val="FF0000"/>
                    </a:solidFill>
                  </a:rPr>
                  <a:t> when</a:t>
                </a:r>
                <a14:m>
                  <m:oMath xmlns:m="http://schemas.openxmlformats.org/officeDocument/2006/math">
                    <m:r>
                      <a:rPr lang="en-US" sz="2400" b="0" i="0" smtClean="0">
                        <a:solidFill>
                          <a:srgbClr val="FF0000"/>
                        </a:solidFill>
                        <a:latin typeface="Cambria Math" panose="02040503050406030204" pitchFamily="18" charset="0"/>
                      </a:rPr>
                      <m:t> </m:t>
                    </m:r>
                    <m:r>
                      <m:rPr>
                        <m:sty m:val="p"/>
                      </m:rPr>
                      <a:rPr lang="en-US" sz="2400">
                        <a:solidFill>
                          <a:srgbClr val="FF0000"/>
                        </a:solidFill>
                        <a:latin typeface="Cambria Math" panose="02040503050406030204" pitchFamily="18" charset="0"/>
                      </a:rPr>
                      <m:t>Θ</m:t>
                    </m:r>
                    <m:r>
                      <a:rPr lang="en-US" sz="2400" b="0" i="1" smtClean="0">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𝑣</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𝑡</m:t>
                        </m:r>
                      </m:e>
                    </m:d>
                    <m:r>
                      <a:rPr lang="en-US" sz="2400" b="0" i="1" smtClean="0">
                        <a:solidFill>
                          <a:srgbClr val="FF0000"/>
                        </a:solidFill>
                        <a:latin typeface="Cambria Math" panose="02040503050406030204" pitchFamily="18" charset="0"/>
                      </a:rPr>
                      <m:t>→0</m:t>
                    </m:r>
                  </m:oMath>
                </a14:m>
                <a:r>
                  <a:rPr lang="en-US" sz="2400" dirty="0">
                    <a:solidFill>
                      <a:srgbClr val="FF0000"/>
                    </a:solidFill>
                  </a:rPr>
                  <a:t>?</a:t>
                </a:r>
              </a:p>
              <a:p>
                <a:pPr marL="0" indent="0">
                  <a:buNone/>
                </a:pPr>
                <a14:m>
                  <m:oMath xmlns:m="http://schemas.openxmlformats.org/officeDocument/2006/math">
                    <m:r>
                      <a:rPr lang="en-US" sz="2400" i="1">
                        <a:solidFill>
                          <a:srgbClr val="FF0000"/>
                        </a:solidFill>
                        <a:latin typeface="Cambria Math" panose="02040503050406030204" pitchFamily="18" charset="0"/>
                      </a:rPr>
                      <m:t>𝐴𝑛𝑠𝑤𝑒𝑟</m:t>
                    </m:r>
                    <m:r>
                      <a:rPr lang="en-US" sz="2400" i="1">
                        <a:solidFill>
                          <a:srgbClr val="FF0000"/>
                        </a:solidFill>
                        <a:latin typeface="Cambria Math" panose="02040503050406030204" pitchFamily="18" charset="0"/>
                      </a:rPr>
                      <m:t>:</m:t>
                    </m:r>
                  </m:oMath>
                </a14:m>
                <a:r>
                  <a:rPr lang="en-US" sz="2400" dirty="0">
                    <a:solidFill>
                      <a:srgbClr val="FF0000"/>
                    </a:solidFill>
                  </a:rPr>
                  <a:t> </a:t>
                </a:r>
                <a14:m>
                  <m:oMath xmlns:m="http://schemas.openxmlformats.org/officeDocument/2006/math">
                    <m:r>
                      <a:rPr lang="en-US" sz="2400" i="1" dirty="0">
                        <a:solidFill>
                          <a:srgbClr val="FF0000"/>
                        </a:solidFill>
                        <a:latin typeface="Cambria Math" panose="02040503050406030204" pitchFamily="18" charset="0"/>
                      </a:rPr>
                      <m:t>𝑃</m:t>
                    </m:r>
                    <m:r>
                      <a:rPr lang="en-US" sz="2400" i="1" dirty="0">
                        <a:solidFill>
                          <a:srgbClr val="FF0000"/>
                        </a:solidFill>
                        <a:latin typeface="Cambria Math" panose="02040503050406030204" pitchFamily="18" charset="0"/>
                      </a:rPr>
                      <m:t>→1</m:t>
                    </m:r>
                  </m:oMath>
                </a14:m>
                <a:endParaRPr lang="en-US" sz="2400" dirty="0">
                  <a:solidFill>
                    <a:srgbClr val="FF0000"/>
                  </a:solidFill>
                </a:endParaRPr>
              </a:p>
              <a:p>
                <a:pPr marL="0" indent="0">
                  <a:buNone/>
                </a:pPr>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912812"/>
                <a:ext cx="7886700" cy="5032375"/>
              </a:xfrm>
              <a:blipFill>
                <a:blip r:embed="rId2"/>
                <a:stretch>
                  <a:fillRect l="-1159" t="-157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19</a:t>
            </a:fld>
            <a:endParaRPr lang="en-US"/>
          </a:p>
        </p:txBody>
      </p:sp>
    </p:spTree>
    <p:extLst>
      <p:ext uri="{BB962C8B-B14F-4D97-AF65-F5344CB8AC3E}">
        <p14:creationId xmlns:p14="http://schemas.microsoft.com/office/powerpoint/2010/main" val="132407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Levels of engineering response to Noise</a:t>
            </a:r>
          </a:p>
        </p:txBody>
      </p:sp>
      <p:sp>
        <p:nvSpPr>
          <p:cNvPr id="3" name="Content Placeholder 2"/>
          <p:cNvSpPr>
            <a:spLocks noGrp="1"/>
          </p:cNvSpPr>
          <p:nvPr>
            <p:ph idx="1"/>
          </p:nvPr>
        </p:nvSpPr>
        <p:spPr/>
        <p:txBody>
          <a:bodyPr/>
          <a:lstStyle/>
          <a:p>
            <a:r>
              <a:rPr lang="en-US" dirty="0"/>
              <a:t>High- precision </a:t>
            </a:r>
            <a:r>
              <a:rPr lang="en-US" dirty="0">
                <a:sym typeface="Wingdings" panose="05000000000000000000" pitchFamily="2" charset="2"/>
              </a:rPr>
              <a:t> noise intolerant</a:t>
            </a:r>
          </a:p>
          <a:p>
            <a:r>
              <a:rPr lang="en-US" dirty="0">
                <a:sym typeface="Wingdings" panose="05000000000000000000" pitchFamily="2" charset="2"/>
              </a:rPr>
              <a:t>High-precision with feedback  noise tolerant</a:t>
            </a:r>
          </a:p>
          <a:p>
            <a:endParaRPr lang="en-US" dirty="0">
              <a:sym typeface="Wingdings" panose="05000000000000000000" pitchFamily="2" charset="2"/>
            </a:endParaRPr>
          </a:p>
          <a:p>
            <a:r>
              <a:rPr lang="en-US" dirty="0">
                <a:sym typeface="Wingdings" panose="05000000000000000000" pitchFamily="2" charset="2"/>
              </a:rPr>
              <a:t>Noise-amplified sensors/detectors</a:t>
            </a:r>
          </a:p>
          <a:p>
            <a:r>
              <a:rPr lang="en-US" dirty="0">
                <a:sym typeface="Wingdings" panose="05000000000000000000" pitchFamily="2" charset="2"/>
              </a:rPr>
              <a:t>Noise enabled computing</a:t>
            </a:r>
            <a:endParaRPr lang="en-US" dirty="0"/>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2</a:t>
            </a:fld>
            <a:endParaRPr lang="en-US"/>
          </a:p>
        </p:txBody>
      </p:sp>
    </p:spTree>
    <p:extLst>
      <p:ext uri="{BB962C8B-B14F-4D97-AF65-F5344CB8AC3E}">
        <p14:creationId xmlns:p14="http://schemas.microsoft.com/office/powerpoint/2010/main" val="109562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stochastic integral to </a:t>
            </a:r>
            <a:r>
              <a:rPr lang="en-US" dirty="0" err="1"/>
              <a:t>erfc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353" y="938085"/>
                <a:ext cx="6211068" cy="5126085"/>
              </a:xfrm>
            </p:spPr>
            <p:txBody>
              <a:bodyPr>
                <a:normAutofit/>
              </a:bodyPr>
              <a:lstStyle/>
              <a:p>
                <a:pPr marL="0" indent="0">
                  <a:buNone/>
                </a:pPr>
                <a:r>
                  <a:rPr lang="en-US" sz="2400" dirty="0"/>
                  <a:t>If the band-limit </a:t>
                </a:r>
                <a14:m>
                  <m:oMath xmlns:m="http://schemas.openxmlformats.org/officeDocument/2006/math">
                    <m:r>
                      <a:rPr lang="en-US" sz="2400" i="1">
                        <a:latin typeface="Cambria Math" panose="02040503050406030204" pitchFamily="18" charset="0"/>
                      </a:rPr>
                      <m:t>𝐵</m:t>
                    </m:r>
                    <m:r>
                      <a:rPr lang="en-US" sz="2400" i="1">
                        <a:latin typeface="Cambria Math" panose="02040503050406030204" pitchFamily="18" charset="0"/>
                      </a:rPr>
                      <m:t>&lt;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r>
                          <m:rPr>
                            <m:sty m:val="p"/>
                          </m:rPr>
                          <a:rPr lang="en-US" sz="2400">
                            <a:latin typeface="Cambria Math" panose="02040503050406030204" pitchFamily="18" charset="0"/>
                          </a:rPr>
                          <m:t>Δ</m:t>
                        </m:r>
                        <m:r>
                          <a:rPr lang="en-US" sz="2400" i="1">
                            <a:latin typeface="Cambria Math" panose="02040503050406030204" pitchFamily="18" charset="0"/>
                          </a:rPr>
                          <m:t>𝑡</m:t>
                        </m:r>
                      </m:den>
                    </m:f>
                  </m:oMath>
                </a14:m>
                <a:r>
                  <a:rPr lang="en-US" sz="2400" dirty="0"/>
                  <a:t> for the signal of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and </a:t>
                </a:r>
                <a14:m>
                  <m:oMath xmlns:m="http://schemas.openxmlformats.org/officeDocument/2006/math">
                    <m:r>
                      <a:rPr lang="en-US" sz="2400" i="1">
                        <a:latin typeface="Cambria Math" panose="02040503050406030204" pitchFamily="18" charset="0"/>
                      </a:rPr>
                      <m:t>𝜁</m:t>
                    </m:r>
                  </m:oMath>
                </a14:m>
                <a:r>
                  <a:rPr lang="en-US" sz="2400" dirty="0"/>
                  <a:t> ; then they are time independent in </a:t>
                </a:r>
                <a14:m>
                  <m:oMath xmlns:m="http://schemas.openxmlformats.org/officeDocument/2006/math">
                    <m:r>
                      <m:rPr>
                        <m:sty m:val="p"/>
                      </m:rPr>
                      <a:rPr lang="en-US" sz="2400">
                        <a:latin typeface="Cambria Math" panose="02040503050406030204" pitchFamily="18" charset="0"/>
                      </a:rPr>
                      <m:t>Δ</m:t>
                    </m:r>
                    <m:r>
                      <a:rPr lang="en-US" sz="2400" i="1">
                        <a:latin typeface="Cambria Math" panose="02040503050406030204" pitchFamily="18" charset="0"/>
                      </a:rPr>
                      <m:t>𝑡</m:t>
                    </m:r>
                  </m:oMath>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r>
                                <a:rPr lang="en-US" sz="2400" i="1">
                                  <a:latin typeface="Cambria Math" panose="02040503050406030204" pitchFamily="18" charset="0"/>
                                </a:rPr>
                                <m:t>+1 </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e>
                      </m:d>
                    </m:oMath>
                  </m:oMathPara>
                </a14:m>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𝜁</m:t>
                          </m:r>
                          <m:r>
                            <a:rPr lang="en-US" sz="2400" i="1">
                              <a:latin typeface="Cambria Math" panose="02040503050406030204" pitchFamily="18" charset="0"/>
                            </a:rPr>
                            <m:t>+</m:t>
                          </m:r>
                          <m:r>
                            <a:rPr lang="en-US" sz="2400" i="1">
                              <a:latin typeface="Cambria Math" panose="02040503050406030204" pitchFamily="18" charset="0"/>
                            </a:rPr>
                            <m:t>𝑎</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&gt;(</m:t>
                      </m:r>
                      <m:r>
                        <m:rPr>
                          <m:sty m:val="p"/>
                        </m:rPr>
                        <a:rPr lang="en-US" sz="2400">
                          <a:latin typeface="Cambria Math" panose="02040503050406030204" pitchFamily="18" charset="0"/>
                        </a:rPr>
                        <m:t>Θ</m:t>
                      </m:r>
                      <m:r>
                        <a:rPr lang="en-US" sz="2400">
                          <a:latin typeface="Cambria Math" panose="02040503050406030204" pitchFamily="18" charset="0"/>
                        </a:rPr>
                        <m:t>−</m:t>
                      </m:r>
                      <m:r>
                        <m:rPr>
                          <m:sty m:val="p"/>
                        </m:rPr>
                        <a:rPr lang="en-US" sz="2400">
                          <a:latin typeface="Cambria Math" panose="02040503050406030204" pitchFamily="18" charset="0"/>
                        </a:rPr>
                        <m:t>v</m:t>
                      </m:r>
                      <m:d>
                        <m:dPr>
                          <m:ctrlPr>
                            <a:rPr lang="en-US" sz="2400" i="1">
                              <a:latin typeface="Cambria Math" panose="02040503050406030204" pitchFamily="18" charset="0"/>
                            </a:rPr>
                          </m:ctrlPr>
                        </m:dPr>
                        <m:e>
                          <m:r>
                            <m:rPr>
                              <m:sty m:val="p"/>
                            </m:rPr>
                            <a:rPr lang="en-US" sz="2400">
                              <a:latin typeface="Cambria Math" panose="02040503050406030204" pitchFamily="18" charset="0"/>
                            </a:rPr>
                            <m:t>t</m:t>
                          </m:r>
                        </m:e>
                      </m:d>
                      <m:r>
                        <a:rPr lang="en-US" sz="2400">
                          <a:latin typeface="Cambria Math" panose="02040503050406030204" pitchFamily="18" charset="0"/>
                        </a:rPr>
                        <m:t>)</m:t>
                      </m:r>
                      <m:r>
                        <a:rPr lang="en-US" sz="2400" i="1">
                          <a:latin typeface="Cambria Math" panose="02040503050406030204" pitchFamily="18" charset="0"/>
                        </a:rPr>
                        <m:t>𝜏</m:t>
                      </m:r>
                      <m:r>
                        <a:rPr lang="en-US" sz="2400">
                          <a:latin typeface="Cambria Math" panose="02040503050406030204" pitchFamily="18" charset="0"/>
                        </a:rPr>
                        <m:t>)</m:t>
                      </m:r>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r>
                                <a:rPr lang="en-US" sz="2400" i="1">
                                  <a:latin typeface="Cambria Math" panose="02040503050406030204" pitchFamily="18" charset="0"/>
                                </a:rPr>
                                <m:t>+1 </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e>
                      </m:d>
                    </m:oMath>
                  </m:oMathPara>
                </a14:m>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𝜁</m:t>
                      </m:r>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i="1">
                          <a:latin typeface="Cambria Math" panose="02040503050406030204" pitchFamily="18" charset="0"/>
                        </a:rPr>
                        <m:t>&gt;</m:t>
                      </m:r>
                      <m:d>
                        <m:dPr>
                          <m:ctrlPr>
                            <a:rPr lang="en-US" sz="2400" i="1">
                              <a:latin typeface="Cambria Math" panose="02040503050406030204" pitchFamily="18" charset="0"/>
                            </a:rPr>
                          </m:ctrlPr>
                        </m:dPr>
                        <m:e>
                          <m:r>
                            <m:rPr>
                              <m:sty m:val="p"/>
                            </m:rPr>
                            <a:rPr lang="en-US" sz="2400">
                              <a:latin typeface="Cambria Math" panose="02040503050406030204" pitchFamily="18" charset="0"/>
                            </a:rPr>
                            <m:t>Θ</m:t>
                          </m:r>
                          <m:r>
                            <a:rPr lang="en-US" sz="2400">
                              <a:latin typeface="Cambria Math" panose="02040503050406030204" pitchFamily="18" charset="0"/>
                            </a:rPr>
                            <m:t>−</m:t>
                          </m:r>
                          <m:r>
                            <m:rPr>
                              <m:sty m:val="p"/>
                            </m:rPr>
                            <a:rPr lang="en-US" sz="2400">
                              <a:latin typeface="Cambria Math" panose="02040503050406030204" pitchFamily="18" charset="0"/>
                            </a:rPr>
                            <m:t>v</m:t>
                          </m:r>
                          <m:d>
                            <m:dPr>
                              <m:ctrlPr>
                                <a:rPr lang="en-US" sz="2400" i="1">
                                  <a:latin typeface="Cambria Math" panose="02040503050406030204" pitchFamily="18" charset="0"/>
                                </a:rPr>
                              </m:ctrlPr>
                            </m:dPr>
                            <m:e>
                              <m:r>
                                <m:rPr>
                                  <m:sty m:val="p"/>
                                </m:rPr>
                                <a:rPr lang="en-US" sz="2400">
                                  <a:latin typeface="Cambria Math" panose="02040503050406030204" pitchFamily="18" charset="0"/>
                                </a:rPr>
                                <m:t>t</m:t>
                              </m:r>
                            </m:e>
                          </m:d>
                        </m:e>
                      </m:d>
                      <m:r>
                        <a:rPr lang="en-US" sz="2400" i="1">
                          <a:latin typeface="Cambria Math" panose="02040503050406030204" pitchFamily="18" charset="0"/>
                        </a:rPr>
                        <m:t>𝜏</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𝑎</m:t>
                          </m:r>
                        </m:e>
                      </m:d>
                      <m:r>
                        <m:rPr>
                          <m:sty m:val="p"/>
                        </m:rPr>
                        <a:rPr lang="en-US" sz="2400">
                          <a:latin typeface="Cambria Math" panose="02040503050406030204" pitchFamily="18" charset="0"/>
                        </a:rPr>
                        <m:t>Δ</m:t>
                      </m:r>
                      <m:r>
                        <a:rPr lang="en-US" sz="2400" i="1">
                          <a:latin typeface="Cambria Math" panose="02040503050406030204" pitchFamily="18" charset="0"/>
                        </a:rPr>
                        <m:t>𝑡</m:t>
                      </m:r>
                      <m:r>
                        <a:rPr lang="en-US" sz="2400">
                          <a:latin typeface="Cambria Math" panose="02040503050406030204" pitchFamily="18" charset="0"/>
                        </a:rPr>
                        <m:t>)</m:t>
                      </m:r>
                    </m:oMath>
                  </m:oMathPara>
                </a14:m>
                <a:endParaRPr lang="en-US" sz="2400" dirty="0"/>
              </a:p>
              <a:p>
                <a:pPr marL="0" indent="0">
                  <a:buNone/>
                </a:pPr>
                <a:r>
                  <a:rPr lang="en-US" sz="2400" dirty="0"/>
                  <a:t>If </a:t>
                </a:r>
                <a14:m>
                  <m:oMath xmlns:m="http://schemas.openxmlformats.org/officeDocument/2006/math">
                    <m:r>
                      <a:rPr lang="en-US" sz="2400" i="1">
                        <a:latin typeface="Cambria Math" panose="02040503050406030204" pitchFamily="18" charset="0"/>
                      </a:rPr>
                      <m:t>𝜁</m:t>
                    </m:r>
                  </m:oMath>
                </a14:m>
                <a:r>
                  <a:rPr lang="en-US" sz="2400" dirty="0"/>
                  <a:t> is a Gaussian noise with variance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oMath>
                </a14:m>
                <a:r>
                  <a:rPr lang="en-US" sz="2400" dirty="0"/>
                  <a:t>, then the probability is an error function</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r>
                            <a:rPr lang="en-US" sz="2400" i="1">
                              <a:latin typeface="Cambria Math" panose="02040503050406030204" pitchFamily="18" charset="0"/>
                            </a:rPr>
                            <m:t>+1 </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𝑒𝑟𝑓𝑐</m:t>
                      </m:r>
                      <m:r>
                        <a:rPr lang="en-US" sz="2400" i="1">
                          <a:latin typeface="Cambria Math" panose="02040503050406030204" pitchFamily="18" charset="0"/>
                        </a:rPr>
                        <m:t>(</m:t>
                      </m:r>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r>
                                <m:rPr>
                                  <m:sty m:val="p"/>
                                </m:rPr>
                                <a:rPr lang="en-US" sz="2400">
                                  <a:latin typeface="Cambria Math" panose="02040503050406030204" pitchFamily="18" charset="0"/>
                                </a:rPr>
                                <m:t>Θ</m:t>
                              </m:r>
                              <m:r>
                                <a:rPr lang="en-US" sz="2400">
                                  <a:latin typeface="Cambria Math" panose="02040503050406030204" pitchFamily="18" charset="0"/>
                                </a:rPr>
                                <m:t>−</m:t>
                              </m:r>
                              <m:r>
                                <m:rPr>
                                  <m:sty m:val="p"/>
                                </m:rPr>
                                <a:rPr lang="en-US" sz="2400">
                                  <a:latin typeface="Cambria Math" panose="02040503050406030204" pitchFamily="18" charset="0"/>
                                </a:rPr>
                                <m:t>v</m:t>
                              </m:r>
                              <m:d>
                                <m:dPr>
                                  <m:ctrlPr>
                                    <a:rPr lang="en-US" sz="2400" i="1">
                                      <a:latin typeface="Cambria Math" panose="02040503050406030204" pitchFamily="18" charset="0"/>
                                    </a:rPr>
                                  </m:ctrlPr>
                                </m:dPr>
                                <m:e>
                                  <m:r>
                                    <m:rPr>
                                      <m:sty m:val="p"/>
                                    </m:rPr>
                                    <a:rPr lang="en-US" sz="2400">
                                      <a:latin typeface="Cambria Math" panose="02040503050406030204" pitchFamily="18" charset="0"/>
                                    </a:rPr>
                                    <m:t>t</m:t>
                                  </m:r>
                                </m:e>
                              </m:d>
                            </m:e>
                          </m:d>
                          <m:r>
                            <a:rPr lang="en-US" sz="2400" i="1">
                              <a:latin typeface="Cambria Math" panose="02040503050406030204" pitchFamily="18" charset="0"/>
                            </a:rPr>
                            <m:t>𝜏</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𝑎</m:t>
                              </m:r>
                            </m:e>
                          </m:d>
                          <m:r>
                            <m:rPr>
                              <m:sty m:val="p"/>
                            </m:rPr>
                            <a:rPr lang="en-US" sz="2400">
                              <a:latin typeface="Cambria Math" panose="02040503050406030204" pitchFamily="18" charset="0"/>
                            </a:rPr>
                            <m:t>Δ</m:t>
                          </m:r>
                          <m:r>
                            <a:rPr lang="en-US" sz="2400" i="1">
                              <a:latin typeface="Cambria Math" panose="02040503050406030204" pitchFamily="18" charset="0"/>
                            </a:rPr>
                            <m:t>𝑡</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r>
                            <a:rPr lang="en-US" sz="2400" i="1">
                              <a:latin typeface="Cambria Math" panose="02040503050406030204" pitchFamily="18" charset="0"/>
                            </a:rPr>
                            <m:t>𝜎</m:t>
                          </m:r>
                        </m:den>
                      </m:f>
                      <m:r>
                        <a:rPr lang="en-US" sz="2400">
                          <a:latin typeface="Cambria Math" panose="02040503050406030204" pitchFamily="18" charset="0"/>
                        </a:rPr>
                        <m:t>)</m:t>
                      </m:r>
                    </m:oMath>
                  </m:oMathPara>
                </a14:m>
                <a:endParaRPr lang="en-US" sz="2400" dirty="0"/>
              </a:p>
              <a:p>
                <a:pPr marL="0" indent="0">
                  <a:buNone/>
                </a:pP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353" y="938085"/>
                <a:ext cx="6211068" cy="5126085"/>
              </a:xfrm>
              <a:blipFill>
                <a:blip r:embed="rId2"/>
                <a:stretch>
                  <a:fillRect l="-1472" t="-23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20</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368968" y="6176963"/>
                <a:ext cx="9448800" cy="461665"/>
              </a:xfrm>
              <a:prstGeom prst="rect">
                <a:avLst/>
              </a:prstGeom>
              <a:noFill/>
            </p:spPr>
            <p:txBody>
              <a:bodyPr wrap="square" rtlCol="0">
                <a:spAutoFit/>
              </a:bodyPr>
              <a:lstStyle/>
              <a:p>
                <a:r>
                  <a:rPr lang="en-US" sz="2400" dirty="0">
                    <a:solidFill>
                      <a:srgbClr val="0070C0"/>
                    </a:solidFill>
                  </a:rPr>
                  <a:t>This means that at some </a:t>
                </a:r>
                <a14:m>
                  <m:oMath xmlns:m="http://schemas.openxmlformats.org/officeDocument/2006/math">
                    <m:r>
                      <a:rPr lang="en-US" sz="2400" b="0" i="1" smtClean="0">
                        <a:solidFill>
                          <a:srgbClr val="0070C0"/>
                        </a:solidFill>
                        <a:latin typeface="Cambria Math" panose="02040503050406030204" pitchFamily="18" charset="0"/>
                      </a:rPr>
                      <m:t>𝑡</m:t>
                    </m:r>
                    <m:r>
                      <a:rPr lang="en-US" sz="2400" b="0" i="1" smtClean="0">
                        <a:solidFill>
                          <a:srgbClr val="0070C0"/>
                        </a:solidFill>
                        <a:latin typeface="Cambria Math" panose="02040503050406030204" pitchFamily="18" charset="0"/>
                      </a:rPr>
                      <m:t>→</m:t>
                    </m:r>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𝑇</m:t>
                        </m:r>
                      </m:e>
                      <m:sub>
                        <m:r>
                          <a:rPr lang="en-US" sz="2400" b="0" i="1" smtClean="0">
                            <a:solidFill>
                              <a:srgbClr val="0070C0"/>
                            </a:solidFill>
                            <a:latin typeface="Cambria Math" panose="02040503050406030204" pitchFamily="18" charset="0"/>
                          </a:rPr>
                          <m:t>𝑛𝑒𝑢𝑟𝑜𝑛</m:t>
                        </m:r>
                      </m:sub>
                    </m:sSub>
                  </m:oMath>
                </a14:m>
                <a:r>
                  <a:rPr lang="en-US" sz="2400" dirty="0">
                    <a:solidFill>
                      <a:srgbClr val="0070C0"/>
                    </a:solidFill>
                  </a:rPr>
                  <a:t>; the </a:t>
                </a:r>
                <a14:m>
                  <m:oMath xmlns:m="http://schemas.openxmlformats.org/officeDocument/2006/math">
                    <m:r>
                      <a:rPr lang="en-US" sz="2400" b="0" i="1" smtClean="0">
                        <a:solidFill>
                          <a:srgbClr val="0070C0"/>
                        </a:solidFill>
                        <a:latin typeface="Cambria Math" panose="02040503050406030204" pitchFamily="18" charset="0"/>
                      </a:rPr>
                      <m:t>𝑃</m:t>
                    </m:r>
                    <m:r>
                      <a:rPr lang="en-US" sz="2400" b="0" i="1" smtClean="0">
                        <a:solidFill>
                          <a:srgbClr val="0070C0"/>
                        </a:solidFill>
                        <a:latin typeface="Cambria Math" panose="02040503050406030204" pitchFamily="18" charset="0"/>
                      </a:rPr>
                      <m:t>→1</m:t>
                    </m:r>
                  </m:oMath>
                </a14:m>
                <a:r>
                  <a:rPr lang="en-US" sz="2400" dirty="0">
                    <a:solidFill>
                      <a:srgbClr val="0070C0"/>
                    </a:solidFill>
                  </a:rPr>
                  <a:t> spiking will occur.</a:t>
                </a:r>
              </a:p>
            </p:txBody>
          </p:sp>
        </mc:Choice>
        <mc:Fallback xmlns="">
          <p:sp>
            <p:nvSpPr>
              <p:cNvPr id="7" name="TextBox 6"/>
              <p:cNvSpPr txBox="1">
                <a:spLocks noRot="1" noChangeAspect="1" noMove="1" noResize="1" noEditPoints="1" noAdjustHandles="1" noChangeArrowheads="1" noChangeShapeType="1" noTextEdit="1"/>
              </p:cNvSpPr>
              <p:nvPr/>
            </p:nvSpPr>
            <p:spPr>
              <a:xfrm>
                <a:off x="368968" y="6176963"/>
                <a:ext cx="9448800" cy="461665"/>
              </a:xfrm>
              <a:prstGeom prst="rect">
                <a:avLst/>
              </a:prstGeom>
              <a:blipFill>
                <a:blip r:embed="rId3"/>
                <a:stretch>
                  <a:fillRect l="-1032" t="-10526" b="-28947"/>
                </a:stretch>
              </a:blipFill>
            </p:spPr>
            <p:txBody>
              <a:bodyPr/>
              <a:lstStyle/>
              <a:p>
                <a:r>
                  <a:rPr lang="en-US">
                    <a:noFill/>
                  </a:rPr>
                  <a:t> </a:t>
                </a:r>
              </a:p>
            </p:txBody>
          </p:sp>
        </mc:Fallback>
      </mc:AlternateContent>
      <p:grpSp>
        <p:nvGrpSpPr>
          <p:cNvPr id="35" name="Group 34"/>
          <p:cNvGrpSpPr/>
          <p:nvPr/>
        </p:nvGrpSpPr>
        <p:grpSpPr>
          <a:xfrm>
            <a:off x="6019516" y="1258843"/>
            <a:ext cx="3435738" cy="3093035"/>
            <a:chOff x="6304547" y="825292"/>
            <a:chExt cx="2839453" cy="2323843"/>
          </a:xfrm>
        </p:grpSpPr>
        <p:cxnSp>
          <p:nvCxnSpPr>
            <p:cNvPr id="36" name="Straight Arrow Connector 35"/>
            <p:cNvCxnSpPr/>
            <p:nvPr/>
          </p:nvCxnSpPr>
          <p:spPr>
            <a:xfrm>
              <a:off x="6513095" y="1732547"/>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555832" y="857376"/>
              <a:ext cx="0" cy="87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a:xfrm>
              <a:off x="6657474" y="1138973"/>
              <a:ext cx="1812758" cy="609616"/>
            </a:xfrm>
            <a:custGeom>
              <a:avLst/>
              <a:gdLst>
                <a:gd name="connsiteX0" fmla="*/ 0 w 1812758"/>
                <a:gd name="connsiteY0" fmla="*/ 609616 h 609616"/>
                <a:gd name="connsiteX1" fmla="*/ 657726 w 1812758"/>
                <a:gd name="connsiteY1" fmla="*/ 417111 h 609616"/>
                <a:gd name="connsiteX2" fmla="*/ 914400 w 1812758"/>
                <a:gd name="connsiteY2" fmla="*/ 16 h 609616"/>
                <a:gd name="connsiteX3" fmla="*/ 1122947 w 1812758"/>
                <a:gd name="connsiteY3" fmla="*/ 433153 h 609616"/>
                <a:gd name="connsiteX4" fmla="*/ 1812758 w 1812758"/>
                <a:gd name="connsiteY4" fmla="*/ 593574 h 609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758" h="609616">
                  <a:moveTo>
                    <a:pt x="0" y="609616"/>
                  </a:moveTo>
                  <a:cubicBezTo>
                    <a:pt x="252663" y="564163"/>
                    <a:pt x="505326" y="518711"/>
                    <a:pt x="657726" y="417111"/>
                  </a:cubicBezTo>
                  <a:cubicBezTo>
                    <a:pt x="810126" y="315511"/>
                    <a:pt x="836863" y="-2658"/>
                    <a:pt x="914400" y="16"/>
                  </a:cubicBezTo>
                  <a:cubicBezTo>
                    <a:pt x="991937" y="2690"/>
                    <a:pt x="973221" y="334227"/>
                    <a:pt x="1122947" y="433153"/>
                  </a:cubicBezTo>
                  <a:cubicBezTo>
                    <a:pt x="1272673" y="532079"/>
                    <a:pt x="1542715" y="562826"/>
                    <a:pt x="1812758" y="593574"/>
                  </a:cubicBezTo>
                </a:path>
              </a:pathLst>
            </a:cu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a:off x="6569242" y="2815388"/>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611979" y="1940217"/>
              <a:ext cx="0" cy="87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6304547" y="2037347"/>
              <a:ext cx="2438400" cy="755484"/>
            </a:xfrm>
            <a:custGeom>
              <a:avLst/>
              <a:gdLst>
                <a:gd name="connsiteX0" fmla="*/ 0 w 2438400"/>
                <a:gd name="connsiteY0" fmla="*/ 721895 h 755484"/>
                <a:gd name="connsiteX1" fmla="*/ 721895 w 2438400"/>
                <a:gd name="connsiteY1" fmla="*/ 689811 h 755484"/>
                <a:gd name="connsiteX2" fmla="*/ 1748590 w 2438400"/>
                <a:gd name="connsiteY2" fmla="*/ 128337 h 755484"/>
                <a:gd name="connsiteX3" fmla="*/ 2438400 w 2438400"/>
                <a:gd name="connsiteY3" fmla="*/ 0 h 755484"/>
              </a:gdLst>
              <a:ahLst/>
              <a:cxnLst>
                <a:cxn ang="0">
                  <a:pos x="connsiteX0" y="connsiteY0"/>
                </a:cxn>
                <a:cxn ang="0">
                  <a:pos x="connsiteX1" y="connsiteY1"/>
                </a:cxn>
                <a:cxn ang="0">
                  <a:pos x="connsiteX2" y="connsiteY2"/>
                </a:cxn>
                <a:cxn ang="0">
                  <a:pos x="connsiteX3" y="connsiteY3"/>
                </a:cxn>
              </a:cxnLst>
              <a:rect l="l" t="t" r="r" b="b"/>
              <a:pathLst>
                <a:path w="2438400" h="755484">
                  <a:moveTo>
                    <a:pt x="0" y="721895"/>
                  </a:moveTo>
                  <a:cubicBezTo>
                    <a:pt x="215231" y="755316"/>
                    <a:pt x="430463" y="788737"/>
                    <a:pt x="721895" y="689811"/>
                  </a:cubicBezTo>
                  <a:cubicBezTo>
                    <a:pt x="1013327" y="590885"/>
                    <a:pt x="1462506" y="243305"/>
                    <a:pt x="1748590" y="128337"/>
                  </a:cubicBezTo>
                  <a:cubicBezTo>
                    <a:pt x="2034674" y="13369"/>
                    <a:pt x="2236537" y="6684"/>
                    <a:pt x="243840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515350" y="1443789"/>
              <a:ext cx="628650" cy="369332"/>
            </a:xfrm>
            <a:prstGeom prst="rect">
              <a:avLst/>
            </a:prstGeom>
            <a:noFill/>
          </p:spPr>
          <p:txBody>
            <a:bodyPr wrap="square" rtlCol="0">
              <a:spAutoFit/>
            </a:bodyPr>
            <a:lstStyle/>
            <a:p>
              <a:r>
                <a:rPr lang="en-US" dirty="0">
                  <a:solidFill>
                    <a:srgbClr val="0070C0"/>
                  </a:solidFill>
                </a:rPr>
                <a:t>t</a:t>
              </a:r>
            </a:p>
          </p:txBody>
        </p:sp>
        <p:sp>
          <p:nvSpPr>
            <p:cNvPr id="44" name="TextBox 43"/>
            <p:cNvSpPr txBox="1"/>
            <p:nvPr/>
          </p:nvSpPr>
          <p:spPr>
            <a:xfrm>
              <a:off x="7611979" y="825292"/>
              <a:ext cx="697832" cy="369332"/>
            </a:xfrm>
            <a:prstGeom prst="rect">
              <a:avLst/>
            </a:prstGeom>
            <a:noFill/>
          </p:spPr>
          <p:txBody>
            <a:bodyPr wrap="square" rtlCol="0">
              <a:spAutoFit/>
            </a:bodyPr>
            <a:lstStyle/>
            <a:p>
              <a:r>
                <a:rPr lang="en-US" dirty="0">
                  <a:solidFill>
                    <a:srgbClr val="0070C0"/>
                  </a:solidFill>
                </a:rPr>
                <a:t>P(t)</a:t>
              </a:r>
            </a:p>
          </p:txBody>
        </p:sp>
        <mc:AlternateContent xmlns:mc="http://schemas.openxmlformats.org/markup-compatibility/2006" xmlns:a14="http://schemas.microsoft.com/office/drawing/2010/main">
          <mc:Choice Requires="a14">
            <p:sp>
              <p:nvSpPr>
                <p:cNvPr id="45" name="TextBox 44"/>
                <p:cNvSpPr txBox="1"/>
                <p:nvPr/>
              </p:nvSpPr>
              <p:spPr>
                <a:xfrm>
                  <a:off x="6856496" y="1720334"/>
                  <a:ext cx="15320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70C0"/>
                            </a:solidFill>
                            <a:latin typeface="Cambria Math" panose="02040503050406030204" pitchFamily="18" charset="0"/>
                          </a:rPr>
                          <m:t>𝑃</m:t>
                        </m:r>
                        <m:d>
                          <m:dPr>
                            <m:ctrlPr>
                              <a:rPr lang="en-US" i="1" dirty="0" smtClean="0">
                                <a:solidFill>
                                  <a:srgbClr val="0070C0"/>
                                </a:solidFill>
                                <a:latin typeface="Cambria Math" panose="02040503050406030204" pitchFamily="18" charset="0"/>
                              </a:rPr>
                            </m:ctrlPr>
                          </m:dPr>
                          <m:e>
                            <m:r>
                              <a:rPr lang="en-US" i="1" dirty="0" smtClean="0">
                                <a:solidFill>
                                  <a:srgbClr val="0070C0"/>
                                </a:solidFill>
                                <a:latin typeface="Cambria Math" panose="02040503050406030204" pitchFamily="18" charset="0"/>
                              </a:rPr>
                              <m:t>𝑥</m:t>
                            </m:r>
                            <m:r>
                              <a:rPr lang="en-US" b="0" i="1" dirty="0" smtClean="0">
                                <a:solidFill>
                                  <a:srgbClr val="0070C0"/>
                                </a:solidFill>
                                <a:latin typeface="Cambria Math" panose="02040503050406030204" pitchFamily="18" charset="0"/>
                              </a:rPr>
                              <m:t>&lt;</m:t>
                            </m:r>
                            <m:sSub>
                              <m:sSubPr>
                                <m:ctrlPr>
                                  <a:rPr lang="en-US" i="1" dirty="0" err="1" smtClean="0">
                                    <a:solidFill>
                                      <a:srgbClr val="0070C0"/>
                                    </a:solidFill>
                                    <a:latin typeface="Cambria Math" panose="02040503050406030204" pitchFamily="18" charset="0"/>
                                  </a:rPr>
                                </m:ctrlPr>
                              </m:sSubPr>
                              <m:e>
                                <m:r>
                                  <a:rPr lang="en-US" i="1" dirty="0" err="1" smtClean="0">
                                    <a:solidFill>
                                      <a:srgbClr val="0070C0"/>
                                    </a:solidFill>
                                    <a:latin typeface="Cambria Math" panose="02040503050406030204" pitchFamily="18" charset="0"/>
                                  </a:rPr>
                                  <m:t>𝑥</m:t>
                                </m:r>
                              </m:e>
                              <m:sub>
                                <m:r>
                                  <a:rPr lang="en-US" i="1" dirty="0" err="1" smtClean="0">
                                    <a:solidFill>
                                      <a:srgbClr val="0070C0"/>
                                    </a:solidFill>
                                    <a:latin typeface="Cambria Math" panose="02040503050406030204" pitchFamily="18" charset="0"/>
                                  </a:rPr>
                                  <m:t>𝑜</m:t>
                                </m:r>
                              </m:sub>
                            </m:sSub>
                          </m:e>
                        </m:d>
                      </m:oMath>
                    </m:oMathPara>
                  </a14:m>
                  <a:endParaRPr lang="en-US" dirty="0">
                    <a:solidFill>
                      <a:srgbClr val="0070C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856496" y="1720334"/>
                  <a:ext cx="1532021" cy="369332"/>
                </a:xfrm>
                <a:prstGeom prst="rect">
                  <a:avLst/>
                </a:prstGeom>
                <a:blipFill>
                  <a:blip r:embed="rId4"/>
                  <a:stretch>
                    <a:fillRect/>
                  </a:stretch>
                </a:blipFill>
              </p:spPr>
              <p:txBody>
                <a:bodyPr/>
                <a:lstStyle/>
                <a:p>
                  <a:r>
                    <a:rPr lang="en-US">
                      <a:noFill/>
                    </a:rPr>
                    <a:t> </a:t>
                  </a:r>
                </a:p>
              </p:txBody>
            </p:sp>
          </mc:Fallback>
        </mc:AlternateContent>
        <p:sp>
          <p:nvSpPr>
            <p:cNvPr id="46" name="TextBox 45"/>
            <p:cNvSpPr txBox="1"/>
            <p:nvPr/>
          </p:nvSpPr>
          <p:spPr>
            <a:xfrm>
              <a:off x="8388517" y="2779803"/>
              <a:ext cx="628650" cy="369332"/>
            </a:xfrm>
            <a:prstGeom prst="rect">
              <a:avLst/>
            </a:prstGeom>
            <a:noFill/>
          </p:spPr>
          <p:txBody>
            <a:bodyPr wrap="square" rtlCol="0">
              <a:spAutoFit/>
            </a:bodyPr>
            <a:lstStyle/>
            <a:p>
              <a:r>
                <a:rPr lang="en-US" dirty="0">
                  <a:solidFill>
                    <a:srgbClr val="0070C0"/>
                  </a:solidFill>
                </a:rPr>
                <a:t>t</a:t>
              </a:r>
            </a:p>
          </p:txBody>
        </p:sp>
        <p:sp>
          <p:nvSpPr>
            <p:cNvPr id="47" name="TextBox 46"/>
            <p:cNvSpPr txBox="1"/>
            <p:nvPr/>
          </p:nvSpPr>
          <p:spPr>
            <a:xfrm>
              <a:off x="7979694" y="2199218"/>
              <a:ext cx="788569" cy="369332"/>
            </a:xfrm>
            <a:prstGeom prst="rect">
              <a:avLst/>
            </a:prstGeom>
            <a:noFill/>
          </p:spPr>
          <p:txBody>
            <a:bodyPr wrap="square" rtlCol="0">
              <a:spAutoFit/>
            </a:bodyPr>
            <a:lstStyle/>
            <a:p>
              <a:r>
                <a:rPr lang="en-US" dirty="0" err="1"/>
                <a:t>erfc</a:t>
              </a:r>
              <a:endParaRPr lang="en-US" dirty="0"/>
            </a:p>
          </p:txBody>
        </p:sp>
      </p:grpSp>
    </p:spTree>
    <p:extLst>
      <p:ext uri="{BB962C8B-B14F-4D97-AF65-F5344CB8AC3E}">
        <p14:creationId xmlns:p14="http://schemas.microsoft.com/office/powerpoint/2010/main" val="143670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 Simplifying </a:t>
            </a:r>
            <a:r>
              <a:rPr lang="en-US" dirty="0" err="1"/>
              <a:t>erfc</a:t>
            </a:r>
            <a:r>
              <a:rPr lang="en-US" dirty="0"/>
              <a:t> to linear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163529"/>
                <a:ext cx="5026193" cy="3882059"/>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𝑑𝑃</m:t>
                          </m:r>
                        </m:num>
                        <m:den>
                          <m:r>
                            <a:rPr lang="en-US" b="0" i="1" smtClean="0">
                              <a:latin typeface="Cambria Math" panose="02040503050406030204" pitchFamily="18" charset="0"/>
                            </a:rPr>
                            <m:t>𝑑𝑣</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𝜋</m:t>
                              </m:r>
                            </m:e>
                          </m:rad>
                          <m:r>
                            <a:rPr lang="en-US" i="1">
                              <a:latin typeface="Cambria Math" panose="02040503050406030204" pitchFamily="18" charset="0"/>
                            </a:rPr>
                            <m:t>𝜎</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𝑑𝑃</m:t>
                          </m:r>
                        </m:num>
                        <m:den>
                          <m:r>
                            <a:rPr lang="en-US" i="1">
                              <a:latin typeface="Cambria Math" panose="02040503050406030204" pitchFamily="18" charset="0"/>
                            </a:rPr>
                            <m:t>𝑑</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𝑑𝑃</m:t>
                          </m:r>
                        </m:num>
                        <m:den>
                          <m:r>
                            <a:rPr lang="en-US" b="0" i="1" smtClean="0">
                              <a:latin typeface="Cambria Math" panose="02040503050406030204" pitchFamily="18" charset="0"/>
                            </a:rPr>
                            <m:t>𝑑𝑣</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𝑑𝑣</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r>
                            <a:rPr lang="en-US" i="1">
                              <a:latin typeface="Cambria Math" panose="02040503050406030204" pitchFamily="18" charset="0"/>
                            </a:rPr>
                            <m:t>𝜎</m:t>
                          </m:r>
                        </m:den>
                      </m:f>
                      <m:r>
                        <a:rPr lang="en-US" b="0" i="0" smtClean="0">
                          <a:latin typeface="Cambria Math" panose="02040503050406030204" pitchFamily="18" charset="0"/>
                        </a:rPr>
                        <m:t>(</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r>
                        <a:rPr lang="en-US" i="1">
                          <a:latin typeface="Cambria Math" panose="02040503050406030204" pitchFamily="18" charset="0"/>
                        </a:rPr>
                        <m:t>𝜎</m:t>
                      </m:r>
                      <m:f>
                        <m:fPr>
                          <m:ctrlPr>
                            <a:rPr lang="en-US" i="1">
                              <a:latin typeface="Cambria Math" panose="02040503050406030204" pitchFamily="18" charset="0"/>
                            </a:rPr>
                          </m:ctrlPr>
                        </m:fPr>
                        <m:num>
                          <m:r>
                            <a:rPr lang="en-US" i="1">
                              <a:latin typeface="Cambria Math" panose="02040503050406030204" pitchFamily="18" charset="0"/>
                            </a:rPr>
                            <m:t>𝑑𝑃</m:t>
                          </m:r>
                        </m:num>
                        <m:den>
                          <m:r>
                            <a:rPr lang="en-US" i="1">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dirty="0"/>
              </a:p>
              <a:p>
                <a:pPr marL="0" indent="0">
                  <a:buNone/>
                </a:pPr>
                <a:r>
                  <a:rPr lang="en-US" dirty="0"/>
                  <a:t>From the spiking probability we can derive the </a:t>
                </a:r>
                <a:r>
                  <a:rPr lang="en-US" dirty="0" err="1"/>
                  <a:t>the</a:t>
                </a:r>
                <a:r>
                  <a:rPr lang="en-US" dirty="0"/>
                  <a:t> input signal;</a:t>
                </a:r>
              </a:p>
              <a:p>
                <a:pPr marL="0" indent="0">
                  <a:buNone/>
                </a:pPr>
                <a:r>
                  <a:rPr lang="en-US" dirty="0"/>
                  <a:t>This method works only when there is noise.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163529"/>
                <a:ext cx="5026193" cy="3882059"/>
              </a:xfrm>
              <a:blipFill>
                <a:blip r:embed="rId2"/>
                <a:stretch>
                  <a:fillRect l="-2182" r="-2909" b="-15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64502" y="4923214"/>
                <a:ext cx="5762183" cy="1569660"/>
              </a:xfrm>
              <a:prstGeom prst="rect">
                <a:avLst/>
              </a:prstGeom>
              <a:noFill/>
            </p:spPr>
            <p:txBody>
              <a:bodyPr wrap="square" rtlCol="0">
                <a:spAutoFit/>
              </a:bodyPr>
              <a:lstStyle/>
              <a:p>
                <a:r>
                  <a:rPr lang="en-US" sz="2400" dirty="0">
                    <a:solidFill>
                      <a:srgbClr val="00B050"/>
                    </a:solidFill>
                  </a:rPr>
                  <a:t>If the membrane potential reaches </a:t>
                </a:r>
                <a14:m>
                  <m:oMath xmlns:m="http://schemas.openxmlformats.org/officeDocument/2006/math">
                    <m:r>
                      <m:rPr>
                        <m:sty m:val="p"/>
                      </m:rPr>
                      <a:rPr lang="en-US" sz="2400" b="0" i="0" smtClean="0">
                        <a:solidFill>
                          <a:srgbClr val="00B050"/>
                        </a:solidFill>
                        <a:latin typeface="Cambria Math" panose="02040503050406030204" pitchFamily="18" charset="0"/>
                      </a:rPr>
                      <m:t>Θ</m:t>
                    </m:r>
                  </m:oMath>
                </a14:m>
                <a:r>
                  <a:rPr lang="en-US" sz="2400" dirty="0">
                    <a:solidFill>
                      <a:srgbClr val="00B050"/>
                    </a:solidFill>
                  </a:rPr>
                  <a:t> (which is rarely i.e. every neuron period), then the spiking probability is finite </a:t>
                </a:r>
                <a:r>
                  <a:rPr lang="en-US" sz="2400" dirty="0">
                    <a:solidFill>
                      <a:srgbClr val="00B050"/>
                    </a:solidFill>
                    <a:sym typeface="Wingdings" panose="05000000000000000000" pitchFamily="2" charset="2"/>
                  </a:rPr>
                  <a:t> which is a measure of f(t)</a:t>
                </a:r>
                <a:r>
                  <a:rPr lang="en-US" sz="2400" dirty="0">
                    <a:solidFill>
                      <a:srgbClr val="00B050"/>
                    </a:solidFill>
                  </a:rPr>
                  <a:t> ;</a:t>
                </a:r>
              </a:p>
            </p:txBody>
          </p:sp>
        </mc:Choice>
        <mc:Fallback xmlns="">
          <p:sp>
            <p:nvSpPr>
              <p:cNvPr id="4" name="TextBox 3"/>
              <p:cNvSpPr txBox="1">
                <a:spLocks noRot="1" noChangeAspect="1" noMove="1" noResize="1" noEditPoints="1" noAdjustHandles="1" noChangeArrowheads="1" noChangeShapeType="1" noTextEdit="1"/>
              </p:cNvSpPr>
              <p:nvPr/>
            </p:nvSpPr>
            <p:spPr>
              <a:xfrm>
                <a:off x="564502" y="4923214"/>
                <a:ext cx="5762183" cy="1569660"/>
              </a:xfrm>
              <a:prstGeom prst="rect">
                <a:avLst/>
              </a:prstGeom>
              <a:blipFill>
                <a:blip r:embed="rId3"/>
                <a:stretch>
                  <a:fillRect l="-1693" t="-3113" r="-741" b="-817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a:t>8/20/2018</a:t>
            </a:r>
          </a:p>
        </p:txBody>
      </p:sp>
      <p:sp>
        <p:nvSpPr>
          <p:cNvPr id="6" name="Footer Placeholder 5"/>
          <p:cNvSpPr>
            <a:spLocks noGrp="1"/>
          </p:cNvSpPr>
          <p:nvPr>
            <p:ph type="ftr" sz="quarter" idx="11"/>
          </p:nvPr>
        </p:nvSpPr>
        <p:spPr/>
        <p:txBody>
          <a:bodyPr/>
          <a:lstStyle/>
          <a:p>
            <a:r>
              <a:rPr lang="en-US"/>
              <a:t>EE746 Neuromorphic Engineering</a:t>
            </a:r>
          </a:p>
        </p:txBody>
      </p:sp>
      <p:sp>
        <p:nvSpPr>
          <p:cNvPr id="7" name="Slide Number Placeholder 6"/>
          <p:cNvSpPr>
            <a:spLocks noGrp="1"/>
          </p:cNvSpPr>
          <p:nvPr>
            <p:ph type="sldNum" sz="quarter" idx="12"/>
          </p:nvPr>
        </p:nvSpPr>
        <p:spPr>
          <a:xfrm>
            <a:off x="7086600" y="6455883"/>
            <a:ext cx="2057400" cy="365125"/>
          </a:xfrm>
        </p:spPr>
        <p:txBody>
          <a:bodyPr/>
          <a:lstStyle/>
          <a:p>
            <a:fld id="{02155817-48F7-4199-840B-919891AAF3D4}" type="slidenum">
              <a:rPr lang="en-US" smtClean="0"/>
              <a:t>21</a:t>
            </a:fld>
            <a:endParaRPr lang="en-US"/>
          </a:p>
        </p:txBody>
      </p:sp>
      <p:grpSp>
        <p:nvGrpSpPr>
          <p:cNvPr id="25" name="Group 24"/>
          <p:cNvGrpSpPr/>
          <p:nvPr/>
        </p:nvGrpSpPr>
        <p:grpSpPr>
          <a:xfrm>
            <a:off x="6006404" y="440696"/>
            <a:ext cx="3435738" cy="3093035"/>
            <a:chOff x="6304547" y="825292"/>
            <a:chExt cx="2839453" cy="2323843"/>
          </a:xfrm>
        </p:grpSpPr>
        <p:cxnSp>
          <p:nvCxnSpPr>
            <p:cNvPr id="9" name="Straight Arrow Connector 8"/>
            <p:cNvCxnSpPr/>
            <p:nvPr/>
          </p:nvCxnSpPr>
          <p:spPr>
            <a:xfrm>
              <a:off x="6513095" y="1732547"/>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555832" y="857376"/>
              <a:ext cx="0" cy="87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6657474" y="1138973"/>
              <a:ext cx="1812758" cy="609616"/>
            </a:xfrm>
            <a:custGeom>
              <a:avLst/>
              <a:gdLst>
                <a:gd name="connsiteX0" fmla="*/ 0 w 1812758"/>
                <a:gd name="connsiteY0" fmla="*/ 609616 h 609616"/>
                <a:gd name="connsiteX1" fmla="*/ 657726 w 1812758"/>
                <a:gd name="connsiteY1" fmla="*/ 417111 h 609616"/>
                <a:gd name="connsiteX2" fmla="*/ 914400 w 1812758"/>
                <a:gd name="connsiteY2" fmla="*/ 16 h 609616"/>
                <a:gd name="connsiteX3" fmla="*/ 1122947 w 1812758"/>
                <a:gd name="connsiteY3" fmla="*/ 433153 h 609616"/>
                <a:gd name="connsiteX4" fmla="*/ 1812758 w 1812758"/>
                <a:gd name="connsiteY4" fmla="*/ 593574 h 609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758" h="609616">
                  <a:moveTo>
                    <a:pt x="0" y="609616"/>
                  </a:moveTo>
                  <a:cubicBezTo>
                    <a:pt x="252663" y="564163"/>
                    <a:pt x="505326" y="518711"/>
                    <a:pt x="657726" y="417111"/>
                  </a:cubicBezTo>
                  <a:cubicBezTo>
                    <a:pt x="810126" y="315511"/>
                    <a:pt x="836863" y="-2658"/>
                    <a:pt x="914400" y="16"/>
                  </a:cubicBezTo>
                  <a:cubicBezTo>
                    <a:pt x="991937" y="2690"/>
                    <a:pt x="973221" y="334227"/>
                    <a:pt x="1122947" y="433153"/>
                  </a:cubicBezTo>
                  <a:cubicBezTo>
                    <a:pt x="1272673" y="532079"/>
                    <a:pt x="1542715" y="562826"/>
                    <a:pt x="1812758" y="593574"/>
                  </a:cubicBezTo>
                </a:path>
              </a:pathLst>
            </a:cu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6569242" y="2815388"/>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611979" y="1940217"/>
              <a:ext cx="0" cy="87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6304547" y="2037347"/>
              <a:ext cx="2438400" cy="755484"/>
            </a:xfrm>
            <a:custGeom>
              <a:avLst/>
              <a:gdLst>
                <a:gd name="connsiteX0" fmla="*/ 0 w 2438400"/>
                <a:gd name="connsiteY0" fmla="*/ 721895 h 755484"/>
                <a:gd name="connsiteX1" fmla="*/ 721895 w 2438400"/>
                <a:gd name="connsiteY1" fmla="*/ 689811 h 755484"/>
                <a:gd name="connsiteX2" fmla="*/ 1748590 w 2438400"/>
                <a:gd name="connsiteY2" fmla="*/ 128337 h 755484"/>
                <a:gd name="connsiteX3" fmla="*/ 2438400 w 2438400"/>
                <a:gd name="connsiteY3" fmla="*/ 0 h 755484"/>
              </a:gdLst>
              <a:ahLst/>
              <a:cxnLst>
                <a:cxn ang="0">
                  <a:pos x="connsiteX0" y="connsiteY0"/>
                </a:cxn>
                <a:cxn ang="0">
                  <a:pos x="connsiteX1" y="connsiteY1"/>
                </a:cxn>
                <a:cxn ang="0">
                  <a:pos x="connsiteX2" y="connsiteY2"/>
                </a:cxn>
                <a:cxn ang="0">
                  <a:pos x="connsiteX3" y="connsiteY3"/>
                </a:cxn>
              </a:cxnLst>
              <a:rect l="l" t="t" r="r" b="b"/>
              <a:pathLst>
                <a:path w="2438400" h="755484">
                  <a:moveTo>
                    <a:pt x="0" y="721895"/>
                  </a:moveTo>
                  <a:cubicBezTo>
                    <a:pt x="215231" y="755316"/>
                    <a:pt x="430463" y="788737"/>
                    <a:pt x="721895" y="689811"/>
                  </a:cubicBezTo>
                  <a:cubicBezTo>
                    <a:pt x="1013327" y="590885"/>
                    <a:pt x="1462506" y="243305"/>
                    <a:pt x="1748590" y="128337"/>
                  </a:cubicBezTo>
                  <a:cubicBezTo>
                    <a:pt x="2034674" y="13369"/>
                    <a:pt x="2236537" y="6684"/>
                    <a:pt x="243840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6352674" y="2037347"/>
              <a:ext cx="2358189" cy="770021"/>
            </a:xfrm>
            <a:custGeom>
              <a:avLst/>
              <a:gdLst>
                <a:gd name="connsiteX0" fmla="*/ 2358189 w 2358189"/>
                <a:gd name="connsiteY0" fmla="*/ 0 h 770021"/>
                <a:gd name="connsiteX1" fmla="*/ 1780673 w 2358189"/>
                <a:gd name="connsiteY1" fmla="*/ 32085 h 770021"/>
                <a:gd name="connsiteX2" fmla="*/ 641684 w 2358189"/>
                <a:gd name="connsiteY2" fmla="*/ 770021 h 770021"/>
                <a:gd name="connsiteX3" fmla="*/ 0 w 2358189"/>
                <a:gd name="connsiteY3" fmla="*/ 737937 h 770021"/>
              </a:gdLst>
              <a:ahLst/>
              <a:cxnLst>
                <a:cxn ang="0">
                  <a:pos x="connsiteX0" y="connsiteY0"/>
                </a:cxn>
                <a:cxn ang="0">
                  <a:pos x="connsiteX1" y="connsiteY1"/>
                </a:cxn>
                <a:cxn ang="0">
                  <a:pos x="connsiteX2" y="connsiteY2"/>
                </a:cxn>
                <a:cxn ang="0">
                  <a:pos x="connsiteX3" y="connsiteY3"/>
                </a:cxn>
              </a:cxnLst>
              <a:rect l="l" t="t" r="r" b="b"/>
              <a:pathLst>
                <a:path w="2358189" h="770021">
                  <a:moveTo>
                    <a:pt x="2358189" y="0"/>
                  </a:moveTo>
                  <a:lnTo>
                    <a:pt x="1780673" y="32085"/>
                  </a:lnTo>
                  <a:lnTo>
                    <a:pt x="641684" y="770021"/>
                  </a:lnTo>
                  <a:lnTo>
                    <a:pt x="0" y="73793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515350" y="1443789"/>
              <a:ext cx="628650" cy="369332"/>
            </a:xfrm>
            <a:prstGeom prst="rect">
              <a:avLst/>
            </a:prstGeom>
            <a:noFill/>
          </p:spPr>
          <p:txBody>
            <a:bodyPr wrap="square" rtlCol="0">
              <a:spAutoFit/>
            </a:bodyPr>
            <a:lstStyle/>
            <a:p>
              <a:r>
                <a:rPr lang="en-US" dirty="0">
                  <a:solidFill>
                    <a:srgbClr val="0070C0"/>
                  </a:solidFill>
                </a:rPr>
                <a:t>t</a:t>
              </a:r>
            </a:p>
          </p:txBody>
        </p:sp>
        <p:sp>
          <p:nvSpPr>
            <p:cNvPr id="20" name="TextBox 19"/>
            <p:cNvSpPr txBox="1"/>
            <p:nvPr/>
          </p:nvSpPr>
          <p:spPr>
            <a:xfrm>
              <a:off x="7611979" y="825292"/>
              <a:ext cx="697832" cy="369332"/>
            </a:xfrm>
            <a:prstGeom prst="rect">
              <a:avLst/>
            </a:prstGeom>
            <a:noFill/>
          </p:spPr>
          <p:txBody>
            <a:bodyPr wrap="square" rtlCol="0">
              <a:spAutoFit/>
            </a:bodyPr>
            <a:lstStyle/>
            <a:p>
              <a:r>
                <a:rPr lang="en-US" dirty="0">
                  <a:solidFill>
                    <a:srgbClr val="0070C0"/>
                  </a:solidFill>
                </a:rPr>
                <a:t>P(t)</a:t>
              </a:r>
            </a:p>
          </p:txBody>
        </p:sp>
        <mc:AlternateContent xmlns:mc="http://schemas.openxmlformats.org/markup-compatibility/2006" xmlns:a14="http://schemas.microsoft.com/office/drawing/2010/main">
          <mc:Choice Requires="a14">
            <p:sp>
              <p:nvSpPr>
                <p:cNvPr id="21" name="TextBox 20"/>
                <p:cNvSpPr txBox="1"/>
                <p:nvPr/>
              </p:nvSpPr>
              <p:spPr>
                <a:xfrm>
                  <a:off x="6856496" y="1720334"/>
                  <a:ext cx="15320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70C0"/>
                            </a:solidFill>
                            <a:latin typeface="Cambria Math" panose="02040503050406030204" pitchFamily="18" charset="0"/>
                          </a:rPr>
                          <m:t>𝑃</m:t>
                        </m:r>
                        <m:d>
                          <m:dPr>
                            <m:ctrlPr>
                              <a:rPr lang="en-US" i="1" dirty="0" smtClean="0">
                                <a:solidFill>
                                  <a:srgbClr val="0070C0"/>
                                </a:solidFill>
                                <a:latin typeface="Cambria Math" panose="02040503050406030204" pitchFamily="18" charset="0"/>
                              </a:rPr>
                            </m:ctrlPr>
                          </m:dPr>
                          <m:e>
                            <m:r>
                              <a:rPr lang="en-US" i="1" dirty="0" smtClean="0">
                                <a:solidFill>
                                  <a:srgbClr val="0070C0"/>
                                </a:solidFill>
                                <a:latin typeface="Cambria Math" panose="02040503050406030204" pitchFamily="18" charset="0"/>
                              </a:rPr>
                              <m:t>𝑥</m:t>
                            </m:r>
                            <m:r>
                              <a:rPr lang="en-US" b="0" i="1" dirty="0" smtClean="0">
                                <a:solidFill>
                                  <a:srgbClr val="0070C0"/>
                                </a:solidFill>
                                <a:latin typeface="Cambria Math" panose="02040503050406030204" pitchFamily="18" charset="0"/>
                              </a:rPr>
                              <m:t>&lt;</m:t>
                            </m:r>
                            <m:sSub>
                              <m:sSubPr>
                                <m:ctrlPr>
                                  <a:rPr lang="en-US" i="1" dirty="0" err="1" smtClean="0">
                                    <a:solidFill>
                                      <a:srgbClr val="0070C0"/>
                                    </a:solidFill>
                                    <a:latin typeface="Cambria Math" panose="02040503050406030204" pitchFamily="18" charset="0"/>
                                  </a:rPr>
                                </m:ctrlPr>
                              </m:sSubPr>
                              <m:e>
                                <m:r>
                                  <a:rPr lang="en-US" i="1" dirty="0" err="1" smtClean="0">
                                    <a:solidFill>
                                      <a:srgbClr val="0070C0"/>
                                    </a:solidFill>
                                    <a:latin typeface="Cambria Math" panose="02040503050406030204" pitchFamily="18" charset="0"/>
                                  </a:rPr>
                                  <m:t>𝑥</m:t>
                                </m:r>
                              </m:e>
                              <m:sub>
                                <m:r>
                                  <a:rPr lang="en-US" i="1" dirty="0" err="1" smtClean="0">
                                    <a:solidFill>
                                      <a:srgbClr val="0070C0"/>
                                    </a:solidFill>
                                    <a:latin typeface="Cambria Math" panose="02040503050406030204" pitchFamily="18" charset="0"/>
                                  </a:rPr>
                                  <m:t>𝑜</m:t>
                                </m:r>
                              </m:sub>
                            </m:sSub>
                          </m:e>
                        </m:d>
                      </m:oMath>
                    </m:oMathPara>
                  </a14:m>
                  <a:endParaRPr lang="en-US" dirty="0">
                    <a:solidFill>
                      <a:srgbClr val="0070C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856496" y="1720334"/>
                  <a:ext cx="1532021" cy="369332"/>
                </a:xfrm>
                <a:prstGeom prst="rect">
                  <a:avLst/>
                </a:prstGeom>
                <a:blipFill>
                  <a:blip r:embed="rId4"/>
                  <a:stretch>
                    <a:fillRect/>
                  </a:stretch>
                </a:blipFill>
              </p:spPr>
              <p:txBody>
                <a:bodyPr/>
                <a:lstStyle/>
                <a:p>
                  <a:r>
                    <a:rPr lang="en-US">
                      <a:noFill/>
                    </a:rPr>
                    <a:t> </a:t>
                  </a:r>
                </a:p>
              </p:txBody>
            </p:sp>
          </mc:Fallback>
        </mc:AlternateContent>
        <p:sp>
          <p:nvSpPr>
            <p:cNvPr id="22" name="TextBox 21"/>
            <p:cNvSpPr txBox="1"/>
            <p:nvPr/>
          </p:nvSpPr>
          <p:spPr>
            <a:xfrm>
              <a:off x="8388517" y="2779803"/>
              <a:ext cx="628650" cy="369332"/>
            </a:xfrm>
            <a:prstGeom prst="rect">
              <a:avLst/>
            </a:prstGeom>
            <a:noFill/>
          </p:spPr>
          <p:txBody>
            <a:bodyPr wrap="square" rtlCol="0">
              <a:spAutoFit/>
            </a:bodyPr>
            <a:lstStyle/>
            <a:p>
              <a:r>
                <a:rPr lang="en-US" dirty="0">
                  <a:solidFill>
                    <a:srgbClr val="0070C0"/>
                  </a:solidFill>
                </a:rPr>
                <a:t>t</a:t>
              </a:r>
            </a:p>
          </p:txBody>
        </p:sp>
        <p:sp>
          <p:nvSpPr>
            <p:cNvPr id="23" name="TextBox 22"/>
            <p:cNvSpPr txBox="1"/>
            <p:nvPr/>
          </p:nvSpPr>
          <p:spPr>
            <a:xfrm>
              <a:off x="7979694" y="2199218"/>
              <a:ext cx="788569" cy="369332"/>
            </a:xfrm>
            <a:prstGeom prst="rect">
              <a:avLst/>
            </a:prstGeom>
            <a:noFill/>
          </p:spPr>
          <p:txBody>
            <a:bodyPr wrap="square" rtlCol="0">
              <a:spAutoFit/>
            </a:bodyPr>
            <a:lstStyle/>
            <a:p>
              <a:r>
                <a:rPr lang="en-US" dirty="0" err="1"/>
                <a:t>erfc</a:t>
              </a:r>
              <a:endParaRPr lang="en-US" dirty="0"/>
            </a:p>
          </p:txBody>
        </p:sp>
        <p:sp>
          <p:nvSpPr>
            <p:cNvPr id="24" name="TextBox 23"/>
            <p:cNvSpPr txBox="1"/>
            <p:nvPr/>
          </p:nvSpPr>
          <p:spPr>
            <a:xfrm>
              <a:off x="6622257" y="1982745"/>
              <a:ext cx="871662" cy="646331"/>
            </a:xfrm>
            <a:prstGeom prst="rect">
              <a:avLst/>
            </a:prstGeom>
            <a:noFill/>
          </p:spPr>
          <p:txBody>
            <a:bodyPr wrap="square" rtlCol="0">
              <a:spAutoFit/>
            </a:bodyPr>
            <a:lstStyle/>
            <a:p>
              <a:r>
                <a:rPr lang="en-US" dirty="0">
                  <a:solidFill>
                    <a:srgbClr val="FF0000"/>
                  </a:solidFill>
                </a:rPr>
                <a:t>Lin </a:t>
              </a:r>
              <a:r>
                <a:rPr lang="en-US" dirty="0" err="1">
                  <a:solidFill>
                    <a:srgbClr val="FF0000"/>
                  </a:solidFill>
                </a:rPr>
                <a:t>approx</a:t>
              </a:r>
              <a:endParaRPr lang="en-US" dirty="0">
                <a:solidFill>
                  <a:srgbClr val="FF0000"/>
                </a:solidFill>
              </a:endParaRPr>
            </a:p>
          </p:txBody>
        </p:sp>
      </p:grpSp>
      <p:cxnSp>
        <p:nvCxnSpPr>
          <p:cNvPr id="27" name="Straight Arrow Connector 26"/>
          <p:cNvCxnSpPr/>
          <p:nvPr/>
        </p:nvCxnSpPr>
        <p:spPr>
          <a:xfrm>
            <a:off x="7349292" y="1263915"/>
            <a:ext cx="38300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7453884" y="1076840"/>
                <a:ext cx="7885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2</m:t>
                      </m:r>
                      <m:r>
                        <a:rPr lang="en-US" i="1" dirty="0" smtClean="0">
                          <a:solidFill>
                            <a:srgbClr val="FF0000"/>
                          </a:solidFill>
                          <a:latin typeface="Cambria Math" panose="02040503050406030204" pitchFamily="18" charset="0"/>
                        </a:rPr>
                        <m:t>𝜎</m:t>
                      </m:r>
                    </m:oMath>
                  </m:oMathPara>
                </a14:m>
                <a:endParaRPr lang="en-US"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453884" y="1076840"/>
                <a:ext cx="788569" cy="369332"/>
              </a:xfrm>
              <a:prstGeom prst="rect">
                <a:avLst/>
              </a:prstGeom>
              <a:blipFill>
                <a:blip r:embed="rId5"/>
                <a:stretch>
                  <a:fillRect/>
                </a:stretch>
              </a:blipFill>
            </p:spPr>
            <p:txBody>
              <a:bodyPr/>
              <a:lstStyle/>
              <a:p>
                <a:r>
                  <a:rPr lang="en-US">
                    <a:noFill/>
                  </a:rPr>
                  <a:t> </a:t>
                </a:r>
              </a:p>
            </p:txBody>
          </p:sp>
        </mc:Fallback>
      </mc:AlternateContent>
      <p:cxnSp>
        <p:nvCxnSpPr>
          <p:cNvPr id="29" name="Straight Arrow Connector 28"/>
          <p:cNvCxnSpPr/>
          <p:nvPr/>
        </p:nvCxnSpPr>
        <p:spPr>
          <a:xfrm flipV="1">
            <a:off x="6060910" y="5120846"/>
            <a:ext cx="0" cy="100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63916" y="6123701"/>
            <a:ext cx="2695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6288505" y="5518486"/>
            <a:ext cx="2695074" cy="625642"/>
          </a:xfrm>
          <a:custGeom>
            <a:avLst/>
            <a:gdLst>
              <a:gd name="connsiteX0" fmla="*/ 0 w 2695074"/>
              <a:gd name="connsiteY0" fmla="*/ 625642 h 625642"/>
              <a:gd name="connsiteX1" fmla="*/ 2165684 w 2695074"/>
              <a:gd name="connsiteY1" fmla="*/ 0 h 625642"/>
              <a:gd name="connsiteX2" fmla="*/ 2149642 w 2695074"/>
              <a:gd name="connsiteY2" fmla="*/ 625642 h 625642"/>
              <a:gd name="connsiteX3" fmla="*/ 2695074 w 2695074"/>
              <a:gd name="connsiteY3" fmla="*/ 417095 h 625642"/>
            </a:gdLst>
            <a:ahLst/>
            <a:cxnLst>
              <a:cxn ang="0">
                <a:pos x="connsiteX0" y="connsiteY0"/>
              </a:cxn>
              <a:cxn ang="0">
                <a:pos x="connsiteX1" y="connsiteY1"/>
              </a:cxn>
              <a:cxn ang="0">
                <a:pos x="connsiteX2" y="connsiteY2"/>
              </a:cxn>
              <a:cxn ang="0">
                <a:pos x="connsiteX3" y="connsiteY3"/>
              </a:cxn>
            </a:cxnLst>
            <a:rect l="l" t="t" r="r" b="b"/>
            <a:pathLst>
              <a:path w="2695074" h="625642">
                <a:moveTo>
                  <a:pt x="0" y="625642"/>
                </a:moveTo>
                <a:lnTo>
                  <a:pt x="2165684" y="0"/>
                </a:lnTo>
                <a:lnTo>
                  <a:pt x="2149642" y="625642"/>
                </a:lnTo>
                <a:lnTo>
                  <a:pt x="2695074" y="41709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720545" y="4897020"/>
            <a:ext cx="1916625" cy="369332"/>
          </a:xfrm>
          <a:prstGeom prst="rect">
            <a:avLst/>
          </a:prstGeom>
          <a:noFill/>
        </p:spPr>
        <p:txBody>
          <a:bodyPr wrap="square" rtlCol="0">
            <a:spAutoFit/>
          </a:bodyPr>
          <a:lstStyle/>
          <a:p>
            <a:r>
              <a:rPr lang="en-US" dirty="0"/>
              <a:t>Slow noisy neuron</a:t>
            </a:r>
          </a:p>
        </p:txBody>
      </p:sp>
      <p:cxnSp>
        <p:nvCxnSpPr>
          <p:cNvPr id="33" name="Straight Connector 32"/>
          <p:cNvCxnSpPr/>
          <p:nvPr/>
        </p:nvCxnSpPr>
        <p:spPr>
          <a:xfrm>
            <a:off x="6266376" y="5518486"/>
            <a:ext cx="249261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113890" y="5478568"/>
            <a:ext cx="2333548" cy="781482"/>
            <a:chOff x="6113890" y="4885008"/>
            <a:chExt cx="2333548" cy="781482"/>
          </a:xfrm>
        </p:grpSpPr>
        <p:grpSp>
          <p:nvGrpSpPr>
            <p:cNvPr id="35" name="Group 34"/>
            <p:cNvGrpSpPr/>
            <p:nvPr/>
          </p:nvGrpSpPr>
          <p:grpSpPr>
            <a:xfrm rot="21141895">
              <a:off x="7241739" y="4885008"/>
              <a:ext cx="1205699" cy="436898"/>
              <a:chOff x="6555218" y="1613514"/>
              <a:chExt cx="2135971" cy="436898"/>
            </a:xfrm>
          </p:grpSpPr>
          <p:sp>
            <p:nvSpPr>
              <p:cNvPr id="39" name="Freeform 38"/>
              <p:cNvSpPr/>
              <p:nvPr/>
            </p:nvSpPr>
            <p:spPr>
              <a:xfrm>
                <a:off x="6555218" y="1680915"/>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7585530" y="1613514"/>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rot="21141895">
              <a:off x="6113890" y="5229592"/>
              <a:ext cx="1205699" cy="436898"/>
              <a:chOff x="6555218" y="1613514"/>
              <a:chExt cx="2135971" cy="436898"/>
            </a:xfrm>
          </p:grpSpPr>
          <p:sp>
            <p:nvSpPr>
              <p:cNvPr id="37" name="Freeform 36"/>
              <p:cNvSpPr/>
              <p:nvPr/>
            </p:nvSpPr>
            <p:spPr>
              <a:xfrm>
                <a:off x="6555218" y="1680915"/>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7585530" y="1613514"/>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41" name="TextBox 40"/>
              <p:cNvSpPr txBox="1"/>
              <p:nvPr/>
            </p:nvSpPr>
            <p:spPr>
              <a:xfrm>
                <a:off x="7712623" y="6123542"/>
                <a:ext cx="10077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𝑡𝑖𝑚𝑒</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7712623" y="6123542"/>
                <a:ext cx="1007725" cy="369332"/>
              </a:xfrm>
              <a:prstGeom prst="rect">
                <a:avLst/>
              </a:prstGeom>
              <a:blipFill>
                <a:blip r:embed="rId6"/>
                <a:stretch>
                  <a:fillRect/>
                </a:stretch>
              </a:blipFill>
            </p:spPr>
            <p:txBody>
              <a:bodyPr/>
              <a:lstStyle/>
              <a:p>
                <a:r>
                  <a:rPr lang="en-US">
                    <a:noFill/>
                  </a:rPr>
                  <a:t> </a:t>
                </a:r>
              </a:p>
            </p:txBody>
          </p:sp>
        </mc:Fallback>
      </mc:AlternateContent>
      <p:cxnSp>
        <p:nvCxnSpPr>
          <p:cNvPr id="42" name="Straight Arrow Connector 41"/>
          <p:cNvCxnSpPr/>
          <p:nvPr/>
        </p:nvCxnSpPr>
        <p:spPr>
          <a:xfrm flipV="1">
            <a:off x="6149142" y="3524653"/>
            <a:ext cx="0" cy="100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52148" y="4527508"/>
            <a:ext cx="2695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Freeform 43"/>
          <p:cNvSpPr/>
          <p:nvPr/>
        </p:nvSpPr>
        <p:spPr>
          <a:xfrm>
            <a:off x="6376737" y="3922293"/>
            <a:ext cx="2695074" cy="625642"/>
          </a:xfrm>
          <a:custGeom>
            <a:avLst/>
            <a:gdLst>
              <a:gd name="connsiteX0" fmla="*/ 0 w 2695074"/>
              <a:gd name="connsiteY0" fmla="*/ 625642 h 625642"/>
              <a:gd name="connsiteX1" fmla="*/ 2165684 w 2695074"/>
              <a:gd name="connsiteY1" fmla="*/ 0 h 625642"/>
              <a:gd name="connsiteX2" fmla="*/ 2149642 w 2695074"/>
              <a:gd name="connsiteY2" fmla="*/ 625642 h 625642"/>
              <a:gd name="connsiteX3" fmla="*/ 2695074 w 2695074"/>
              <a:gd name="connsiteY3" fmla="*/ 417095 h 625642"/>
            </a:gdLst>
            <a:ahLst/>
            <a:cxnLst>
              <a:cxn ang="0">
                <a:pos x="connsiteX0" y="connsiteY0"/>
              </a:cxn>
              <a:cxn ang="0">
                <a:pos x="connsiteX1" y="connsiteY1"/>
              </a:cxn>
              <a:cxn ang="0">
                <a:pos x="connsiteX2" y="connsiteY2"/>
              </a:cxn>
              <a:cxn ang="0">
                <a:pos x="connsiteX3" y="connsiteY3"/>
              </a:cxn>
            </a:cxnLst>
            <a:rect l="l" t="t" r="r" b="b"/>
            <a:pathLst>
              <a:path w="2695074" h="625642">
                <a:moveTo>
                  <a:pt x="0" y="625642"/>
                </a:moveTo>
                <a:lnTo>
                  <a:pt x="2165684" y="0"/>
                </a:lnTo>
                <a:lnTo>
                  <a:pt x="2149642" y="625642"/>
                </a:lnTo>
                <a:lnTo>
                  <a:pt x="2695074" y="41709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019517" y="3300827"/>
            <a:ext cx="2705886" cy="369332"/>
          </a:xfrm>
          <a:prstGeom prst="rect">
            <a:avLst/>
          </a:prstGeom>
          <a:noFill/>
        </p:spPr>
        <p:txBody>
          <a:bodyPr wrap="square" rtlCol="0">
            <a:spAutoFit/>
          </a:bodyPr>
          <a:lstStyle/>
          <a:p>
            <a:r>
              <a:rPr lang="en-US" dirty="0"/>
              <a:t>Slow noise-free neuron</a:t>
            </a:r>
          </a:p>
        </p:txBody>
      </p:sp>
      <p:cxnSp>
        <p:nvCxnSpPr>
          <p:cNvPr id="46" name="Straight Connector 45"/>
          <p:cNvCxnSpPr/>
          <p:nvPr/>
        </p:nvCxnSpPr>
        <p:spPr>
          <a:xfrm>
            <a:off x="6354608" y="3922293"/>
            <a:ext cx="249261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202122" y="3882375"/>
            <a:ext cx="2333548" cy="781482"/>
            <a:chOff x="6113890" y="4885008"/>
            <a:chExt cx="2333548" cy="781482"/>
          </a:xfrm>
        </p:grpSpPr>
        <p:grpSp>
          <p:nvGrpSpPr>
            <p:cNvPr id="48" name="Group 47"/>
            <p:cNvGrpSpPr/>
            <p:nvPr/>
          </p:nvGrpSpPr>
          <p:grpSpPr>
            <a:xfrm rot="21141895">
              <a:off x="7241739" y="4885008"/>
              <a:ext cx="1205699" cy="436898"/>
              <a:chOff x="6555218" y="1613514"/>
              <a:chExt cx="2135971" cy="436898"/>
            </a:xfrm>
          </p:grpSpPr>
          <p:sp>
            <p:nvSpPr>
              <p:cNvPr id="52" name="Freeform 51"/>
              <p:cNvSpPr/>
              <p:nvPr/>
            </p:nvSpPr>
            <p:spPr>
              <a:xfrm>
                <a:off x="6555218" y="1680915"/>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7585530" y="1613514"/>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rot="21141895">
              <a:off x="6113890" y="5229592"/>
              <a:ext cx="1205699" cy="436898"/>
              <a:chOff x="6555218" y="1613514"/>
              <a:chExt cx="2135971" cy="436898"/>
            </a:xfrm>
          </p:grpSpPr>
          <p:sp>
            <p:nvSpPr>
              <p:cNvPr id="50" name="Freeform 49"/>
              <p:cNvSpPr/>
              <p:nvPr/>
            </p:nvSpPr>
            <p:spPr>
              <a:xfrm>
                <a:off x="6555218" y="1680915"/>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7585530" y="1613514"/>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54" name="TextBox 53"/>
              <p:cNvSpPr txBox="1"/>
              <p:nvPr/>
            </p:nvSpPr>
            <p:spPr>
              <a:xfrm>
                <a:off x="8248942" y="4526949"/>
                <a:ext cx="10077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𝑡𝑖𝑚𝑒</m:t>
                      </m:r>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8248942" y="4526949"/>
                <a:ext cx="1007725"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519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How do we sample more often uniformly?</a:t>
            </a:r>
          </a:p>
        </p:txBody>
      </p:sp>
      <p:cxnSp>
        <p:nvCxnSpPr>
          <p:cNvPr id="10" name="Straight Connector 9"/>
          <p:cNvCxnSpPr/>
          <p:nvPr/>
        </p:nvCxnSpPr>
        <p:spPr>
          <a:xfrm flipV="1">
            <a:off x="2462463" y="2277978"/>
            <a:ext cx="4483769" cy="256673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918066" y="1143867"/>
            <a:ext cx="3155609" cy="2574884"/>
            <a:chOff x="2213814" y="753987"/>
            <a:chExt cx="4620127" cy="3769887"/>
          </a:xfrm>
        </p:grpSpPr>
        <p:sp>
          <p:nvSpPr>
            <p:cNvPr id="5" name="Oval 4"/>
            <p:cNvSpPr/>
            <p:nvPr/>
          </p:nvSpPr>
          <p:spPr>
            <a:xfrm>
              <a:off x="2277979" y="4347411"/>
              <a:ext cx="176463" cy="176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86000" y="4018546"/>
              <a:ext cx="176463" cy="176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94021" y="3609473"/>
              <a:ext cx="176463" cy="176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69959" y="3200403"/>
              <a:ext cx="176463" cy="176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V="1">
              <a:off x="2310065" y="1868905"/>
              <a:ext cx="4483769" cy="2566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302044" y="1556085"/>
              <a:ext cx="4483769" cy="2566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213814" y="1243267"/>
              <a:ext cx="4483769" cy="2566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350172" y="753987"/>
              <a:ext cx="4483769" cy="25667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580283" y="4987152"/>
            <a:ext cx="8563717" cy="1569660"/>
          </a:xfrm>
          <a:prstGeom prst="rect">
            <a:avLst/>
          </a:prstGeom>
        </p:spPr>
        <p:txBody>
          <a:bodyPr wrap="square">
            <a:spAutoFit/>
          </a:bodyPr>
          <a:lstStyle/>
          <a:p>
            <a:r>
              <a:rPr lang="en-US" sz="2400" dirty="0"/>
              <a:t>How can we mitigate the rareness of spiking?</a:t>
            </a:r>
          </a:p>
          <a:p>
            <a:r>
              <a:rPr lang="en-US" sz="2400" dirty="0"/>
              <a:t>Many neurons which are all starting phase matched </a:t>
            </a:r>
          </a:p>
          <a:p>
            <a:r>
              <a:rPr lang="en-US" sz="2400" dirty="0"/>
              <a:t>or </a:t>
            </a:r>
          </a:p>
          <a:p>
            <a:r>
              <a:rPr lang="en-US" sz="2400" dirty="0"/>
              <a:t>Many neurons which have random starting phase .e. </a:t>
            </a:r>
            <a:r>
              <a:rPr lang="en-US" sz="2400" dirty="0" err="1"/>
              <a:t>decoherent</a:t>
            </a:r>
            <a:r>
              <a:rPr lang="en-US" sz="2400" dirty="0"/>
              <a:t> </a:t>
            </a:r>
          </a:p>
        </p:txBody>
      </p:sp>
      <p:sp>
        <p:nvSpPr>
          <p:cNvPr id="18" name="Rounded Rectangle 17"/>
          <p:cNvSpPr/>
          <p:nvPr/>
        </p:nvSpPr>
        <p:spPr>
          <a:xfrm>
            <a:off x="417095" y="6176963"/>
            <a:ext cx="8518358" cy="3798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946232" y="2486526"/>
            <a:ext cx="1989221" cy="2308324"/>
          </a:xfrm>
          <a:prstGeom prst="rect">
            <a:avLst/>
          </a:prstGeom>
          <a:noFill/>
        </p:spPr>
        <p:txBody>
          <a:bodyPr wrap="square" rtlCol="0">
            <a:spAutoFit/>
          </a:bodyPr>
          <a:lstStyle/>
          <a:p>
            <a:r>
              <a:rPr lang="en-US" dirty="0"/>
              <a:t>What is the source of this noise?</a:t>
            </a:r>
          </a:p>
          <a:p>
            <a:endParaRPr lang="en-US" dirty="0"/>
          </a:p>
          <a:p>
            <a:r>
              <a:rPr lang="en-US" dirty="0"/>
              <a:t>External medium like paddlefish?</a:t>
            </a:r>
          </a:p>
          <a:p>
            <a:r>
              <a:rPr lang="en-US" dirty="0"/>
              <a:t>Or </a:t>
            </a:r>
          </a:p>
          <a:p>
            <a:r>
              <a:rPr lang="en-US" dirty="0"/>
              <a:t>This is neuronal noise?</a:t>
            </a:r>
          </a:p>
        </p:txBody>
      </p:sp>
      <p:sp>
        <p:nvSpPr>
          <p:cNvPr id="20" name="Rounded Rectangle 19"/>
          <p:cNvSpPr/>
          <p:nvPr/>
        </p:nvSpPr>
        <p:spPr>
          <a:xfrm>
            <a:off x="6905680" y="4155746"/>
            <a:ext cx="1685312" cy="556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ate Placeholder 20"/>
          <p:cNvSpPr>
            <a:spLocks noGrp="1"/>
          </p:cNvSpPr>
          <p:nvPr>
            <p:ph type="dt" sz="half" idx="10"/>
          </p:nvPr>
        </p:nvSpPr>
        <p:spPr/>
        <p:txBody>
          <a:bodyPr/>
          <a:lstStyle/>
          <a:p>
            <a:r>
              <a:rPr lang="en-US"/>
              <a:t>8/20/2018</a:t>
            </a:r>
          </a:p>
        </p:txBody>
      </p:sp>
      <p:sp>
        <p:nvSpPr>
          <p:cNvPr id="22" name="Footer Placeholder 21"/>
          <p:cNvSpPr>
            <a:spLocks noGrp="1"/>
          </p:cNvSpPr>
          <p:nvPr>
            <p:ph type="ftr" sz="quarter" idx="11"/>
          </p:nvPr>
        </p:nvSpPr>
        <p:spPr/>
        <p:txBody>
          <a:bodyPr/>
          <a:lstStyle/>
          <a:p>
            <a:r>
              <a:rPr lang="en-US"/>
              <a:t>EE746 Neuromorphic Engineering</a:t>
            </a:r>
          </a:p>
        </p:txBody>
      </p:sp>
      <p:sp>
        <p:nvSpPr>
          <p:cNvPr id="23" name="Slide Number Placeholder 22"/>
          <p:cNvSpPr>
            <a:spLocks noGrp="1"/>
          </p:cNvSpPr>
          <p:nvPr>
            <p:ph type="sldNum" sz="quarter" idx="12"/>
          </p:nvPr>
        </p:nvSpPr>
        <p:spPr/>
        <p:txBody>
          <a:bodyPr/>
          <a:lstStyle/>
          <a:p>
            <a:fld id="{02155817-48F7-4199-840B-919891AAF3D4}" type="slidenum">
              <a:rPr lang="en-US" smtClean="0"/>
              <a:t>22</a:t>
            </a:fld>
            <a:endParaRPr lang="en-US"/>
          </a:p>
        </p:txBody>
      </p:sp>
      <p:grpSp>
        <p:nvGrpSpPr>
          <p:cNvPr id="36" name="Group 35"/>
          <p:cNvGrpSpPr/>
          <p:nvPr/>
        </p:nvGrpSpPr>
        <p:grpSpPr>
          <a:xfrm>
            <a:off x="2932703" y="1903280"/>
            <a:ext cx="2922669" cy="2673695"/>
            <a:chOff x="3109165" y="3356214"/>
            <a:chExt cx="2922669" cy="1372028"/>
          </a:xfrm>
        </p:grpSpPr>
        <p:cxnSp>
          <p:nvCxnSpPr>
            <p:cNvPr id="24" name="Straight Arrow Connector 23"/>
            <p:cNvCxnSpPr/>
            <p:nvPr/>
          </p:nvCxnSpPr>
          <p:spPr>
            <a:xfrm flipV="1">
              <a:off x="3109165" y="3356214"/>
              <a:ext cx="0" cy="100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12171" y="4359069"/>
              <a:ext cx="2695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3336760" y="3753854"/>
              <a:ext cx="2695074" cy="625642"/>
            </a:xfrm>
            <a:custGeom>
              <a:avLst/>
              <a:gdLst>
                <a:gd name="connsiteX0" fmla="*/ 0 w 2695074"/>
                <a:gd name="connsiteY0" fmla="*/ 625642 h 625642"/>
                <a:gd name="connsiteX1" fmla="*/ 2165684 w 2695074"/>
                <a:gd name="connsiteY1" fmla="*/ 0 h 625642"/>
                <a:gd name="connsiteX2" fmla="*/ 2149642 w 2695074"/>
                <a:gd name="connsiteY2" fmla="*/ 625642 h 625642"/>
                <a:gd name="connsiteX3" fmla="*/ 2695074 w 2695074"/>
                <a:gd name="connsiteY3" fmla="*/ 417095 h 625642"/>
              </a:gdLst>
              <a:ahLst/>
              <a:cxnLst>
                <a:cxn ang="0">
                  <a:pos x="connsiteX0" y="connsiteY0"/>
                </a:cxn>
                <a:cxn ang="0">
                  <a:pos x="connsiteX1" y="connsiteY1"/>
                </a:cxn>
                <a:cxn ang="0">
                  <a:pos x="connsiteX2" y="connsiteY2"/>
                </a:cxn>
                <a:cxn ang="0">
                  <a:pos x="connsiteX3" y="connsiteY3"/>
                </a:cxn>
              </a:cxnLst>
              <a:rect l="l" t="t" r="r" b="b"/>
              <a:pathLst>
                <a:path w="2695074" h="625642">
                  <a:moveTo>
                    <a:pt x="0" y="625642"/>
                  </a:moveTo>
                  <a:lnTo>
                    <a:pt x="2165684" y="0"/>
                  </a:lnTo>
                  <a:lnTo>
                    <a:pt x="2149642" y="625642"/>
                  </a:lnTo>
                  <a:lnTo>
                    <a:pt x="2695074" y="41709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3314631" y="3753854"/>
              <a:ext cx="249261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3205434" y="3672583"/>
              <a:ext cx="2282249" cy="821031"/>
              <a:chOff x="6157179" y="4843655"/>
              <a:chExt cx="2282249" cy="821031"/>
            </a:xfrm>
          </p:grpSpPr>
          <p:grpSp>
            <p:nvGrpSpPr>
              <p:cNvPr id="29" name="Group 28"/>
              <p:cNvGrpSpPr/>
              <p:nvPr/>
            </p:nvGrpSpPr>
            <p:grpSpPr>
              <a:xfrm rot="21141895">
                <a:off x="7238974" y="4843655"/>
                <a:ext cx="1200454" cy="478787"/>
                <a:chOff x="6555219" y="1571625"/>
                <a:chExt cx="2126682" cy="478787"/>
              </a:xfrm>
            </p:grpSpPr>
            <p:sp>
              <p:nvSpPr>
                <p:cNvPr id="33" name="Freeform 32"/>
                <p:cNvSpPr/>
                <p:nvPr/>
              </p:nvSpPr>
              <p:spPr>
                <a:xfrm rot="21221769">
                  <a:off x="6555219" y="1680915"/>
                  <a:ext cx="1105659"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rot="21380805">
                  <a:off x="7576240" y="1571625"/>
                  <a:ext cx="1105661"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rot="21141895">
                <a:off x="6157179" y="5160329"/>
                <a:ext cx="1190948" cy="504357"/>
                <a:chOff x="6639720" y="1549336"/>
                <a:chExt cx="2109842" cy="504357"/>
              </a:xfrm>
            </p:grpSpPr>
            <p:sp>
              <p:nvSpPr>
                <p:cNvPr id="31" name="Freeform 30"/>
                <p:cNvSpPr/>
                <p:nvPr/>
              </p:nvSpPr>
              <p:spPr>
                <a:xfrm rot="21223003">
                  <a:off x="6639720" y="1684196"/>
                  <a:ext cx="1105658"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rot="21314868">
                  <a:off x="7643902" y="1549336"/>
                  <a:ext cx="1105660" cy="369497"/>
                </a:xfrm>
                <a:custGeom>
                  <a:avLst/>
                  <a:gdLst>
                    <a:gd name="connsiteX0" fmla="*/ 0 w 1780674"/>
                    <a:gd name="connsiteY0" fmla="*/ 305314 h 369497"/>
                    <a:gd name="connsiteX1" fmla="*/ 385011 w 1780674"/>
                    <a:gd name="connsiteY1" fmla="*/ 514 h 369497"/>
                    <a:gd name="connsiteX2" fmla="*/ 721895 w 1780674"/>
                    <a:gd name="connsiteY2" fmla="*/ 369482 h 369497"/>
                    <a:gd name="connsiteX3" fmla="*/ 1122947 w 1780674"/>
                    <a:gd name="connsiteY3" fmla="*/ 16556 h 369497"/>
                    <a:gd name="connsiteX4" fmla="*/ 1475874 w 1780674"/>
                    <a:gd name="connsiteY4" fmla="*/ 321356 h 369497"/>
                    <a:gd name="connsiteX5" fmla="*/ 1780674 w 1780674"/>
                    <a:gd name="connsiteY5" fmla="*/ 80724 h 36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74" h="369497">
                      <a:moveTo>
                        <a:pt x="0" y="305314"/>
                      </a:moveTo>
                      <a:cubicBezTo>
                        <a:pt x="132347" y="147566"/>
                        <a:pt x="264695" y="-10181"/>
                        <a:pt x="385011" y="514"/>
                      </a:cubicBezTo>
                      <a:cubicBezTo>
                        <a:pt x="505327" y="11209"/>
                        <a:pt x="598906" y="366808"/>
                        <a:pt x="721895" y="369482"/>
                      </a:cubicBezTo>
                      <a:cubicBezTo>
                        <a:pt x="844884" y="372156"/>
                        <a:pt x="997284" y="24577"/>
                        <a:pt x="1122947" y="16556"/>
                      </a:cubicBezTo>
                      <a:cubicBezTo>
                        <a:pt x="1248610" y="8535"/>
                        <a:pt x="1366253" y="310661"/>
                        <a:pt x="1475874" y="321356"/>
                      </a:cubicBezTo>
                      <a:cubicBezTo>
                        <a:pt x="1585495" y="332051"/>
                        <a:pt x="1683084" y="206387"/>
                        <a:pt x="1780674" y="80724"/>
                      </a:cubicBezTo>
                    </a:path>
                  </a:pathLst>
                </a:cu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35" name="TextBox 34"/>
                <p:cNvSpPr txBox="1"/>
                <p:nvPr/>
              </p:nvSpPr>
              <p:spPr>
                <a:xfrm>
                  <a:off x="4760878" y="4358910"/>
                  <a:ext cx="10077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𝑡𝑖𝑚𝑒</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760878" y="4358910"/>
                  <a:ext cx="1007725" cy="369332"/>
                </a:xfrm>
                <a:prstGeom prst="rect">
                  <a:avLst/>
                </a:prstGeom>
                <a:blipFill>
                  <a:blip r:embed="rId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43730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2659"/>
            <a:ext cx="7886700" cy="823070"/>
          </a:xfrm>
        </p:spPr>
        <p:txBody>
          <a:bodyPr>
            <a:noAutofit/>
          </a:bodyPr>
          <a:lstStyle/>
          <a:p>
            <a:r>
              <a:rPr lang="en-US" sz="3600" dirty="0"/>
              <a:t>Effect of de-coherence &amp; </a:t>
            </a:r>
            <a:br>
              <a:rPr lang="en-US" sz="3600" dirty="0"/>
            </a:br>
            <a:r>
              <a:rPr lang="en-US" sz="3600" dirty="0"/>
              <a:t>slow neuron vs fast signal</a:t>
            </a:r>
          </a:p>
        </p:txBody>
      </p:sp>
      <p:pic>
        <p:nvPicPr>
          <p:cNvPr id="6" name="Picture 5"/>
          <p:cNvPicPr>
            <a:picLocks noChangeAspect="1"/>
          </p:cNvPicPr>
          <p:nvPr/>
        </p:nvPicPr>
        <p:blipFill>
          <a:blip r:embed="rId2"/>
          <a:stretch>
            <a:fillRect/>
          </a:stretch>
        </p:blipFill>
        <p:spPr>
          <a:xfrm>
            <a:off x="628650" y="1825625"/>
            <a:ext cx="4851040" cy="3633750"/>
          </a:xfrm>
          <a:prstGeom prst="rect">
            <a:avLst/>
          </a:prstGeom>
        </p:spPr>
      </p:pic>
      <p:sp>
        <p:nvSpPr>
          <p:cNvPr id="7" name="TextBox 6"/>
          <p:cNvSpPr txBox="1"/>
          <p:nvPr/>
        </p:nvSpPr>
        <p:spPr>
          <a:xfrm>
            <a:off x="946484" y="5646821"/>
            <a:ext cx="6609348" cy="369332"/>
          </a:xfrm>
          <a:prstGeom prst="rect">
            <a:avLst/>
          </a:prstGeom>
          <a:noFill/>
        </p:spPr>
        <p:txBody>
          <a:bodyPr wrap="square" rtlCol="0">
            <a:spAutoFit/>
          </a:bodyPr>
          <a:lstStyle/>
          <a:p>
            <a:r>
              <a:rPr lang="en-US" dirty="0"/>
              <a:t>What is the period of the neuron vs the signal?</a:t>
            </a:r>
          </a:p>
        </p:txBody>
      </p:sp>
      <p:sp>
        <p:nvSpPr>
          <p:cNvPr id="8" name="TextBox 7"/>
          <p:cNvSpPr txBox="1"/>
          <p:nvPr/>
        </p:nvSpPr>
        <p:spPr>
          <a:xfrm>
            <a:off x="5630779" y="1363175"/>
            <a:ext cx="3424397" cy="3785652"/>
          </a:xfrm>
          <a:prstGeom prst="rect">
            <a:avLst/>
          </a:prstGeom>
          <a:noFill/>
        </p:spPr>
        <p:txBody>
          <a:bodyPr wrap="square" rtlCol="0">
            <a:spAutoFit/>
          </a:bodyPr>
          <a:lstStyle/>
          <a:p>
            <a:r>
              <a:rPr lang="en-US" sz="2400" dirty="0"/>
              <a:t>Design a IF based sensor system.</a:t>
            </a:r>
          </a:p>
          <a:p>
            <a:endParaRPr lang="en-US" sz="2400" dirty="0"/>
          </a:p>
          <a:p>
            <a:r>
              <a:rPr lang="en-US" sz="2400" dirty="0"/>
              <a:t>What is effect of number of neurons?</a:t>
            </a:r>
          </a:p>
          <a:p>
            <a:endParaRPr lang="en-US" sz="2400" dirty="0"/>
          </a:p>
          <a:p>
            <a:r>
              <a:rPr lang="en-US" sz="2400" dirty="0"/>
              <a:t>How do we chose period of neuron vs. signal?</a:t>
            </a:r>
          </a:p>
          <a:p>
            <a:endParaRPr lang="en-US" sz="2400" dirty="0"/>
          </a:p>
          <a:p>
            <a:endParaRPr lang="en-US" sz="2400" dirty="0"/>
          </a:p>
        </p:txBody>
      </p:sp>
      <p:sp>
        <p:nvSpPr>
          <p:cNvPr id="9" name="Date Placeholder 8"/>
          <p:cNvSpPr>
            <a:spLocks noGrp="1"/>
          </p:cNvSpPr>
          <p:nvPr>
            <p:ph type="dt" sz="half" idx="10"/>
          </p:nvPr>
        </p:nvSpPr>
        <p:spPr/>
        <p:txBody>
          <a:bodyPr/>
          <a:lstStyle/>
          <a:p>
            <a:r>
              <a:rPr lang="en-US"/>
              <a:t>8/20/2018</a:t>
            </a:r>
          </a:p>
        </p:txBody>
      </p:sp>
      <p:sp>
        <p:nvSpPr>
          <p:cNvPr id="10" name="Footer Placeholder 9"/>
          <p:cNvSpPr>
            <a:spLocks noGrp="1"/>
          </p:cNvSpPr>
          <p:nvPr>
            <p:ph type="ftr" sz="quarter" idx="11"/>
          </p:nvPr>
        </p:nvSpPr>
        <p:spPr/>
        <p:txBody>
          <a:bodyPr/>
          <a:lstStyle/>
          <a:p>
            <a:r>
              <a:rPr lang="en-US"/>
              <a:t>EE746 Neuromorphic Engineering</a:t>
            </a:r>
          </a:p>
        </p:txBody>
      </p:sp>
      <p:sp>
        <p:nvSpPr>
          <p:cNvPr id="11" name="Slide Number Placeholder 10"/>
          <p:cNvSpPr>
            <a:spLocks noGrp="1"/>
          </p:cNvSpPr>
          <p:nvPr>
            <p:ph type="sldNum" sz="quarter" idx="12"/>
          </p:nvPr>
        </p:nvSpPr>
        <p:spPr/>
        <p:txBody>
          <a:bodyPr/>
          <a:lstStyle/>
          <a:p>
            <a:fld id="{02155817-48F7-4199-840B-919891AAF3D4}" type="slidenum">
              <a:rPr lang="en-US" smtClean="0"/>
              <a:t>23</a:t>
            </a:fld>
            <a:endParaRPr lang="en-US"/>
          </a:p>
        </p:txBody>
      </p:sp>
    </p:spTree>
    <p:extLst>
      <p:ext uri="{BB962C8B-B14F-4D97-AF65-F5344CB8AC3E}">
        <p14:creationId xmlns:p14="http://schemas.microsoft.com/office/powerpoint/2010/main" val="2348211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low noise causes detection</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0211" y="1356075"/>
            <a:ext cx="3990372" cy="5501925"/>
          </a:xfrm>
          <a:prstGeom prst="rect">
            <a:avLst/>
          </a:prstGeom>
        </p:spPr>
      </p:pic>
      <p:pic>
        <p:nvPicPr>
          <p:cNvPr id="6" name="Picture 5"/>
          <p:cNvPicPr>
            <a:picLocks noChangeAspect="1"/>
          </p:cNvPicPr>
          <p:nvPr/>
        </p:nvPicPr>
        <p:blipFill>
          <a:blip r:embed="rId3"/>
          <a:stretch>
            <a:fillRect/>
          </a:stretch>
        </p:blipFill>
        <p:spPr>
          <a:xfrm>
            <a:off x="5104716" y="1258170"/>
            <a:ext cx="3959073" cy="5486248"/>
          </a:xfrm>
          <a:prstGeom prst="rect">
            <a:avLst/>
          </a:prstGeom>
        </p:spPr>
      </p:pic>
      <p:sp>
        <p:nvSpPr>
          <p:cNvPr id="7" name="Up Arrow 6"/>
          <p:cNvSpPr/>
          <p:nvPr/>
        </p:nvSpPr>
        <p:spPr>
          <a:xfrm>
            <a:off x="3984577" y="1995486"/>
            <a:ext cx="176463" cy="41814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70583" y="1900348"/>
            <a:ext cx="461665" cy="3697419"/>
          </a:xfrm>
          <a:prstGeom prst="rect">
            <a:avLst/>
          </a:prstGeom>
          <a:noFill/>
        </p:spPr>
        <p:txBody>
          <a:bodyPr vert="vert270" wrap="square" rtlCol="0">
            <a:spAutoFit/>
          </a:bodyPr>
          <a:lstStyle/>
          <a:p>
            <a:r>
              <a:rPr lang="en-US" dirty="0">
                <a:solidFill>
                  <a:srgbClr val="0070C0"/>
                </a:solidFill>
              </a:rPr>
              <a:t>Increasing Noise Amplitude</a:t>
            </a:r>
          </a:p>
        </p:txBody>
      </p:sp>
      <p:sp>
        <p:nvSpPr>
          <p:cNvPr id="9" name="Date Placeholder 8"/>
          <p:cNvSpPr>
            <a:spLocks noGrp="1"/>
          </p:cNvSpPr>
          <p:nvPr>
            <p:ph type="dt" sz="half" idx="10"/>
          </p:nvPr>
        </p:nvSpPr>
        <p:spPr/>
        <p:txBody>
          <a:bodyPr/>
          <a:lstStyle/>
          <a:p>
            <a:r>
              <a:rPr lang="en-US"/>
              <a:t>8/20/2018</a:t>
            </a:r>
          </a:p>
        </p:txBody>
      </p:sp>
      <p:sp>
        <p:nvSpPr>
          <p:cNvPr id="10" name="Footer Placeholder 9"/>
          <p:cNvSpPr>
            <a:spLocks noGrp="1"/>
          </p:cNvSpPr>
          <p:nvPr>
            <p:ph type="ftr" sz="quarter" idx="11"/>
          </p:nvPr>
        </p:nvSpPr>
        <p:spPr/>
        <p:txBody>
          <a:bodyPr/>
          <a:lstStyle/>
          <a:p>
            <a:r>
              <a:rPr lang="en-US"/>
              <a:t>EE746 Neuromorphic Engineering</a:t>
            </a:r>
          </a:p>
        </p:txBody>
      </p:sp>
      <p:sp>
        <p:nvSpPr>
          <p:cNvPr id="11" name="Slide Number Placeholder 10"/>
          <p:cNvSpPr>
            <a:spLocks noGrp="1"/>
          </p:cNvSpPr>
          <p:nvPr>
            <p:ph type="sldNum" sz="quarter" idx="12"/>
          </p:nvPr>
        </p:nvSpPr>
        <p:spPr/>
        <p:txBody>
          <a:bodyPr/>
          <a:lstStyle/>
          <a:p>
            <a:fld id="{02155817-48F7-4199-840B-919891AAF3D4}" type="slidenum">
              <a:rPr lang="en-US" smtClean="0"/>
              <a:t>24</a:t>
            </a:fld>
            <a:endParaRPr lang="en-US"/>
          </a:p>
        </p:txBody>
      </p:sp>
    </p:spTree>
    <p:extLst>
      <p:ext uri="{BB962C8B-B14F-4D97-AF65-F5344CB8AC3E}">
        <p14:creationId xmlns:p14="http://schemas.microsoft.com/office/powerpoint/2010/main" val="967594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dependence reduced</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916193" y="1216401"/>
            <a:ext cx="3599157" cy="5376525"/>
          </a:xfrm>
          <a:prstGeom prst="rect">
            <a:avLst/>
          </a:prstGeom>
        </p:spPr>
      </p:pic>
      <p:pic>
        <p:nvPicPr>
          <p:cNvPr id="6" name="Picture 5"/>
          <p:cNvPicPr>
            <a:picLocks noChangeAspect="1"/>
          </p:cNvPicPr>
          <p:nvPr/>
        </p:nvPicPr>
        <p:blipFill>
          <a:blip r:embed="rId3"/>
          <a:stretch>
            <a:fillRect/>
          </a:stretch>
        </p:blipFill>
        <p:spPr>
          <a:xfrm>
            <a:off x="595251" y="1476366"/>
            <a:ext cx="3840999" cy="4793182"/>
          </a:xfrm>
          <a:prstGeom prst="rect">
            <a:avLst/>
          </a:prstGeom>
        </p:spPr>
      </p:pic>
      <p:sp>
        <p:nvSpPr>
          <p:cNvPr id="7" name="TextBox 6"/>
          <p:cNvSpPr txBox="1"/>
          <p:nvPr/>
        </p:nvSpPr>
        <p:spPr>
          <a:xfrm>
            <a:off x="1219200" y="1251284"/>
            <a:ext cx="3352800" cy="369332"/>
          </a:xfrm>
          <a:prstGeom prst="rect">
            <a:avLst/>
          </a:prstGeom>
          <a:noFill/>
        </p:spPr>
        <p:txBody>
          <a:bodyPr wrap="square" rtlCol="0">
            <a:spAutoFit/>
          </a:bodyPr>
          <a:lstStyle/>
          <a:p>
            <a:r>
              <a:rPr lang="en-US" dirty="0"/>
              <a:t>Stochastic Resonance</a:t>
            </a:r>
          </a:p>
        </p:txBody>
      </p:sp>
      <p:sp>
        <p:nvSpPr>
          <p:cNvPr id="8" name="TextBox 7"/>
          <p:cNvSpPr txBox="1"/>
          <p:nvPr/>
        </p:nvSpPr>
        <p:spPr>
          <a:xfrm>
            <a:off x="5026800" y="1296025"/>
            <a:ext cx="4079100" cy="369332"/>
          </a:xfrm>
          <a:prstGeom prst="rect">
            <a:avLst/>
          </a:prstGeom>
          <a:noFill/>
        </p:spPr>
        <p:txBody>
          <a:bodyPr wrap="square" rtlCol="0">
            <a:spAutoFit/>
          </a:bodyPr>
          <a:lstStyle/>
          <a:p>
            <a:r>
              <a:rPr lang="en-US" dirty="0"/>
              <a:t>IF based detection with </a:t>
            </a:r>
            <a:r>
              <a:rPr lang="en-US" dirty="0" err="1"/>
              <a:t>decoherence</a:t>
            </a:r>
            <a:endParaRPr lang="en-US" dirty="0"/>
          </a:p>
        </p:txBody>
      </p:sp>
      <p:sp>
        <p:nvSpPr>
          <p:cNvPr id="9" name="Up Arrow 8"/>
          <p:cNvSpPr/>
          <p:nvPr/>
        </p:nvSpPr>
        <p:spPr>
          <a:xfrm>
            <a:off x="8533381" y="1579320"/>
            <a:ext cx="176463" cy="41814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19387" y="1484182"/>
            <a:ext cx="461665" cy="3697419"/>
          </a:xfrm>
          <a:prstGeom prst="rect">
            <a:avLst/>
          </a:prstGeom>
          <a:noFill/>
        </p:spPr>
        <p:txBody>
          <a:bodyPr vert="vert270" wrap="square" rtlCol="0">
            <a:spAutoFit/>
          </a:bodyPr>
          <a:lstStyle/>
          <a:p>
            <a:r>
              <a:rPr lang="en-US" dirty="0">
                <a:solidFill>
                  <a:srgbClr val="0070C0"/>
                </a:solidFill>
              </a:rPr>
              <a:t>Increasing Noise Amplitude</a:t>
            </a:r>
          </a:p>
        </p:txBody>
      </p:sp>
      <p:sp>
        <p:nvSpPr>
          <p:cNvPr id="11" name="Date Placeholder 10"/>
          <p:cNvSpPr>
            <a:spLocks noGrp="1"/>
          </p:cNvSpPr>
          <p:nvPr>
            <p:ph type="dt" sz="half" idx="10"/>
          </p:nvPr>
        </p:nvSpPr>
        <p:spPr/>
        <p:txBody>
          <a:bodyPr/>
          <a:lstStyle/>
          <a:p>
            <a:r>
              <a:rPr lang="en-US"/>
              <a:t>8/20/2018</a:t>
            </a:r>
          </a:p>
        </p:txBody>
      </p:sp>
      <p:sp>
        <p:nvSpPr>
          <p:cNvPr id="12" name="Footer Placeholder 11"/>
          <p:cNvSpPr>
            <a:spLocks noGrp="1"/>
          </p:cNvSpPr>
          <p:nvPr>
            <p:ph type="ftr" sz="quarter" idx="11"/>
          </p:nvPr>
        </p:nvSpPr>
        <p:spPr/>
        <p:txBody>
          <a:bodyPr/>
          <a:lstStyle/>
          <a:p>
            <a:r>
              <a:rPr lang="en-US"/>
              <a:t>EE746 Neuromorphic Engineering</a:t>
            </a:r>
          </a:p>
        </p:txBody>
      </p:sp>
      <p:sp>
        <p:nvSpPr>
          <p:cNvPr id="13" name="Slide Number Placeholder 12"/>
          <p:cNvSpPr>
            <a:spLocks noGrp="1"/>
          </p:cNvSpPr>
          <p:nvPr>
            <p:ph type="sldNum" sz="quarter" idx="12"/>
          </p:nvPr>
        </p:nvSpPr>
        <p:spPr/>
        <p:txBody>
          <a:bodyPr/>
          <a:lstStyle/>
          <a:p>
            <a:fld id="{02155817-48F7-4199-840B-919891AAF3D4}" type="slidenum">
              <a:rPr lang="en-US" smtClean="0"/>
              <a:t>25</a:t>
            </a:fld>
            <a:endParaRPr lang="en-US"/>
          </a:p>
        </p:txBody>
      </p:sp>
    </p:spTree>
    <p:extLst>
      <p:ext uri="{BB962C8B-B14F-4D97-AF65-F5344CB8AC3E}">
        <p14:creationId xmlns:p14="http://schemas.microsoft.com/office/powerpoint/2010/main" val="1452544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special cases, noise is essential for sensory detection</a:t>
            </a:r>
          </a:p>
          <a:p>
            <a:r>
              <a:rPr lang="en-US" dirty="0"/>
              <a:t>Case 1: External noise is needed for Stochastic Resonance</a:t>
            </a:r>
          </a:p>
          <a:p>
            <a:r>
              <a:rPr lang="en-US" dirty="0"/>
              <a:t>Case 2: </a:t>
            </a:r>
          </a:p>
          <a:p>
            <a:pPr lvl="1"/>
            <a:r>
              <a:rPr lang="en-US" dirty="0"/>
              <a:t>De-coherence and IF based threshold will enable detection of small signals at fixed external noise; </a:t>
            </a:r>
          </a:p>
          <a:p>
            <a:pPr lvl="1"/>
            <a:r>
              <a:rPr lang="en-US" dirty="0"/>
              <a:t>Fast signal are detected by slow neurons </a:t>
            </a:r>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26</a:t>
            </a:fld>
            <a:endParaRPr lang="en-US"/>
          </a:p>
        </p:txBody>
      </p:sp>
    </p:spTree>
    <p:extLst>
      <p:ext uri="{BB962C8B-B14F-4D97-AF65-F5344CB8AC3E}">
        <p14:creationId xmlns:p14="http://schemas.microsoft.com/office/powerpoint/2010/main" val="402702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78CA-4B15-429D-8E66-E44E50339E56}"/>
              </a:ext>
            </a:extLst>
          </p:cNvPr>
          <p:cNvSpPr>
            <a:spLocks noGrp="1"/>
          </p:cNvSpPr>
          <p:nvPr>
            <p:ph type="title"/>
          </p:nvPr>
        </p:nvSpPr>
        <p:spPr/>
        <p:txBody>
          <a:bodyPr/>
          <a:lstStyle/>
          <a:p>
            <a:r>
              <a:rPr lang="en-US" dirty="0"/>
              <a:t>Sharks, skates and Stingray </a:t>
            </a:r>
          </a:p>
        </p:txBody>
      </p:sp>
      <p:sp>
        <p:nvSpPr>
          <p:cNvPr id="3" name="Content Placeholder 2">
            <a:extLst>
              <a:ext uri="{FF2B5EF4-FFF2-40B4-BE49-F238E27FC236}">
                <a16:creationId xmlns:a16="http://schemas.microsoft.com/office/drawing/2014/main" id="{17D2A555-2EC4-48AF-AD3B-473D71CAAA4E}"/>
              </a:ext>
            </a:extLst>
          </p:cNvPr>
          <p:cNvSpPr>
            <a:spLocks noGrp="1"/>
          </p:cNvSpPr>
          <p:nvPr>
            <p:ph idx="1"/>
          </p:nvPr>
        </p:nvSpPr>
        <p:spPr>
          <a:xfrm>
            <a:off x="628650" y="1050878"/>
            <a:ext cx="4135079" cy="5126085"/>
          </a:xfrm>
        </p:spPr>
        <p:txBody>
          <a:bodyPr>
            <a:normAutofit/>
          </a:bodyPr>
          <a:lstStyle/>
          <a:p>
            <a:r>
              <a:rPr lang="en-US" sz="2400" dirty="0"/>
              <a:t>Sharks, skates, and rays receive electrical information about the positions of their prey, the drift of ocean currents, and their magnetic compass headings. </a:t>
            </a:r>
          </a:p>
          <a:p>
            <a:r>
              <a:rPr lang="en-US" sz="2400" dirty="0"/>
              <a:t>Voltage gradients of only 5 nanovolts per centimeter would elicit either behavior.</a:t>
            </a:r>
          </a:p>
        </p:txBody>
      </p:sp>
      <p:sp>
        <p:nvSpPr>
          <p:cNvPr id="4" name="Date Placeholder 3">
            <a:extLst>
              <a:ext uri="{FF2B5EF4-FFF2-40B4-BE49-F238E27FC236}">
                <a16:creationId xmlns:a16="http://schemas.microsoft.com/office/drawing/2014/main" id="{21C1BDBE-9629-4390-B828-F7640B63B962}"/>
              </a:ext>
            </a:extLst>
          </p:cNvPr>
          <p:cNvSpPr>
            <a:spLocks noGrp="1"/>
          </p:cNvSpPr>
          <p:nvPr>
            <p:ph type="dt" sz="half" idx="10"/>
          </p:nvPr>
        </p:nvSpPr>
        <p:spPr/>
        <p:txBody>
          <a:bodyPr/>
          <a:lstStyle/>
          <a:p>
            <a:r>
              <a:rPr lang="en-US"/>
              <a:t>8/20/2018</a:t>
            </a:r>
          </a:p>
        </p:txBody>
      </p:sp>
      <p:sp>
        <p:nvSpPr>
          <p:cNvPr id="5" name="Footer Placeholder 4">
            <a:extLst>
              <a:ext uri="{FF2B5EF4-FFF2-40B4-BE49-F238E27FC236}">
                <a16:creationId xmlns:a16="http://schemas.microsoft.com/office/drawing/2014/main" id="{19D8DFCA-1F22-45ED-A78A-EF7A4AA98CAD}"/>
              </a:ext>
            </a:extLst>
          </p:cNvPr>
          <p:cNvSpPr>
            <a:spLocks noGrp="1"/>
          </p:cNvSpPr>
          <p:nvPr>
            <p:ph type="ftr" sz="quarter" idx="11"/>
          </p:nvPr>
        </p:nvSpPr>
        <p:spPr/>
        <p:txBody>
          <a:bodyPr/>
          <a:lstStyle/>
          <a:p>
            <a:r>
              <a:rPr lang="en-US"/>
              <a:t>EE746 Neuromorphic Engineering</a:t>
            </a:r>
          </a:p>
        </p:txBody>
      </p:sp>
      <p:sp>
        <p:nvSpPr>
          <p:cNvPr id="6" name="Slide Number Placeholder 5">
            <a:extLst>
              <a:ext uri="{FF2B5EF4-FFF2-40B4-BE49-F238E27FC236}">
                <a16:creationId xmlns:a16="http://schemas.microsoft.com/office/drawing/2014/main" id="{A60B839D-547C-42B7-A793-B2C8ECC5BBAB}"/>
              </a:ext>
            </a:extLst>
          </p:cNvPr>
          <p:cNvSpPr>
            <a:spLocks noGrp="1"/>
          </p:cNvSpPr>
          <p:nvPr>
            <p:ph type="sldNum" sz="quarter" idx="12"/>
          </p:nvPr>
        </p:nvSpPr>
        <p:spPr/>
        <p:txBody>
          <a:bodyPr/>
          <a:lstStyle/>
          <a:p>
            <a:fld id="{02155817-48F7-4199-840B-919891AAF3D4}" type="slidenum">
              <a:rPr lang="en-US" smtClean="0"/>
              <a:t>3</a:t>
            </a:fld>
            <a:endParaRPr lang="en-US"/>
          </a:p>
        </p:txBody>
      </p:sp>
      <p:sp>
        <p:nvSpPr>
          <p:cNvPr id="7" name="Rectangle 6">
            <a:extLst>
              <a:ext uri="{FF2B5EF4-FFF2-40B4-BE49-F238E27FC236}">
                <a16:creationId xmlns:a16="http://schemas.microsoft.com/office/drawing/2014/main" id="{1C7707B7-E14C-4216-B46A-337685CFE508}"/>
              </a:ext>
            </a:extLst>
          </p:cNvPr>
          <p:cNvSpPr/>
          <p:nvPr/>
        </p:nvSpPr>
        <p:spPr>
          <a:xfrm>
            <a:off x="2999453" y="4897764"/>
            <a:ext cx="5515897" cy="369332"/>
          </a:xfrm>
          <a:prstGeom prst="rect">
            <a:avLst/>
          </a:prstGeom>
        </p:spPr>
        <p:txBody>
          <a:bodyPr wrap="square">
            <a:spAutoFit/>
          </a:bodyPr>
          <a:lstStyle/>
          <a:p>
            <a:r>
              <a:rPr lang="en-US" dirty="0">
                <a:hlinkClick r:id="rId3"/>
              </a:rPr>
              <a:t>https://science.sciencemag.org/content/218/4575/916</a:t>
            </a:r>
            <a:endParaRPr lang="en-US" dirty="0"/>
          </a:p>
        </p:txBody>
      </p:sp>
      <p:pic>
        <p:nvPicPr>
          <p:cNvPr id="1026" name="Picture 2" descr="Image result for Electric and magnetic ®eld detection in elasmobranch ®fishes">
            <a:extLst>
              <a:ext uri="{FF2B5EF4-FFF2-40B4-BE49-F238E27FC236}">
                <a16:creationId xmlns:a16="http://schemas.microsoft.com/office/drawing/2014/main" id="{C1BFF6D8-61B7-4A9D-9A70-DFBC60707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397" y="1279222"/>
            <a:ext cx="4407195" cy="31646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7437782-5498-4E5E-9869-88ADB0806890}"/>
              </a:ext>
            </a:extLst>
          </p:cNvPr>
          <p:cNvSpPr/>
          <p:nvPr/>
        </p:nvSpPr>
        <p:spPr>
          <a:xfrm>
            <a:off x="1028700" y="5575994"/>
            <a:ext cx="4570225" cy="369332"/>
          </a:xfrm>
          <a:prstGeom prst="rect">
            <a:avLst/>
          </a:prstGeom>
        </p:spPr>
        <p:txBody>
          <a:bodyPr wrap="none">
            <a:spAutoFit/>
          </a:bodyPr>
          <a:lstStyle/>
          <a:p>
            <a:r>
              <a:rPr lang="en-US" dirty="0">
                <a:hlinkClick r:id="rId5"/>
              </a:rPr>
              <a:t>https://en.wikipedia.org/wiki/Electroreception</a:t>
            </a:r>
            <a:endParaRPr lang="en-US" dirty="0"/>
          </a:p>
        </p:txBody>
      </p:sp>
    </p:spTree>
    <p:extLst>
      <p:ext uri="{BB962C8B-B14F-4D97-AF65-F5344CB8AC3E}">
        <p14:creationId xmlns:p14="http://schemas.microsoft.com/office/powerpoint/2010/main" val="358082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Stochastic resonance in paddle fish</a:t>
            </a:r>
          </a:p>
        </p:txBody>
      </p:sp>
      <p:sp>
        <p:nvSpPr>
          <p:cNvPr id="4" name="Rectangle 3"/>
          <p:cNvSpPr/>
          <p:nvPr/>
        </p:nvSpPr>
        <p:spPr>
          <a:xfrm>
            <a:off x="4341086" y="5807631"/>
            <a:ext cx="4390689" cy="369332"/>
          </a:xfrm>
          <a:prstGeom prst="rect">
            <a:avLst/>
          </a:prstGeom>
        </p:spPr>
        <p:txBody>
          <a:bodyPr wrap="none">
            <a:spAutoFit/>
          </a:bodyPr>
          <a:lstStyle/>
          <a:p>
            <a:r>
              <a:rPr lang="en-US" dirty="0">
                <a:hlinkClick r:id="rId3"/>
              </a:rPr>
              <a:t>https://www.nature.com/articles/46279.pdf</a:t>
            </a:r>
            <a:r>
              <a:rPr lang="en-US" dirty="0"/>
              <a:t> </a:t>
            </a:r>
          </a:p>
        </p:txBody>
      </p:sp>
      <p:pic>
        <p:nvPicPr>
          <p:cNvPr id="5" name="Picture 4"/>
          <p:cNvPicPr>
            <a:picLocks noChangeAspect="1"/>
          </p:cNvPicPr>
          <p:nvPr/>
        </p:nvPicPr>
        <p:blipFill>
          <a:blip r:embed="rId4"/>
          <a:stretch>
            <a:fillRect/>
          </a:stretch>
        </p:blipFill>
        <p:spPr>
          <a:xfrm>
            <a:off x="0" y="1690689"/>
            <a:ext cx="4857750" cy="3905250"/>
          </a:xfrm>
          <a:prstGeom prst="rect">
            <a:avLst/>
          </a:prstGeom>
        </p:spPr>
      </p:pic>
      <p:pic>
        <p:nvPicPr>
          <p:cNvPr id="10" name="Picture 9"/>
          <p:cNvPicPr>
            <a:picLocks noChangeAspect="1"/>
          </p:cNvPicPr>
          <p:nvPr/>
        </p:nvPicPr>
        <p:blipFill>
          <a:blip r:embed="rId5"/>
          <a:stretch>
            <a:fillRect/>
          </a:stretch>
        </p:blipFill>
        <p:spPr>
          <a:xfrm>
            <a:off x="4456834" y="1489364"/>
            <a:ext cx="4459432" cy="1939636"/>
          </a:xfrm>
          <a:prstGeom prst="rect">
            <a:avLst/>
          </a:prstGeom>
        </p:spPr>
      </p:pic>
      <p:sp>
        <p:nvSpPr>
          <p:cNvPr id="11" name="TextBox 10"/>
          <p:cNvSpPr txBox="1"/>
          <p:nvPr/>
        </p:nvSpPr>
        <p:spPr>
          <a:xfrm>
            <a:off x="4572000" y="3643314"/>
            <a:ext cx="5017477" cy="646331"/>
          </a:xfrm>
          <a:prstGeom prst="rect">
            <a:avLst/>
          </a:prstGeom>
          <a:noFill/>
        </p:spPr>
        <p:txBody>
          <a:bodyPr wrap="square" rtlCol="0">
            <a:spAutoFit/>
          </a:bodyPr>
          <a:lstStyle/>
          <a:p>
            <a:r>
              <a:rPr lang="en-US" dirty="0"/>
              <a:t>Adding optimal noise, maximized strike zone;</a:t>
            </a:r>
          </a:p>
          <a:p>
            <a:r>
              <a:rPr lang="en-US" dirty="0"/>
              <a:t>Indicating larger sensing space.</a:t>
            </a:r>
          </a:p>
        </p:txBody>
      </p:sp>
      <p:sp>
        <p:nvSpPr>
          <p:cNvPr id="6" name="Date Placeholder 5"/>
          <p:cNvSpPr>
            <a:spLocks noGrp="1"/>
          </p:cNvSpPr>
          <p:nvPr>
            <p:ph type="dt" sz="half" idx="10"/>
          </p:nvPr>
        </p:nvSpPr>
        <p:spPr/>
        <p:txBody>
          <a:bodyPr/>
          <a:lstStyle/>
          <a:p>
            <a:r>
              <a:rPr lang="en-US"/>
              <a:t>8/20/2018</a:t>
            </a:r>
          </a:p>
        </p:txBody>
      </p:sp>
      <p:sp>
        <p:nvSpPr>
          <p:cNvPr id="7" name="Footer Placeholder 6"/>
          <p:cNvSpPr>
            <a:spLocks noGrp="1"/>
          </p:cNvSpPr>
          <p:nvPr>
            <p:ph type="ftr" sz="quarter" idx="11"/>
          </p:nvPr>
        </p:nvSpPr>
        <p:spPr/>
        <p:txBody>
          <a:bodyPr/>
          <a:lstStyle/>
          <a:p>
            <a:r>
              <a:rPr lang="en-US"/>
              <a:t>EE746 Neuromorphic Engineering</a:t>
            </a:r>
          </a:p>
        </p:txBody>
      </p:sp>
      <p:sp>
        <p:nvSpPr>
          <p:cNvPr id="8" name="Slide Number Placeholder 7"/>
          <p:cNvSpPr>
            <a:spLocks noGrp="1"/>
          </p:cNvSpPr>
          <p:nvPr>
            <p:ph type="sldNum" sz="quarter" idx="12"/>
          </p:nvPr>
        </p:nvSpPr>
        <p:spPr/>
        <p:txBody>
          <a:bodyPr/>
          <a:lstStyle/>
          <a:p>
            <a:fld id="{02155817-48F7-4199-840B-919891AAF3D4}" type="slidenum">
              <a:rPr lang="en-US" smtClean="0"/>
              <a:t>4</a:t>
            </a:fld>
            <a:endParaRPr lang="en-US"/>
          </a:p>
        </p:txBody>
      </p:sp>
      <p:pic>
        <p:nvPicPr>
          <p:cNvPr id="2050" name="Picture 2" descr="Image result for daphnia">
            <a:extLst>
              <a:ext uri="{FF2B5EF4-FFF2-40B4-BE49-F238E27FC236}">
                <a16:creationId xmlns:a16="http://schemas.microsoft.com/office/drawing/2014/main" id="{69770606-E449-40A0-BBC0-881A0DE200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250" y="4466252"/>
            <a:ext cx="1652449" cy="1288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7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227"/>
            <a:ext cx="7886700" cy="823070"/>
          </a:xfrm>
        </p:spPr>
        <p:txBody>
          <a:bodyPr>
            <a:normAutofit fontScale="90000"/>
          </a:bodyPr>
          <a:lstStyle/>
          <a:p>
            <a:r>
              <a:rPr lang="en-US" dirty="0"/>
              <a:t>The extent of noise must carefully added for best performance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15470" y="1580788"/>
            <a:ext cx="5867400" cy="2085975"/>
          </a:xfrm>
          <a:prstGeom prst="rect">
            <a:avLst/>
          </a:prstGeom>
        </p:spPr>
      </p:pic>
      <p:pic>
        <p:nvPicPr>
          <p:cNvPr id="5" name="Picture 4"/>
          <p:cNvPicPr>
            <a:picLocks noChangeAspect="1"/>
          </p:cNvPicPr>
          <p:nvPr/>
        </p:nvPicPr>
        <p:blipFill>
          <a:blip r:embed="rId3"/>
          <a:stretch>
            <a:fillRect/>
          </a:stretch>
        </p:blipFill>
        <p:spPr>
          <a:xfrm>
            <a:off x="3069683" y="3531827"/>
            <a:ext cx="3004634" cy="2510200"/>
          </a:xfrm>
          <a:prstGeom prst="rect">
            <a:avLst/>
          </a:prstGeom>
        </p:spPr>
      </p:pic>
      <p:sp>
        <p:nvSpPr>
          <p:cNvPr id="7" name="TextBox 6"/>
          <p:cNvSpPr txBox="1"/>
          <p:nvPr/>
        </p:nvSpPr>
        <p:spPr>
          <a:xfrm>
            <a:off x="628650" y="6042027"/>
            <a:ext cx="7886700" cy="461665"/>
          </a:xfrm>
          <a:prstGeom prst="rect">
            <a:avLst/>
          </a:prstGeom>
          <a:noFill/>
        </p:spPr>
        <p:txBody>
          <a:bodyPr wrap="square" rtlCol="0">
            <a:spAutoFit/>
          </a:bodyPr>
          <a:lstStyle/>
          <a:p>
            <a:r>
              <a:rPr lang="en-US" sz="2400" dirty="0"/>
              <a:t>How will you write a program to simulate this test?</a:t>
            </a:r>
          </a:p>
        </p:txBody>
      </p:sp>
      <p:sp>
        <p:nvSpPr>
          <p:cNvPr id="6" name="Date Placeholder 5"/>
          <p:cNvSpPr>
            <a:spLocks noGrp="1"/>
          </p:cNvSpPr>
          <p:nvPr>
            <p:ph type="dt" sz="half" idx="10"/>
          </p:nvPr>
        </p:nvSpPr>
        <p:spPr/>
        <p:txBody>
          <a:bodyPr/>
          <a:lstStyle/>
          <a:p>
            <a:r>
              <a:rPr lang="en-US"/>
              <a:t>8/20/2018</a:t>
            </a:r>
          </a:p>
        </p:txBody>
      </p:sp>
      <p:sp>
        <p:nvSpPr>
          <p:cNvPr id="8" name="Footer Placeholder 7"/>
          <p:cNvSpPr>
            <a:spLocks noGrp="1"/>
          </p:cNvSpPr>
          <p:nvPr>
            <p:ph type="ftr" sz="quarter" idx="11"/>
          </p:nvPr>
        </p:nvSpPr>
        <p:spPr/>
        <p:txBody>
          <a:bodyPr/>
          <a:lstStyle/>
          <a:p>
            <a:r>
              <a:rPr lang="en-US"/>
              <a:t>EE746 Neuromorphic Engineering</a:t>
            </a:r>
          </a:p>
        </p:txBody>
      </p:sp>
      <p:sp>
        <p:nvSpPr>
          <p:cNvPr id="9" name="Slide Number Placeholder 8"/>
          <p:cNvSpPr>
            <a:spLocks noGrp="1"/>
          </p:cNvSpPr>
          <p:nvPr>
            <p:ph type="sldNum" sz="quarter" idx="12"/>
          </p:nvPr>
        </p:nvSpPr>
        <p:spPr/>
        <p:txBody>
          <a:bodyPr/>
          <a:lstStyle/>
          <a:p>
            <a:fld id="{02155817-48F7-4199-840B-919891AAF3D4}" type="slidenum">
              <a:rPr lang="en-US" smtClean="0"/>
              <a:t>5</a:t>
            </a:fld>
            <a:endParaRPr lang="en-US"/>
          </a:p>
        </p:txBody>
      </p:sp>
    </p:spTree>
    <p:extLst>
      <p:ext uri="{BB962C8B-B14F-4D97-AF65-F5344CB8AC3E}">
        <p14:creationId xmlns:p14="http://schemas.microsoft.com/office/powerpoint/2010/main" val="382442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417" y="453758"/>
            <a:ext cx="7886700" cy="823070"/>
          </a:xfrm>
        </p:spPr>
        <p:txBody>
          <a:bodyPr>
            <a:normAutofit fontScale="90000"/>
          </a:bodyPr>
          <a:lstStyle/>
          <a:p>
            <a:r>
              <a:rPr lang="en-US" dirty="0"/>
              <a:t>How will you replicate the 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4351338"/>
              </a:xfrm>
            </p:spPr>
            <p:txBody>
              <a:bodyPr>
                <a:normAutofit fontScale="92500" lnSpcReduction="20000"/>
              </a:bodyPr>
              <a:lstStyle/>
              <a:p>
                <a:pPr marL="514350" indent="-514350">
                  <a:buFont typeface="+mj-lt"/>
                  <a:buAutoNum type="arabicPeriod"/>
                </a:pPr>
                <a:r>
                  <a:rPr lang="en-US" dirty="0"/>
                  <a:t>Create a signal F(t)&gt;0</a:t>
                </a:r>
              </a:p>
              <a:p>
                <a:pPr marL="514350" indent="-514350">
                  <a:buFont typeface="+mj-lt"/>
                  <a:buAutoNum type="arabicPeriod"/>
                </a:pPr>
                <a:r>
                  <a:rPr lang="en-US" dirty="0"/>
                  <a:t>Add/superpose noise with varying amplitude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𝑛𝑜𝑖𝑠𝑒</m:t>
                        </m:r>
                      </m:sub>
                    </m:sSub>
                  </m:oMath>
                </a14:m>
                <a:endParaRPr lang="en-US" dirty="0"/>
              </a:p>
              <a:p>
                <a:pPr marL="514350" indent="-514350">
                  <a:buFont typeface="+mj-lt"/>
                  <a:buAutoNum type="arabicPeriod"/>
                </a:pPr>
                <a:r>
                  <a:rPr lang="en-US" dirty="0"/>
                  <a:t>Threshold at V=1.6</a:t>
                </a:r>
              </a:p>
              <a:p>
                <a:pPr marL="514350" indent="-514350">
                  <a:buFont typeface="+mj-lt"/>
                  <a:buAutoNum type="arabicPeriod"/>
                </a:pPr>
                <a:r>
                  <a:rPr lang="en-US" dirty="0"/>
                  <a:t>Read the spikes (when ever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&gt;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𝑉</m:t>
                        </m:r>
                      </m:e>
                      <m:sub>
                        <m:r>
                          <a:rPr lang="en-US" i="1" dirty="0" err="1" smtClean="0">
                            <a:latin typeface="Cambria Math" panose="02040503050406030204" pitchFamily="18" charset="0"/>
                          </a:rPr>
                          <m:t>𝑡h𝑟𝑒𝑠h𝑜𝑙𝑑</m:t>
                        </m:r>
                      </m:sub>
                    </m:sSub>
                  </m:oMath>
                </a14:m>
                <a:r>
                  <a:rPr lang="en-US" dirty="0"/>
                  <a:t>)</a:t>
                </a:r>
              </a:p>
              <a:p>
                <a:pPr marL="514350" indent="-514350">
                  <a:buFont typeface="+mj-lt"/>
                  <a:buAutoNum type="arabicPeriod"/>
                </a:pPr>
                <a:r>
                  <a:rPr lang="en-US" dirty="0"/>
                  <a:t>What should we detect to ?</a:t>
                </a:r>
              </a:p>
              <a:p>
                <a:pPr marL="514350" indent="-514350">
                  <a:buFont typeface="+mj-lt"/>
                  <a:buAutoNum type="arabicPeriod"/>
                </a:pPr>
                <a:r>
                  <a:rPr lang="en-US" dirty="0"/>
                  <a:t>Frequency and amplitude</a:t>
                </a:r>
              </a:p>
              <a:p>
                <a:pPr marL="514350" indent="-514350">
                  <a:buFont typeface="+mj-lt"/>
                  <a:buAutoNum type="arabicPeriod"/>
                </a:pPr>
                <a:r>
                  <a:rPr lang="en-US" dirty="0"/>
                  <a:t>What method should we used? </a:t>
                </a:r>
              </a:p>
              <a:p>
                <a:pPr marL="514350" indent="-514350">
                  <a:buFont typeface="+mj-lt"/>
                  <a:buAutoNum type="arabicPeriod"/>
                </a:pPr>
                <a:r>
                  <a:rPr lang="en-US" dirty="0"/>
                  <a:t>Generate a probability of spiking p(t);</a:t>
                </a:r>
              </a:p>
              <a:p>
                <a:pPr marL="514350" indent="-514350">
                  <a:buFont typeface="+mj-lt"/>
                  <a:buAutoNum type="arabicPeriod"/>
                </a:pPr>
                <a:r>
                  <a:rPr lang="en-US" dirty="0"/>
                  <a:t>Power spectral density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b="0" i="1" dirty="0" smtClean="0">
                        <a:latin typeface="Cambria Math" panose="02040503050406030204" pitchFamily="18" charset="0"/>
                      </a:rPr>
                      <m:t>𝜔</m:t>
                    </m:r>
                    <m:r>
                      <a:rPr lang="en-US" i="1" dirty="0" smtClean="0">
                        <a:latin typeface="Cambria Math" panose="02040503050406030204" pitchFamily="18" charset="0"/>
                      </a:rPr>
                      <m:t>)</m:t>
                    </m:r>
                  </m:oMath>
                </a14:m>
                <a:r>
                  <a:rPr lang="en-US" dirty="0"/>
                  <a:t> should have same shape i.e. should have the main peaks in frequency; </a:t>
                </a:r>
              </a:p>
              <a:p>
                <a:pPr marL="514350" indent="-514350">
                  <a:buFont typeface="+mj-lt"/>
                  <a:buAutoNum type="arabicPeriod"/>
                </a:pPr>
                <a:r>
                  <a:rPr lang="en-US" dirty="0"/>
                  <a:t>Figure out a way to calculate a quantitative error.</a:t>
                </a:r>
              </a:p>
              <a:p>
                <a:pPr marL="914400" lvl="1" indent="-45720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391" t="-3641" r="-2241" b="-2661"/>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33775" r="33963"/>
          <a:stretch/>
        </p:blipFill>
        <p:spPr>
          <a:xfrm>
            <a:off x="5916706" y="-95040"/>
            <a:ext cx="3066873" cy="2425167"/>
          </a:xfrm>
          <a:prstGeom prst="rect">
            <a:avLst/>
          </a:prstGeom>
        </p:spPr>
      </p:pic>
      <p:sp>
        <p:nvSpPr>
          <p:cNvPr id="5" name="Date Placeholder 4"/>
          <p:cNvSpPr>
            <a:spLocks noGrp="1"/>
          </p:cNvSpPr>
          <p:nvPr>
            <p:ph type="dt" sz="half" idx="10"/>
          </p:nvPr>
        </p:nvSpPr>
        <p:spPr/>
        <p:txBody>
          <a:bodyPr/>
          <a:lstStyle/>
          <a:p>
            <a:r>
              <a:rPr lang="en-US"/>
              <a:t>8/20/2018</a:t>
            </a:r>
          </a:p>
        </p:txBody>
      </p:sp>
      <p:sp>
        <p:nvSpPr>
          <p:cNvPr id="6" name="Footer Placeholder 5"/>
          <p:cNvSpPr>
            <a:spLocks noGrp="1"/>
          </p:cNvSpPr>
          <p:nvPr>
            <p:ph type="ftr" sz="quarter" idx="11"/>
          </p:nvPr>
        </p:nvSpPr>
        <p:spPr/>
        <p:txBody>
          <a:bodyPr/>
          <a:lstStyle/>
          <a:p>
            <a:r>
              <a:rPr lang="en-US"/>
              <a:t>EE746 Neuromorphic Engineering</a:t>
            </a:r>
          </a:p>
        </p:txBody>
      </p:sp>
      <p:sp>
        <p:nvSpPr>
          <p:cNvPr id="7" name="Slide Number Placeholder 6"/>
          <p:cNvSpPr>
            <a:spLocks noGrp="1"/>
          </p:cNvSpPr>
          <p:nvPr>
            <p:ph type="sldNum" sz="quarter" idx="12"/>
          </p:nvPr>
        </p:nvSpPr>
        <p:spPr/>
        <p:txBody>
          <a:bodyPr/>
          <a:lstStyle/>
          <a:p>
            <a:fld id="{02155817-48F7-4199-840B-919891AAF3D4}" type="slidenum">
              <a:rPr lang="en-US" smtClean="0"/>
              <a:t>6</a:t>
            </a:fld>
            <a:endParaRPr lang="en-US"/>
          </a:p>
        </p:txBody>
      </p:sp>
    </p:spTree>
    <p:extLst>
      <p:ext uri="{BB962C8B-B14F-4D97-AF65-F5344CB8AC3E}">
        <p14:creationId xmlns:p14="http://schemas.microsoft.com/office/powerpoint/2010/main" val="38467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29" y="93255"/>
            <a:ext cx="7886700" cy="748245"/>
          </a:xfrm>
        </p:spPr>
        <p:txBody>
          <a:bodyPr>
            <a:normAutofit/>
          </a:bodyPr>
          <a:lstStyle/>
          <a:p>
            <a:r>
              <a:rPr lang="en-US" sz="3600" dirty="0"/>
              <a:t>What happens if the noise is not exact?</a:t>
            </a:r>
          </a:p>
        </p:txBody>
      </p:sp>
      <p:cxnSp>
        <p:nvCxnSpPr>
          <p:cNvPr id="9" name="Straight Connector 8"/>
          <p:cNvCxnSpPr/>
          <p:nvPr/>
        </p:nvCxnSpPr>
        <p:spPr>
          <a:xfrm>
            <a:off x="673768" y="1334627"/>
            <a:ext cx="3898232"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96716" y="1027906"/>
            <a:ext cx="2342147" cy="369332"/>
          </a:xfrm>
          <a:prstGeom prst="rect">
            <a:avLst/>
          </a:prstGeom>
          <a:noFill/>
        </p:spPr>
        <p:txBody>
          <a:bodyPr wrap="square" rtlCol="0">
            <a:spAutoFit/>
          </a:bodyPr>
          <a:lstStyle/>
          <a:p>
            <a:r>
              <a:rPr lang="en-US" b="1" dirty="0">
                <a:solidFill>
                  <a:srgbClr val="FF0000"/>
                </a:solidFill>
              </a:rPr>
              <a:t>Sensor Threshold = 1.6</a:t>
            </a:r>
          </a:p>
        </p:txBody>
      </p:sp>
      <p:pic>
        <p:nvPicPr>
          <p:cNvPr id="8" name="Picture 7"/>
          <p:cNvPicPr>
            <a:picLocks noChangeAspect="1"/>
          </p:cNvPicPr>
          <p:nvPr/>
        </p:nvPicPr>
        <p:blipFill>
          <a:blip r:embed="rId2"/>
          <a:stretch>
            <a:fillRect/>
          </a:stretch>
        </p:blipFill>
        <p:spPr>
          <a:xfrm>
            <a:off x="23472" y="1312450"/>
            <a:ext cx="4897985" cy="1865326"/>
          </a:xfrm>
          <a:prstGeom prst="rect">
            <a:avLst/>
          </a:prstGeom>
        </p:spPr>
      </p:pic>
      <p:pic>
        <p:nvPicPr>
          <p:cNvPr id="11" name="Picture 10"/>
          <p:cNvPicPr>
            <a:picLocks noChangeAspect="1"/>
          </p:cNvPicPr>
          <p:nvPr/>
        </p:nvPicPr>
        <p:blipFill>
          <a:blip r:embed="rId3"/>
          <a:stretch>
            <a:fillRect/>
          </a:stretch>
        </p:blipFill>
        <p:spPr>
          <a:xfrm>
            <a:off x="-17663" y="3011284"/>
            <a:ext cx="4495390" cy="3434248"/>
          </a:xfrm>
          <a:prstGeom prst="rect">
            <a:avLst/>
          </a:prstGeom>
        </p:spPr>
      </p:pic>
      <p:pic>
        <p:nvPicPr>
          <p:cNvPr id="12" name="Picture 11"/>
          <p:cNvPicPr>
            <a:picLocks noChangeAspect="1"/>
          </p:cNvPicPr>
          <p:nvPr/>
        </p:nvPicPr>
        <p:blipFill>
          <a:blip r:embed="rId4"/>
          <a:stretch>
            <a:fillRect/>
          </a:stretch>
        </p:blipFill>
        <p:spPr>
          <a:xfrm>
            <a:off x="4020714" y="3011284"/>
            <a:ext cx="4523844" cy="3434248"/>
          </a:xfrm>
          <a:prstGeom prst="rect">
            <a:avLst/>
          </a:prstGeom>
        </p:spPr>
      </p:pic>
      <p:sp>
        <p:nvSpPr>
          <p:cNvPr id="13" name="Up Arrow 12"/>
          <p:cNvSpPr/>
          <p:nvPr/>
        </p:nvSpPr>
        <p:spPr>
          <a:xfrm>
            <a:off x="8321549" y="2245113"/>
            <a:ext cx="176463" cy="41814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474969" y="2030511"/>
            <a:ext cx="461665" cy="3697419"/>
          </a:xfrm>
          <a:prstGeom prst="rect">
            <a:avLst/>
          </a:prstGeom>
          <a:noFill/>
        </p:spPr>
        <p:txBody>
          <a:bodyPr vert="vert270" wrap="square" rtlCol="0">
            <a:spAutoFit/>
          </a:bodyPr>
          <a:lstStyle/>
          <a:p>
            <a:r>
              <a:rPr lang="en-US" dirty="0">
                <a:solidFill>
                  <a:srgbClr val="0070C0"/>
                </a:solidFill>
              </a:rPr>
              <a:t>Increasing Noise Amplitude</a:t>
            </a:r>
          </a:p>
        </p:txBody>
      </p:sp>
      <p:sp>
        <p:nvSpPr>
          <p:cNvPr id="3" name="Date Placeholder 2"/>
          <p:cNvSpPr>
            <a:spLocks noGrp="1"/>
          </p:cNvSpPr>
          <p:nvPr>
            <p:ph type="dt" sz="half" idx="10"/>
          </p:nvPr>
        </p:nvSpPr>
        <p:spPr/>
        <p:txBody>
          <a:bodyPr/>
          <a:lstStyle/>
          <a:p>
            <a:r>
              <a:rPr lang="en-US"/>
              <a:t>8/20/2018</a:t>
            </a:r>
          </a:p>
        </p:txBody>
      </p:sp>
      <p:sp>
        <p:nvSpPr>
          <p:cNvPr id="4" name="Footer Placeholder 3"/>
          <p:cNvSpPr>
            <a:spLocks noGrp="1"/>
          </p:cNvSpPr>
          <p:nvPr>
            <p:ph type="ftr" sz="quarter" idx="11"/>
          </p:nvPr>
        </p:nvSpPr>
        <p:spPr/>
        <p:txBody>
          <a:bodyPr/>
          <a:lstStyle/>
          <a:p>
            <a:r>
              <a:rPr lang="en-US"/>
              <a:t>EE746 Neuromorphic Engineering</a:t>
            </a:r>
          </a:p>
        </p:txBody>
      </p:sp>
      <p:sp>
        <p:nvSpPr>
          <p:cNvPr id="5" name="Slide Number Placeholder 4"/>
          <p:cNvSpPr>
            <a:spLocks noGrp="1"/>
          </p:cNvSpPr>
          <p:nvPr>
            <p:ph type="sldNum" sz="quarter" idx="12"/>
          </p:nvPr>
        </p:nvSpPr>
        <p:spPr/>
        <p:txBody>
          <a:bodyPr/>
          <a:lstStyle/>
          <a:p>
            <a:fld id="{02155817-48F7-4199-840B-919891AAF3D4}" type="slidenum">
              <a:rPr lang="en-US" smtClean="0"/>
              <a:t>7</a:t>
            </a:fld>
            <a:endParaRPr lang="en-US"/>
          </a:p>
        </p:txBody>
      </p:sp>
    </p:spTree>
    <p:extLst>
      <p:ext uri="{BB962C8B-B14F-4D97-AF65-F5344CB8AC3E}">
        <p14:creationId xmlns:p14="http://schemas.microsoft.com/office/powerpoint/2010/main" val="129028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421"/>
            <a:ext cx="7886700" cy="905377"/>
          </a:xfrm>
        </p:spPr>
        <p:txBody>
          <a:bodyPr/>
          <a:lstStyle/>
          <a:p>
            <a:r>
              <a:rPr lang="en-US" dirty="0"/>
              <a:t>Stochastic Resonance</a:t>
            </a:r>
          </a:p>
        </p:txBody>
      </p:sp>
      <p:sp>
        <p:nvSpPr>
          <p:cNvPr id="3" name="Content Placeholder 2"/>
          <p:cNvSpPr>
            <a:spLocks noGrp="1"/>
          </p:cNvSpPr>
          <p:nvPr>
            <p:ph idx="1"/>
          </p:nvPr>
        </p:nvSpPr>
        <p:spPr/>
        <p:txBody>
          <a:bodyPr/>
          <a:lstStyle/>
          <a:p>
            <a:endParaRPr lang="en-US"/>
          </a:p>
        </p:txBody>
      </p:sp>
      <p:pic>
        <p:nvPicPr>
          <p:cNvPr id="9" name="Picture 8"/>
          <p:cNvPicPr>
            <a:picLocks noChangeAspect="1"/>
          </p:cNvPicPr>
          <p:nvPr/>
        </p:nvPicPr>
        <p:blipFill>
          <a:blip r:embed="rId2"/>
          <a:stretch>
            <a:fillRect/>
          </a:stretch>
        </p:blipFill>
        <p:spPr>
          <a:xfrm>
            <a:off x="23472" y="1312450"/>
            <a:ext cx="4897985" cy="1865326"/>
          </a:xfrm>
          <a:prstGeom prst="rect">
            <a:avLst/>
          </a:prstGeom>
        </p:spPr>
      </p:pic>
      <p:pic>
        <p:nvPicPr>
          <p:cNvPr id="10" name="Picture 9"/>
          <p:cNvPicPr>
            <a:picLocks noChangeAspect="1"/>
          </p:cNvPicPr>
          <p:nvPr/>
        </p:nvPicPr>
        <p:blipFill>
          <a:blip r:embed="rId3"/>
          <a:stretch>
            <a:fillRect/>
          </a:stretch>
        </p:blipFill>
        <p:spPr>
          <a:xfrm>
            <a:off x="4561" y="2963826"/>
            <a:ext cx="4960579" cy="3385800"/>
          </a:xfrm>
          <a:prstGeom prst="rect">
            <a:avLst/>
          </a:prstGeom>
        </p:spPr>
      </p:pic>
      <p:pic>
        <p:nvPicPr>
          <p:cNvPr id="11" name="Picture 10"/>
          <p:cNvPicPr>
            <a:picLocks noChangeAspect="1"/>
          </p:cNvPicPr>
          <p:nvPr/>
        </p:nvPicPr>
        <p:blipFill>
          <a:blip r:embed="rId4"/>
          <a:stretch>
            <a:fillRect/>
          </a:stretch>
        </p:blipFill>
        <p:spPr>
          <a:xfrm>
            <a:off x="4940368" y="908115"/>
            <a:ext cx="3866864" cy="5505679"/>
          </a:xfrm>
          <a:prstGeom prst="rect">
            <a:avLst/>
          </a:prstGeom>
        </p:spPr>
      </p:pic>
      <p:sp>
        <p:nvSpPr>
          <p:cNvPr id="12" name="TextBox 11"/>
          <p:cNvSpPr txBox="1"/>
          <p:nvPr/>
        </p:nvSpPr>
        <p:spPr>
          <a:xfrm>
            <a:off x="4921457" y="622846"/>
            <a:ext cx="4199071" cy="646331"/>
          </a:xfrm>
          <a:prstGeom prst="rect">
            <a:avLst/>
          </a:prstGeom>
          <a:noFill/>
        </p:spPr>
        <p:txBody>
          <a:bodyPr wrap="square" rtlCol="0">
            <a:spAutoFit/>
          </a:bodyPr>
          <a:lstStyle/>
          <a:p>
            <a:r>
              <a:rPr lang="en-US" dirty="0"/>
              <a:t>Reconstructed signal from single neurons is poor and noisy</a:t>
            </a:r>
          </a:p>
        </p:txBody>
      </p:sp>
      <p:sp>
        <p:nvSpPr>
          <p:cNvPr id="13" name="Up Arrow 12"/>
          <p:cNvSpPr/>
          <p:nvPr/>
        </p:nvSpPr>
        <p:spPr>
          <a:xfrm>
            <a:off x="8549423" y="1450982"/>
            <a:ext cx="176463" cy="41814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635429" y="1355844"/>
            <a:ext cx="461665" cy="3697419"/>
          </a:xfrm>
          <a:prstGeom prst="rect">
            <a:avLst/>
          </a:prstGeom>
          <a:noFill/>
        </p:spPr>
        <p:txBody>
          <a:bodyPr vert="vert270" wrap="square" rtlCol="0">
            <a:spAutoFit/>
          </a:bodyPr>
          <a:lstStyle/>
          <a:p>
            <a:r>
              <a:rPr lang="en-US" dirty="0">
                <a:solidFill>
                  <a:srgbClr val="0070C0"/>
                </a:solidFill>
              </a:rPr>
              <a:t>Increasing Noise Amplitude</a:t>
            </a:r>
          </a:p>
        </p:txBody>
      </p:sp>
      <p:sp>
        <p:nvSpPr>
          <p:cNvPr id="4" name="Date Placeholder 3"/>
          <p:cNvSpPr>
            <a:spLocks noGrp="1"/>
          </p:cNvSpPr>
          <p:nvPr>
            <p:ph type="dt" sz="half" idx="10"/>
          </p:nvPr>
        </p:nvSpPr>
        <p:spPr/>
        <p:txBody>
          <a:bodyPr/>
          <a:lstStyle/>
          <a:p>
            <a:r>
              <a:rPr lang="en-US"/>
              <a:t>8/20/2018</a:t>
            </a:r>
          </a:p>
        </p:txBody>
      </p:sp>
      <p:sp>
        <p:nvSpPr>
          <p:cNvPr id="5" name="Footer Placeholder 4"/>
          <p:cNvSpPr>
            <a:spLocks noGrp="1"/>
          </p:cNvSpPr>
          <p:nvPr>
            <p:ph type="ftr" sz="quarter" idx="11"/>
          </p:nvPr>
        </p:nvSpPr>
        <p:spPr/>
        <p:txBody>
          <a:bodyPr/>
          <a:lstStyle/>
          <a:p>
            <a:r>
              <a:rPr lang="en-US"/>
              <a:t>EE746 Neuromorphic Engineering</a:t>
            </a:r>
          </a:p>
        </p:txBody>
      </p:sp>
      <p:sp>
        <p:nvSpPr>
          <p:cNvPr id="6" name="Slide Number Placeholder 5"/>
          <p:cNvSpPr>
            <a:spLocks noGrp="1"/>
          </p:cNvSpPr>
          <p:nvPr>
            <p:ph type="sldNum" sz="quarter" idx="12"/>
          </p:nvPr>
        </p:nvSpPr>
        <p:spPr/>
        <p:txBody>
          <a:bodyPr/>
          <a:lstStyle/>
          <a:p>
            <a:fld id="{02155817-48F7-4199-840B-919891AAF3D4}" type="slidenum">
              <a:rPr lang="en-US" smtClean="0"/>
              <a:t>8</a:t>
            </a:fld>
            <a:endParaRPr lang="en-US"/>
          </a:p>
        </p:txBody>
      </p:sp>
    </p:spTree>
    <p:extLst>
      <p:ext uri="{BB962C8B-B14F-4D97-AF65-F5344CB8AC3E}">
        <p14:creationId xmlns:p14="http://schemas.microsoft.com/office/powerpoint/2010/main" val="48515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effect of many Neurons (=500)</a:t>
            </a:r>
          </a:p>
        </p:txBody>
      </p:sp>
      <p:sp>
        <p:nvSpPr>
          <p:cNvPr id="16" name="Date Placeholder 15"/>
          <p:cNvSpPr>
            <a:spLocks noGrp="1"/>
          </p:cNvSpPr>
          <p:nvPr>
            <p:ph type="dt" sz="half" idx="10"/>
          </p:nvPr>
        </p:nvSpPr>
        <p:spPr/>
        <p:txBody>
          <a:bodyPr/>
          <a:lstStyle/>
          <a:p>
            <a:r>
              <a:rPr lang="en-US"/>
              <a:t>8/20/2018</a:t>
            </a:r>
          </a:p>
        </p:txBody>
      </p:sp>
      <p:sp>
        <p:nvSpPr>
          <p:cNvPr id="17" name="Footer Placeholder 16"/>
          <p:cNvSpPr>
            <a:spLocks noGrp="1"/>
          </p:cNvSpPr>
          <p:nvPr>
            <p:ph type="ftr" sz="quarter" idx="11"/>
          </p:nvPr>
        </p:nvSpPr>
        <p:spPr/>
        <p:txBody>
          <a:bodyPr/>
          <a:lstStyle/>
          <a:p>
            <a:r>
              <a:rPr lang="en-US"/>
              <a:t>EE746 Neuromorphic Engineering</a:t>
            </a:r>
          </a:p>
        </p:txBody>
      </p:sp>
      <p:sp>
        <p:nvSpPr>
          <p:cNvPr id="18" name="Slide Number Placeholder 17"/>
          <p:cNvSpPr>
            <a:spLocks noGrp="1"/>
          </p:cNvSpPr>
          <p:nvPr>
            <p:ph type="sldNum" sz="quarter" idx="12"/>
          </p:nvPr>
        </p:nvSpPr>
        <p:spPr/>
        <p:txBody>
          <a:bodyPr/>
          <a:lstStyle/>
          <a:p>
            <a:fld id="{02155817-48F7-4199-840B-919891AAF3D4}" type="slidenum">
              <a:rPr lang="en-US" smtClean="0"/>
              <a:t>9</a:t>
            </a:fld>
            <a:endParaRPr lang="en-US"/>
          </a:p>
        </p:txBody>
      </p:sp>
      <p:pic>
        <p:nvPicPr>
          <p:cNvPr id="4" name="Picture 3"/>
          <p:cNvPicPr>
            <a:picLocks noChangeAspect="1"/>
          </p:cNvPicPr>
          <p:nvPr/>
        </p:nvPicPr>
        <p:blipFill>
          <a:blip r:embed="rId2"/>
          <a:stretch>
            <a:fillRect/>
          </a:stretch>
        </p:blipFill>
        <p:spPr>
          <a:xfrm>
            <a:off x="4190473" y="952216"/>
            <a:ext cx="4741498" cy="5737048"/>
          </a:xfrm>
          <a:prstGeom prst="rect">
            <a:avLst/>
          </a:prstGeom>
        </p:spPr>
      </p:pic>
      <p:pic>
        <p:nvPicPr>
          <p:cNvPr id="5" name="Picture 4"/>
          <p:cNvPicPr>
            <a:picLocks noChangeAspect="1"/>
          </p:cNvPicPr>
          <p:nvPr/>
        </p:nvPicPr>
        <p:blipFill>
          <a:blip r:embed="rId3"/>
          <a:stretch>
            <a:fillRect/>
          </a:stretch>
        </p:blipFill>
        <p:spPr>
          <a:xfrm>
            <a:off x="198303" y="941296"/>
            <a:ext cx="4287692" cy="5674348"/>
          </a:xfrm>
          <a:prstGeom prst="rect">
            <a:avLst/>
          </a:prstGeom>
        </p:spPr>
      </p:pic>
      <p:sp>
        <p:nvSpPr>
          <p:cNvPr id="6" name="TextBox 5"/>
          <p:cNvSpPr txBox="1"/>
          <p:nvPr/>
        </p:nvSpPr>
        <p:spPr>
          <a:xfrm>
            <a:off x="505267" y="713469"/>
            <a:ext cx="4066734" cy="646331"/>
          </a:xfrm>
          <a:prstGeom prst="rect">
            <a:avLst/>
          </a:prstGeom>
          <a:noFill/>
        </p:spPr>
        <p:txBody>
          <a:bodyPr wrap="square" rtlCol="0">
            <a:spAutoFit/>
          </a:bodyPr>
          <a:lstStyle/>
          <a:p>
            <a:r>
              <a:rPr lang="en-US" dirty="0"/>
              <a:t>Number of “Spikes” in train for 500 neurons generates a smooth function</a:t>
            </a:r>
          </a:p>
        </p:txBody>
      </p:sp>
      <p:sp>
        <p:nvSpPr>
          <p:cNvPr id="7" name="TextBox 6"/>
          <p:cNvSpPr txBox="1"/>
          <p:nvPr/>
        </p:nvSpPr>
        <p:spPr>
          <a:xfrm>
            <a:off x="4865237" y="670464"/>
            <a:ext cx="4066734" cy="646331"/>
          </a:xfrm>
          <a:prstGeom prst="rect">
            <a:avLst/>
          </a:prstGeom>
          <a:noFill/>
        </p:spPr>
        <p:txBody>
          <a:bodyPr wrap="square" rtlCol="0">
            <a:spAutoFit/>
          </a:bodyPr>
          <a:lstStyle/>
          <a:p>
            <a:r>
              <a:rPr lang="en-US" dirty="0"/>
              <a:t>Autocorrelation Function of the spike train sum of many neurons (left)</a:t>
            </a:r>
          </a:p>
        </p:txBody>
      </p:sp>
      <p:sp>
        <p:nvSpPr>
          <p:cNvPr id="8" name="TextBox 7"/>
          <p:cNvSpPr txBox="1"/>
          <p:nvPr/>
        </p:nvSpPr>
        <p:spPr>
          <a:xfrm>
            <a:off x="2355048" y="1461714"/>
            <a:ext cx="1620252" cy="369332"/>
          </a:xfrm>
          <a:prstGeom prst="rect">
            <a:avLst/>
          </a:prstGeom>
          <a:noFill/>
        </p:spPr>
        <p:txBody>
          <a:bodyPr wrap="square" rtlCol="0">
            <a:spAutoFit/>
          </a:bodyPr>
          <a:lstStyle/>
          <a:p>
            <a:r>
              <a:rPr lang="en-US" dirty="0"/>
              <a:t>Weak output </a:t>
            </a:r>
          </a:p>
        </p:txBody>
      </p:sp>
      <p:sp>
        <p:nvSpPr>
          <p:cNvPr id="9" name="TextBox 8"/>
          <p:cNvSpPr txBox="1"/>
          <p:nvPr/>
        </p:nvSpPr>
        <p:spPr>
          <a:xfrm>
            <a:off x="2570221" y="5643191"/>
            <a:ext cx="1620252" cy="369332"/>
          </a:xfrm>
          <a:prstGeom prst="rect">
            <a:avLst/>
          </a:prstGeom>
          <a:noFill/>
        </p:spPr>
        <p:txBody>
          <a:bodyPr wrap="square" rtlCol="0">
            <a:spAutoFit/>
          </a:bodyPr>
          <a:lstStyle/>
          <a:p>
            <a:r>
              <a:rPr lang="en-US" dirty="0"/>
              <a:t>No signal </a:t>
            </a:r>
          </a:p>
        </p:txBody>
      </p:sp>
      <p:sp>
        <p:nvSpPr>
          <p:cNvPr id="10" name="TextBox 9"/>
          <p:cNvSpPr txBox="1"/>
          <p:nvPr/>
        </p:nvSpPr>
        <p:spPr>
          <a:xfrm>
            <a:off x="2342149" y="3549742"/>
            <a:ext cx="1620252" cy="369332"/>
          </a:xfrm>
          <a:prstGeom prst="rect">
            <a:avLst/>
          </a:prstGeom>
          <a:noFill/>
        </p:spPr>
        <p:txBody>
          <a:bodyPr wrap="square" rtlCol="0">
            <a:spAutoFit/>
          </a:bodyPr>
          <a:lstStyle/>
          <a:p>
            <a:r>
              <a:rPr lang="en-US" dirty="0"/>
              <a:t>Good </a:t>
            </a:r>
            <a:r>
              <a:rPr lang="en-US" dirty="0" err="1"/>
              <a:t>ouput</a:t>
            </a:r>
            <a:r>
              <a:rPr lang="en-US" dirty="0"/>
              <a:t> </a:t>
            </a:r>
          </a:p>
        </p:txBody>
      </p:sp>
      <p:sp>
        <p:nvSpPr>
          <p:cNvPr id="11" name="TextBox 10"/>
          <p:cNvSpPr txBox="1"/>
          <p:nvPr/>
        </p:nvSpPr>
        <p:spPr>
          <a:xfrm>
            <a:off x="4961889" y="1373483"/>
            <a:ext cx="1620252" cy="369332"/>
          </a:xfrm>
          <a:prstGeom prst="rect">
            <a:avLst/>
          </a:prstGeom>
          <a:noFill/>
        </p:spPr>
        <p:txBody>
          <a:bodyPr wrap="square" rtlCol="0">
            <a:spAutoFit/>
          </a:bodyPr>
          <a:lstStyle/>
          <a:p>
            <a:r>
              <a:rPr lang="en-US" dirty="0"/>
              <a:t>Weak signal </a:t>
            </a:r>
          </a:p>
        </p:txBody>
      </p:sp>
      <p:sp>
        <p:nvSpPr>
          <p:cNvPr id="12" name="TextBox 11"/>
          <p:cNvSpPr txBox="1"/>
          <p:nvPr/>
        </p:nvSpPr>
        <p:spPr>
          <a:xfrm>
            <a:off x="5177062" y="5635170"/>
            <a:ext cx="1620252" cy="369332"/>
          </a:xfrm>
          <a:prstGeom prst="rect">
            <a:avLst/>
          </a:prstGeom>
          <a:noFill/>
        </p:spPr>
        <p:txBody>
          <a:bodyPr wrap="square" rtlCol="0">
            <a:spAutoFit/>
          </a:bodyPr>
          <a:lstStyle/>
          <a:p>
            <a:r>
              <a:rPr lang="en-US" dirty="0"/>
              <a:t>No signal </a:t>
            </a:r>
          </a:p>
        </p:txBody>
      </p:sp>
      <p:sp>
        <p:nvSpPr>
          <p:cNvPr id="13" name="TextBox 12"/>
          <p:cNvSpPr txBox="1"/>
          <p:nvPr/>
        </p:nvSpPr>
        <p:spPr>
          <a:xfrm>
            <a:off x="4948990" y="3541721"/>
            <a:ext cx="1620252" cy="369332"/>
          </a:xfrm>
          <a:prstGeom prst="rect">
            <a:avLst/>
          </a:prstGeom>
          <a:noFill/>
        </p:spPr>
        <p:txBody>
          <a:bodyPr wrap="square" rtlCol="0">
            <a:spAutoFit/>
          </a:bodyPr>
          <a:lstStyle/>
          <a:p>
            <a:r>
              <a:rPr lang="en-US" dirty="0"/>
              <a:t>Good signal </a:t>
            </a:r>
          </a:p>
        </p:txBody>
      </p:sp>
      <p:sp>
        <p:nvSpPr>
          <p:cNvPr id="14" name="Up Arrow 13"/>
          <p:cNvSpPr/>
          <p:nvPr/>
        </p:nvSpPr>
        <p:spPr>
          <a:xfrm>
            <a:off x="8549423" y="1450982"/>
            <a:ext cx="176463" cy="41814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635429" y="1355844"/>
            <a:ext cx="461665" cy="3697419"/>
          </a:xfrm>
          <a:prstGeom prst="rect">
            <a:avLst/>
          </a:prstGeom>
          <a:noFill/>
        </p:spPr>
        <p:txBody>
          <a:bodyPr vert="vert270" wrap="square" rtlCol="0">
            <a:spAutoFit/>
          </a:bodyPr>
          <a:lstStyle/>
          <a:p>
            <a:r>
              <a:rPr lang="en-US" dirty="0">
                <a:solidFill>
                  <a:srgbClr val="0070C0"/>
                </a:solidFill>
              </a:rPr>
              <a:t>Increasing Noise Amplitude</a:t>
            </a:r>
          </a:p>
        </p:txBody>
      </p:sp>
    </p:spTree>
    <p:extLst>
      <p:ext uri="{BB962C8B-B14F-4D97-AF65-F5344CB8AC3E}">
        <p14:creationId xmlns:p14="http://schemas.microsoft.com/office/powerpoint/2010/main" val="6619911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1003</TotalTime>
  <Words>1999</Words>
  <Application>Microsoft Macintosh PowerPoint</Application>
  <PresentationFormat>On-screen Show (4:3)</PresentationFormat>
  <Paragraphs>272</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Noise can be resource: Stochastic Resonance (Section 2e)</vt:lpstr>
      <vt:lpstr>Levels of engineering response to Noise</vt:lpstr>
      <vt:lpstr>Sharks, skates and Stingray </vt:lpstr>
      <vt:lpstr>Stochastic resonance in paddle fish</vt:lpstr>
      <vt:lpstr>The extent of noise must carefully added for best performance</vt:lpstr>
      <vt:lpstr>How will you replicate the experiment?</vt:lpstr>
      <vt:lpstr>What happens if the noise is not exact?</vt:lpstr>
      <vt:lpstr>Stochastic Resonance</vt:lpstr>
      <vt:lpstr>The effect of many Neurons (=500)</vt:lpstr>
      <vt:lpstr>Power-spectral Density</vt:lpstr>
      <vt:lpstr>Near Minimum Error – signal and reconstructed signal are close</vt:lpstr>
      <vt:lpstr>Basics: Fourier Analysis</vt:lpstr>
      <vt:lpstr>Power Spectral Density (PSD) &amp; Autocorrelation Function (ACF) </vt:lpstr>
      <vt:lpstr>Questions</vt:lpstr>
      <vt:lpstr>Everything after this is not covered in Quiz 1</vt:lpstr>
      <vt:lpstr>Can we avoid noise tuning requirement?</vt:lpstr>
      <vt:lpstr>Integration given amplification</vt:lpstr>
      <vt:lpstr>Can we avoid noise tuning requirement?</vt:lpstr>
      <vt:lpstr>Computing Probability of spike</vt:lpstr>
      <vt:lpstr>Converting stochastic integral to erfc</vt:lpstr>
      <vt:lpstr>Trick: Simplifying erfc to linear</vt:lpstr>
      <vt:lpstr>How do we sample more often uniformly?</vt:lpstr>
      <vt:lpstr>Effect of de-coherence &amp;  slow neuron vs fast signal</vt:lpstr>
      <vt:lpstr>Even low noise causes detection</vt:lpstr>
      <vt:lpstr>Noise dependence reduced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Electronics</dc:title>
  <dc:creator>udayan Ganguly</dc:creator>
  <cp:lastModifiedBy>devesh kumar</cp:lastModifiedBy>
  <cp:revision>95</cp:revision>
  <dcterms:created xsi:type="dcterms:W3CDTF">2018-08-13T09:28:03Z</dcterms:created>
  <dcterms:modified xsi:type="dcterms:W3CDTF">2020-02-20T09:26:47Z</dcterms:modified>
</cp:coreProperties>
</file>