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D5797-E933-4871-92E3-0866AB67E72E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27288-2796-423E-AC1E-8D90060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6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9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02-Mar-20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F5AA-287F-4993-BA60-AEB117EB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nins.2019.00686/fu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603363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2976/1.3240502" TargetMode="External"/><Relationship Id="rId2" Type="http://schemas.openxmlformats.org/officeDocument/2006/relationships/hyperlink" Target="https://www.sciencedirect.com/science/article/pii/S089360801200280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7965991" TargetMode="External"/><Relationship Id="rId2" Type="http://schemas.openxmlformats.org/officeDocument/2006/relationships/hyperlink" Target="https://www.nature.com/articles/srep0161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nins.2016.00508/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ins.2018.00435/full" TargetMode="External"/><Relationship Id="rId2" Type="http://schemas.openxmlformats.org/officeDocument/2006/relationships/hyperlink" Target="https://www.sciencedirect.com/science/article/pii/S09252312183134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3.09574" TargetMode="External"/><Relationship Id="rId2" Type="http://schemas.openxmlformats.org/officeDocument/2006/relationships/hyperlink" Target="https://arxiv.org/pdf/1909.07486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75686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01C0-9C71-42D0-97DB-E0ABF76F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7388"/>
            <a:ext cx="7772400" cy="2387600"/>
          </a:xfrm>
        </p:spPr>
        <p:txBody>
          <a:bodyPr/>
          <a:lstStyle/>
          <a:p>
            <a:r>
              <a:rPr lang="en-IN" dirty="0"/>
              <a:t>EE 746 Spring 2019-20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D7F84-2053-4A41-AAFA-D3F12CE16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97062"/>
            <a:ext cx="6858000" cy="2387600"/>
          </a:xfrm>
        </p:spPr>
        <p:txBody>
          <a:bodyPr>
            <a:normAutofit/>
          </a:bodyPr>
          <a:lstStyle/>
          <a:p>
            <a:r>
              <a:rPr lang="en-IN" dirty="0"/>
              <a:t>Project Proposals: Vivek Saraswat</a:t>
            </a:r>
          </a:p>
          <a:p>
            <a:endParaRPr lang="en-IN" dirty="0"/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</a:rPr>
              <a:t>Learning in SNNs – 3 projects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Liquid State Machines – 4 projects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Boltzmann Machines – 1 project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E41C-CC40-48C9-BD31-7E41971E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6117A-1F79-4C67-8BC7-A4995CE2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B. Deep LSMs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Background: </a:t>
            </a:r>
          </a:p>
          <a:p>
            <a:pPr lvl="1"/>
            <a:r>
              <a:rPr lang="en-IN" dirty="0"/>
              <a:t>Convolutional neural networks are conventionally used for image and video activity recognition</a:t>
            </a:r>
          </a:p>
          <a:p>
            <a:pPr lvl="1"/>
            <a:r>
              <a:rPr lang="en-IN" dirty="0"/>
              <a:t>LSMs have a single layer of output classification weights to be learnt.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2. Liquid State Machines</a:t>
            </a:r>
          </a:p>
        </p:txBody>
      </p:sp>
      <p:pic>
        <p:nvPicPr>
          <p:cNvPr id="10244" name="Picture 4" descr="Image result for deep LSMs">
            <a:extLst>
              <a:ext uri="{FF2B5EF4-FFF2-40B4-BE49-F238E27FC236}">
                <a16:creationId xmlns:a16="http://schemas.microsoft.com/office/drawing/2014/main" id="{1C4C7882-DDA5-4458-A90A-510B5C7A3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59" y="3886795"/>
            <a:ext cx="3477312" cy="24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432F1-056A-4BAD-ABAE-C7BFC4421973}"/>
              </a:ext>
            </a:extLst>
          </p:cNvPr>
          <p:cNvSpPr txBox="1"/>
          <p:nvPr/>
        </p:nvSpPr>
        <p:spPr>
          <a:xfrm>
            <a:off x="5297863" y="4609707"/>
            <a:ext cx="3424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Can multiple reservoirs be used for deep neural networks?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4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B. Deep LSMs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Stage I:</a:t>
            </a:r>
          </a:p>
          <a:p>
            <a:pPr lvl="1"/>
            <a:r>
              <a:rPr lang="en-IN" dirty="0"/>
              <a:t>Identify which deep neural networks can benefit from reservoir stages</a:t>
            </a:r>
          </a:p>
          <a:p>
            <a:pPr lvl="1"/>
            <a:r>
              <a:rPr lang="en-IN" dirty="0"/>
              <a:t>Come up with the standard scheme to include reservoirs in multi-stage neural networks</a:t>
            </a:r>
          </a:p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Stage II:</a:t>
            </a:r>
          </a:p>
          <a:p>
            <a:pPr lvl="1"/>
            <a:r>
              <a:rPr lang="en-IN" dirty="0"/>
              <a:t>Implement a deep LSM CNN for video activity classification or image recognition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2. Liquid State Machines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515EA-6BDF-4E81-BA8D-E77356E876BE}"/>
              </a:ext>
            </a:extLst>
          </p:cNvPr>
          <p:cNvSpPr/>
          <p:nvPr/>
        </p:nvSpPr>
        <p:spPr>
          <a:xfrm>
            <a:off x="1465868" y="5771576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https://www.frontiersin.org/articles/10.3389/fnins.2019.00686/full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912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C. Neuron models in LSM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Background: </a:t>
            </a:r>
          </a:p>
          <a:p>
            <a:pPr lvl="1"/>
            <a:r>
              <a:rPr lang="en-IN" dirty="0"/>
              <a:t>Reservoir computing is about have a RNN of neurons after the input layer and before the output layer</a:t>
            </a:r>
          </a:p>
          <a:p>
            <a:pPr lvl="1"/>
            <a:r>
              <a:rPr lang="en-IN" dirty="0"/>
              <a:t>Apart from the architectural comment, there is no comment about the neuronal features to incorporate in the reservoir neurons.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2. Liquid State Machines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432F1-056A-4BAD-ABAE-C7BFC4421973}"/>
              </a:ext>
            </a:extLst>
          </p:cNvPr>
          <p:cNvSpPr txBox="1"/>
          <p:nvPr/>
        </p:nvSpPr>
        <p:spPr>
          <a:xfrm>
            <a:off x="5938886" y="4524866"/>
            <a:ext cx="3337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Do higher order neuron models or stochasticity in neuron models affect reservoir performance?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2290" name="Picture 2" descr="Figure 1">
            <a:extLst>
              <a:ext uri="{FF2B5EF4-FFF2-40B4-BE49-F238E27FC236}">
                <a16:creationId xmlns:a16="http://schemas.microsoft.com/office/drawing/2014/main" id="{9C0BAB5B-E117-4B2B-918D-7C2601F5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17" y="4099131"/>
            <a:ext cx="4574554" cy="233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24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C. Neuron models in LSM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Stage I:</a:t>
            </a:r>
          </a:p>
          <a:p>
            <a:pPr lvl="1"/>
            <a:r>
              <a:rPr lang="en-IN" dirty="0"/>
              <a:t>Implement the simple LIF neuron based LSM</a:t>
            </a:r>
          </a:p>
          <a:p>
            <a:pPr lvl="1"/>
            <a:r>
              <a:rPr lang="en-IN" dirty="0"/>
              <a:t>Do LIF parameters affect the output performance significantly?</a:t>
            </a:r>
          </a:p>
          <a:p>
            <a:pPr lvl="1"/>
            <a:r>
              <a:rPr lang="en-IN" dirty="0"/>
              <a:t>Is neuron model or synaptic connectivity more critical for LSM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Stage II:</a:t>
            </a:r>
          </a:p>
          <a:p>
            <a:pPr lvl="1"/>
            <a:r>
              <a:rPr lang="en-IN" dirty="0"/>
              <a:t>Implement the LSM with a different neuron model HH or Morris </a:t>
            </a:r>
            <a:r>
              <a:rPr lang="en-IN" dirty="0" err="1"/>
              <a:t>Lecar</a:t>
            </a:r>
            <a:r>
              <a:rPr lang="en-IN" dirty="0"/>
              <a:t> or include sources of stochasticity and comment on the output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2. Liquid State Machines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515EA-6BDF-4E81-BA8D-E77356E876BE}"/>
              </a:ext>
            </a:extLst>
          </p:cNvPr>
          <p:cNvSpPr/>
          <p:nvPr/>
        </p:nvSpPr>
        <p:spPr>
          <a:xfrm>
            <a:off x="1465868" y="5771576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https://ieeexplore.ieee.org/abstract/document/6033639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D. Connectivity and Topologies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Background: </a:t>
            </a:r>
          </a:p>
          <a:p>
            <a:pPr lvl="1"/>
            <a:r>
              <a:rPr lang="en-IN" dirty="0"/>
              <a:t>The reservoir has a specific connectivity in terms of which neurons are connected and what is the synaptic strength distribution.</a:t>
            </a:r>
          </a:p>
          <a:p>
            <a:pPr lvl="1"/>
            <a:r>
              <a:rPr lang="en-IN" dirty="0"/>
              <a:t>There are different ways to build the reservoir starting from scratch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2. Liquid State Machines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432F1-056A-4BAD-ABAE-C7BFC4421973}"/>
              </a:ext>
            </a:extLst>
          </p:cNvPr>
          <p:cNvSpPr txBox="1"/>
          <p:nvPr/>
        </p:nvSpPr>
        <p:spPr>
          <a:xfrm>
            <a:off x="5693789" y="4667572"/>
            <a:ext cx="3337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Is there a method to build the reservoir which is tailor made for the applications?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70ED9-5DD2-401A-B1AB-C105880E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39" y="4118415"/>
            <a:ext cx="4647447" cy="231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0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D. Connectivity and Topologies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Stage I:</a:t>
            </a:r>
          </a:p>
          <a:p>
            <a:pPr lvl="1"/>
            <a:r>
              <a:rPr lang="en-IN" dirty="0"/>
              <a:t>Find out different ways to build a reservoir – connection topologies and rules to include a connection</a:t>
            </a:r>
          </a:p>
          <a:p>
            <a:pPr lvl="1"/>
            <a:r>
              <a:rPr lang="en-IN" dirty="0"/>
              <a:t>Find out ways to assign the synaptic strength to the reservoir for different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Stage II:</a:t>
            </a:r>
          </a:p>
          <a:p>
            <a:pPr lvl="1"/>
            <a:r>
              <a:rPr lang="en-IN" dirty="0"/>
              <a:t>Implement and comment on hardware friendly topologies and the associated reduction in the performance, is there a formal way to assign synaptic weights in the reservoir for an application?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2. Liquid State Machines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515EA-6BDF-4E81-BA8D-E77356E876BE}"/>
              </a:ext>
            </a:extLst>
          </p:cNvPr>
          <p:cNvSpPr/>
          <p:nvPr/>
        </p:nvSpPr>
        <p:spPr>
          <a:xfrm>
            <a:off x="1465868" y="577157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https://www.sciencedirect.com/science/article/pii/S0893608012002808</a:t>
            </a:r>
            <a:endParaRPr lang="en-US" u="sng" dirty="0"/>
          </a:p>
          <a:p>
            <a:r>
              <a:rPr lang="en-US" u="sng" dirty="0">
                <a:hlinkClick r:id="rId3"/>
              </a:rPr>
              <a:t>https://www.tandfonline.com/doi/abs/10.2976/1.3240502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351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A. Chaotic Boltzmann Machines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Background: </a:t>
            </a:r>
          </a:p>
          <a:p>
            <a:pPr lvl="1"/>
            <a:r>
              <a:rPr lang="en-IN" dirty="0"/>
              <a:t>Stochastic Hopfield Networks are popular for optimisation problems.</a:t>
            </a:r>
          </a:p>
          <a:p>
            <a:pPr lvl="1"/>
            <a:r>
              <a:rPr lang="en-IN" dirty="0"/>
              <a:t>Stochastic devices have been proposed for effective implementations of Stochastic Boltzmann Machines</a:t>
            </a:r>
          </a:p>
          <a:p>
            <a:pPr lvl="1"/>
            <a:r>
              <a:rPr lang="en-IN" dirty="0"/>
              <a:t>Chaotic BMs are claimed to have same power as SBMs.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5150" y="6371384"/>
            <a:ext cx="2057400" cy="365125"/>
          </a:xfrm>
        </p:spPr>
        <p:txBody>
          <a:bodyPr/>
          <a:lstStyle/>
          <a:p>
            <a:fld id="{855CF5AA-287F-4993-BA60-AEB117EB6A43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432F1-056A-4BAD-ABAE-C7BFC4421973}"/>
              </a:ext>
            </a:extLst>
          </p:cNvPr>
          <p:cNvSpPr txBox="1"/>
          <p:nvPr/>
        </p:nvSpPr>
        <p:spPr>
          <a:xfrm>
            <a:off x="4713977" y="4211687"/>
            <a:ext cx="333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Is randomness necessary for optimisation?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4338" name="Picture 2" descr="Image result for boltzmann machines">
            <a:extLst>
              <a:ext uri="{FF2B5EF4-FFF2-40B4-BE49-F238E27FC236}">
                <a16:creationId xmlns:a16="http://schemas.microsoft.com/office/drawing/2014/main" id="{055B2E74-2741-4550-8095-FA00C45F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5" y="4277241"/>
            <a:ext cx="3492631" cy="21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08BB45-60F0-4924-8FCA-B91DDC82B163}"/>
              </a:ext>
            </a:extLst>
          </p:cNvPr>
          <p:cNvSpPr/>
          <p:nvPr/>
        </p:nvSpPr>
        <p:spPr>
          <a:xfrm>
            <a:off x="4148149" y="4269221"/>
            <a:ext cx="4746171" cy="1788861"/>
          </a:xfrm>
          <a:custGeom>
            <a:avLst/>
            <a:gdLst>
              <a:gd name="connsiteX0" fmla="*/ 0 w 4746171"/>
              <a:gd name="connsiteY0" fmla="*/ 165462 h 1788861"/>
              <a:gd name="connsiteX1" fmla="*/ 1166948 w 4746171"/>
              <a:gd name="connsiteY1" fmla="*/ 1480457 h 1788861"/>
              <a:gd name="connsiteX2" fmla="*/ 1933303 w 4746171"/>
              <a:gd name="connsiteY2" fmla="*/ 687977 h 1788861"/>
              <a:gd name="connsiteX3" fmla="*/ 2638697 w 4746171"/>
              <a:gd name="connsiteY3" fmla="*/ 1097280 h 1788861"/>
              <a:gd name="connsiteX4" fmla="*/ 3126377 w 4746171"/>
              <a:gd name="connsiteY4" fmla="*/ 478971 h 1788861"/>
              <a:gd name="connsiteX5" fmla="*/ 4005943 w 4746171"/>
              <a:gd name="connsiteY5" fmla="*/ 1785257 h 1788861"/>
              <a:gd name="connsiteX6" fmla="*/ 4746171 w 4746171"/>
              <a:gd name="connsiteY6" fmla="*/ 0 h 178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6171" h="1788861">
                <a:moveTo>
                  <a:pt x="0" y="165462"/>
                </a:moveTo>
                <a:cubicBezTo>
                  <a:pt x="422365" y="779416"/>
                  <a:pt x="844731" y="1393371"/>
                  <a:pt x="1166948" y="1480457"/>
                </a:cubicBezTo>
                <a:cubicBezTo>
                  <a:pt x="1489165" y="1567543"/>
                  <a:pt x="1688012" y="751840"/>
                  <a:pt x="1933303" y="687977"/>
                </a:cubicBezTo>
                <a:cubicBezTo>
                  <a:pt x="2178595" y="624114"/>
                  <a:pt x="2439851" y="1132114"/>
                  <a:pt x="2638697" y="1097280"/>
                </a:cubicBezTo>
                <a:cubicBezTo>
                  <a:pt x="2837543" y="1062446"/>
                  <a:pt x="2898503" y="364308"/>
                  <a:pt x="3126377" y="478971"/>
                </a:cubicBezTo>
                <a:cubicBezTo>
                  <a:pt x="3354251" y="593634"/>
                  <a:pt x="3735977" y="1865085"/>
                  <a:pt x="4005943" y="1785257"/>
                </a:cubicBezTo>
                <a:cubicBezTo>
                  <a:pt x="4275909" y="1705429"/>
                  <a:pt x="4511040" y="852714"/>
                  <a:pt x="4746171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C0E2E-7719-4408-B72F-06167E85E84A}"/>
              </a:ext>
            </a:extLst>
          </p:cNvPr>
          <p:cNvSpPr/>
          <p:nvPr/>
        </p:nvSpPr>
        <p:spPr>
          <a:xfrm>
            <a:off x="4897073" y="6197785"/>
            <a:ext cx="31902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Configurations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AE3375-E182-44CD-85AD-C71F0C82404C}"/>
              </a:ext>
            </a:extLst>
          </p:cNvPr>
          <p:cNvSpPr/>
          <p:nvPr/>
        </p:nvSpPr>
        <p:spPr>
          <a:xfrm>
            <a:off x="4877118" y="5340984"/>
            <a:ext cx="889000" cy="414671"/>
          </a:xfrm>
          <a:custGeom>
            <a:avLst/>
            <a:gdLst>
              <a:gd name="connsiteX0" fmla="*/ 0 w 889000"/>
              <a:gd name="connsiteY0" fmla="*/ 76200 h 414671"/>
              <a:gd name="connsiteX1" fmla="*/ 477520 w 889000"/>
              <a:gd name="connsiteY1" fmla="*/ 414020 h 414671"/>
              <a:gd name="connsiteX2" fmla="*/ 889000 w 889000"/>
              <a:gd name="connsiteY2" fmla="*/ 0 h 41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414671">
                <a:moveTo>
                  <a:pt x="0" y="76200"/>
                </a:moveTo>
                <a:cubicBezTo>
                  <a:pt x="164676" y="251460"/>
                  <a:pt x="329353" y="426720"/>
                  <a:pt x="477520" y="414020"/>
                </a:cubicBezTo>
                <a:cubicBezTo>
                  <a:pt x="625687" y="401320"/>
                  <a:pt x="757343" y="200660"/>
                  <a:pt x="8890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86D298-A1B0-41AC-9A82-A854CC93BCF7}"/>
              </a:ext>
            </a:extLst>
          </p:cNvPr>
          <p:cNvSpPr/>
          <p:nvPr/>
        </p:nvSpPr>
        <p:spPr>
          <a:xfrm>
            <a:off x="5773738" y="4942215"/>
            <a:ext cx="675640" cy="391149"/>
          </a:xfrm>
          <a:custGeom>
            <a:avLst/>
            <a:gdLst>
              <a:gd name="connsiteX0" fmla="*/ 0 w 675640"/>
              <a:gd name="connsiteY0" fmla="*/ 391149 h 391149"/>
              <a:gd name="connsiteX1" fmla="*/ 317500 w 675640"/>
              <a:gd name="connsiteY1" fmla="*/ 5069 h 391149"/>
              <a:gd name="connsiteX2" fmla="*/ 675640 w 675640"/>
              <a:gd name="connsiteY2" fmla="*/ 205729 h 3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640" h="391149">
                <a:moveTo>
                  <a:pt x="0" y="391149"/>
                </a:moveTo>
                <a:cubicBezTo>
                  <a:pt x="102446" y="213560"/>
                  <a:pt x="204893" y="35972"/>
                  <a:pt x="317500" y="5069"/>
                </a:cubicBezTo>
                <a:cubicBezTo>
                  <a:pt x="430107" y="-25834"/>
                  <a:pt x="552873" y="89947"/>
                  <a:pt x="675640" y="20572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B086F5-A854-4765-9FEF-518E1CD58E56}"/>
              </a:ext>
            </a:extLst>
          </p:cNvPr>
          <p:cNvSpPr/>
          <p:nvPr/>
        </p:nvSpPr>
        <p:spPr>
          <a:xfrm>
            <a:off x="6462078" y="5079364"/>
            <a:ext cx="528320" cy="298272"/>
          </a:xfrm>
          <a:custGeom>
            <a:avLst/>
            <a:gdLst>
              <a:gd name="connsiteX0" fmla="*/ 0 w 528320"/>
              <a:gd name="connsiteY0" fmla="*/ 81280 h 298272"/>
              <a:gd name="connsiteX1" fmla="*/ 302260 w 528320"/>
              <a:gd name="connsiteY1" fmla="*/ 297180 h 298272"/>
              <a:gd name="connsiteX2" fmla="*/ 528320 w 528320"/>
              <a:gd name="connsiteY2" fmla="*/ 0 h 29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20" h="298272">
                <a:moveTo>
                  <a:pt x="0" y="81280"/>
                </a:moveTo>
                <a:cubicBezTo>
                  <a:pt x="107103" y="196003"/>
                  <a:pt x="214207" y="310727"/>
                  <a:pt x="302260" y="297180"/>
                </a:cubicBezTo>
                <a:cubicBezTo>
                  <a:pt x="390313" y="283633"/>
                  <a:pt x="459316" y="141816"/>
                  <a:pt x="52832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FDF77D-CA13-47D3-BBA9-0166C103E9C4}"/>
              </a:ext>
            </a:extLst>
          </p:cNvPr>
          <p:cNvSpPr/>
          <p:nvPr/>
        </p:nvSpPr>
        <p:spPr>
          <a:xfrm>
            <a:off x="7000558" y="4727833"/>
            <a:ext cx="718820" cy="785871"/>
          </a:xfrm>
          <a:custGeom>
            <a:avLst/>
            <a:gdLst>
              <a:gd name="connsiteX0" fmla="*/ 0 w 718820"/>
              <a:gd name="connsiteY0" fmla="*/ 336291 h 785871"/>
              <a:gd name="connsiteX1" fmla="*/ 254000 w 718820"/>
              <a:gd name="connsiteY1" fmla="*/ 16251 h 785871"/>
              <a:gd name="connsiteX2" fmla="*/ 718820 w 718820"/>
              <a:gd name="connsiteY2" fmla="*/ 785871 h 78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820" h="785871">
                <a:moveTo>
                  <a:pt x="0" y="336291"/>
                </a:moveTo>
                <a:cubicBezTo>
                  <a:pt x="67098" y="138806"/>
                  <a:pt x="134197" y="-58679"/>
                  <a:pt x="254000" y="16251"/>
                </a:cubicBezTo>
                <a:cubicBezTo>
                  <a:pt x="373803" y="91181"/>
                  <a:pt x="546311" y="438526"/>
                  <a:pt x="718820" y="78587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4A24C00-D1D6-4114-965C-F5ED465F84A7}"/>
              </a:ext>
            </a:extLst>
          </p:cNvPr>
          <p:cNvSpPr/>
          <p:nvPr/>
        </p:nvSpPr>
        <p:spPr>
          <a:xfrm>
            <a:off x="7734618" y="5485764"/>
            <a:ext cx="787400" cy="587020"/>
          </a:xfrm>
          <a:custGeom>
            <a:avLst/>
            <a:gdLst>
              <a:gd name="connsiteX0" fmla="*/ 0 w 787400"/>
              <a:gd name="connsiteY0" fmla="*/ 60960 h 587020"/>
              <a:gd name="connsiteX1" fmla="*/ 403860 w 787400"/>
              <a:gd name="connsiteY1" fmla="*/ 586740 h 587020"/>
              <a:gd name="connsiteX2" fmla="*/ 787400 w 787400"/>
              <a:gd name="connsiteY2" fmla="*/ 0 h 58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587020">
                <a:moveTo>
                  <a:pt x="0" y="60960"/>
                </a:moveTo>
                <a:cubicBezTo>
                  <a:pt x="136313" y="328930"/>
                  <a:pt x="272627" y="596900"/>
                  <a:pt x="403860" y="586740"/>
                </a:cubicBezTo>
                <a:cubicBezTo>
                  <a:pt x="535093" y="576580"/>
                  <a:pt x="661246" y="288290"/>
                  <a:pt x="78740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8009CB-22C2-4947-8ED3-7119B05DE0EE}"/>
              </a:ext>
            </a:extLst>
          </p:cNvPr>
          <p:cNvCxnSpPr/>
          <p:nvPr/>
        </p:nvCxnSpPr>
        <p:spPr>
          <a:xfrm>
            <a:off x="3897948" y="4269221"/>
            <a:ext cx="0" cy="22236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BD68D-B757-47E2-ACE5-A13907BD4BDC}"/>
              </a:ext>
            </a:extLst>
          </p:cNvPr>
          <p:cNvCxnSpPr>
            <a:cxnSpLocks/>
          </p:cNvCxnSpPr>
          <p:nvPr/>
        </p:nvCxnSpPr>
        <p:spPr>
          <a:xfrm>
            <a:off x="3642678" y="6138573"/>
            <a:ext cx="53298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A7461-E150-467C-B081-4927C1A56A1E}"/>
              </a:ext>
            </a:extLst>
          </p:cNvPr>
          <p:cNvSpPr/>
          <p:nvPr/>
        </p:nvSpPr>
        <p:spPr>
          <a:xfrm rot="16200000">
            <a:off x="1911357" y="5117580"/>
            <a:ext cx="31902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Energy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99F8EA5B-96A5-47BC-8F73-B341B0C9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3. Boltzmann Machines</a:t>
            </a:r>
          </a:p>
        </p:txBody>
      </p:sp>
    </p:spTree>
    <p:extLst>
      <p:ext uri="{BB962C8B-B14F-4D97-AF65-F5344CB8AC3E}">
        <p14:creationId xmlns:p14="http://schemas.microsoft.com/office/powerpoint/2010/main" val="398471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A. Chaotic Boltzmann Machines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Stage I:</a:t>
            </a:r>
          </a:p>
          <a:p>
            <a:pPr lvl="1"/>
            <a:r>
              <a:rPr lang="en-IN" dirty="0"/>
              <a:t>Compare and contrast Stochastic Boltzmann Machines with Chaotic Boltzmann Machines</a:t>
            </a:r>
          </a:p>
          <a:p>
            <a:pPr lvl="1"/>
            <a:r>
              <a:rPr lang="en-IN" dirty="0"/>
              <a:t>Comment on the required functionalities to achieve the necessary operations in the two networks.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Stage II:</a:t>
            </a:r>
          </a:p>
          <a:p>
            <a:pPr lvl="1"/>
            <a:r>
              <a:rPr lang="en-IN" dirty="0"/>
              <a:t>Implement a chaotic BM and comment on the output performance vs. the reduction in the hardware complexity/requirement due to removal of randomness.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3. Boltzmann Machines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515EA-6BDF-4E81-BA8D-E77356E876BE}"/>
              </a:ext>
            </a:extLst>
          </p:cNvPr>
          <p:cNvSpPr/>
          <p:nvPr/>
        </p:nvSpPr>
        <p:spPr>
          <a:xfrm>
            <a:off x="1465868" y="577157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https://www.nature.com/articles/srep01610.pdf</a:t>
            </a:r>
            <a:endParaRPr lang="en-US" u="sng" dirty="0"/>
          </a:p>
          <a:p>
            <a:r>
              <a:rPr lang="en-US" u="sng" dirty="0">
                <a:hlinkClick r:id="rId3"/>
              </a:rPr>
              <a:t>https://ieeexplore.ieee.org/stamp/stamp.jsp?arnumber=7965991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596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A. Backpropagation in Deep SNNs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Background: </a:t>
            </a:r>
          </a:p>
          <a:p>
            <a:pPr lvl="1"/>
            <a:r>
              <a:rPr lang="en-IN" dirty="0"/>
              <a:t>Continuous valued activation neurons are trained by minimising error by adjusting weights</a:t>
            </a:r>
          </a:p>
          <a:p>
            <a:pPr lvl="1"/>
            <a:r>
              <a:rPr lang="en-IN" dirty="0"/>
              <a:t>Gradient Descent over spike signals is difficult</a:t>
            </a:r>
          </a:p>
          <a:p>
            <a:pPr lvl="1"/>
            <a:r>
              <a:rPr lang="en-IN" dirty="0"/>
              <a:t>Spike signals converted to rate to get continuous valued functions and offline gradient descent sets the weights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</a:rPr>
              <a:t>1. Learning in SNNs</a:t>
            </a:r>
          </a:p>
        </p:txBody>
      </p:sp>
      <p:pic>
        <p:nvPicPr>
          <p:cNvPr id="1028" name="Picture 4" descr="Image result for artificial neural networks backpropagation">
            <a:extLst>
              <a:ext uri="{FF2B5EF4-FFF2-40B4-BE49-F238E27FC236}">
                <a16:creationId xmlns:a16="http://schemas.microsoft.com/office/drawing/2014/main" id="{FBE47596-AAFF-4625-BC44-8E6CF1DA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48" y="4329711"/>
            <a:ext cx="3284004" cy="18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3FA07-28AF-42F1-8B1A-3C538DC9A20A}"/>
              </a:ext>
            </a:extLst>
          </p:cNvPr>
          <p:cNvSpPr txBox="1"/>
          <p:nvPr/>
        </p:nvSpPr>
        <p:spPr>
          <a:xfrm>
            <a:off x="5090473" y="4713402"/>
            <a:ext cx="3424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Can variables of SNNs be used to execute backpropagation?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A. Backpropagation in Deep SNNs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Stage I:</a:t>
            </a:r>
          </a:p>
          <a:p>
            <a:pPr lvl="1"/>
            <a:r>
              <a:rPr lang="en-IN" dirty="0"/>
              <a:t>How do SNNs learn – supervised vs unsupervised learning?</a:t>
            </a:r>
          </a:p>
          <a:p>
            <a:pPr lvl="1"/>
            <a:r>
              <a:rPr lang="en-IN" dirty="0"/>
              <a:t>How to implement backpropagation using spikes or spiking neuron’s membrane potential?</a:t>
            </a:r>
          </a:p>
          <a:p>
            <a:pPr lvl="1"/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Stage II:</a:t>
            </a:r>
          </a:p>
          <a:p>
            <a:pPr lvl="1"/>
            <a:r>
              <a:rPr lang="en-IN" dirty="0"/>
              <a:t>Implement an SNN based on backpropagation on MNIST and comment on its hardware feasibility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</a:rPr>
              <a:t>1. Learning in SNNs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72FF34-712F-494D-9EB2-3081ED61EE57}"/>
              </a:ext>
            </a:extLst>
          </p:cNvPr>
          <p:cNvSpPr/>
          <p:nvPr/>
        </p:nvSpPr>
        <p:spPr>
          <a:xfrm>
            <a:off x="1105293" y="5807631"/>
            <a:ext cx="693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https://www.frontiersin.org/articles/10.3389/fnins.2016.00508/full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B. STDP and Backpropagation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Background: </a:t>
            </a:r>
          </a:p>
          <a:p>
            <a:pPr lvl="1"/>
            <a:r>
              <a:rPr lang="en-IN" dirty="0"/>
              <a:t>The spiking neurons communicate based on spiking events.</a:t>
            </a:r>
          </a:p>
          <a:p>
            <a:pPr lvl="1"/>
            <a:r>
              <a:rPr lang="en-IN" dirty="0"/>
              <a:t>Spike timing dependent plasticity is a local and hardware friendly learning rule. </a:t>
            </a:r>
          </a:p>
          <a:p>
            <a:pPr lvl="1"/>
            <a:r>
              <a:rPr lang="en-IN" dirty="0"/>
              <a:t>Backpropagation is a general weight update rule for a variety of neural network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</a:rPr>
              <a:t>1. Learning in SNNs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3FA07-28AF-42F1-8B1A-3C538DC9A20A}"/>
              </a:ext>
            </a:extLst>
          </p:cNvPr>
          <p:cNvSpPr txBox="1"/>
          <p:nvPr/>
        </p:nvSpPr>
        <p:spPr>
          <a:xfrm>
            <a:off x="5090473" y="4864231"/>
            <a:ext cx="3424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Can STDP be used to approximate backpropagation?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STDP">
            <a:extLst>
              <a:ext uri="{FF2B5EF4-FFF2-40B4-BE49-F238E27FC236}">
                <a16:creationId xmlns:a16="http://schemas.microsoft.com/office/drawing/2014/main" id="{0D11B07F-9828-489F-9CEF-3F3117AE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15" y="4500553"/>
            <a:ext cx="2455813" cy="193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B. STDP and Backpropagation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Stage I:</a:t>
            </a:r>
          </a:p>
          <a:p>
            <a:pPr lvl="1"/>
            <a:r>
              <a:rPr lang="en-IN" dirty="0"/>
              <a:t>How is backpropagation used to learn weights for arbitrary problems?</a:t>
            </a:r>
          </a:p>
          <a:p>
            <a:pPr lvl="1"/>
            <a:r>
              <a:rPr lang="en-IN" dirty="0"/>
              <a:t>How is STDP used to update weights for a classification problem?</a:t>
            </a:r>
          </a:p>
          <a:p>
            <a:pPr lvl="1"/>
            <a:r>
              <a:rPr lang="en-IN" dirty="0"/>
              <a:t>What is the performance loss in the approximation?</a:t>
            </a:r>
          </a:p>
          <a:p>
            <a:pPr lvl="1"/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Stage II:</a:t>
            </a:r>
          </a:p>
          <a:p>
            <a:pPr lvl="1"/>
            <a:r>
              <a:rPr lang="en-IN" dirty="0"/>
              <a:t>Implement an SNN based on BP-STDP on MNIST and comment on the hardware feasibility of the learning rule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</a:rPr>
              <a:t>1. Learning in SNNs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515EA-6BDF-4E81-BA8D-E77356E876BE}"/>
              </a:ext>
            </a:extLst>
          </p:cNvPr>
          <p:cNvSpPr/>
          <p:nvPr/>
        </p:nvSpPr>
        <p:spPr>
          <a:xfrm>
            <a:off x="1465868" y="5771576"/>
            <a:ext cx="788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https://www.sciencedirect.com/science/article/pii/S0925231218313420</a:t>
            </a:r>
            <a:endParaRPr lang="en-US" sz="14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400" u="sng" dirty="0">
                <a:hlinkClick r:id="rId3"/>
              </a:rPr>
              <a:t>https://www.frontiersin.org/articles/10.3389/fnins.2018.00435/full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269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C. Learning in RNNs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Background: </a:t>
            </a:r>
          </a:p>
          <a:p>
            <a:pPr lvl="1"/>
            <a:r>
              <a:rPr lang="en-IN" dirty="0"/>
              <a:t>Deep Neural Networks and Recurrent Neural Networks are two important class of NNs.</a:t>
            </a:r>
          </a:p>
          <a:p>
            <a:pPr lvl="1"/>
            <a:r>
              <a:rPr lang="en-IN" dirty="0"/>
              <a:t>Backpropagation through time suggested for learning in RNNs.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</a:rPr>
              <a:t>1. Learning in SNNs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3FA07-28AF-42F1-8B1A-3C538DC9A20A}"/>
              </a:ext>
            </a:extLst>
          </p:cNvPr>
          <p:cNvSpPr txBox="1"/>
          <p:nvPr/>
        </p:nvSpPr>
        <p:spPr>
          <a:xfrm>
            <a:off x="5015059" y="4609707"/>
            <a:ext cx="342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Can BPTT be achieved in SNNs?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Image result for backpropagation through time">
            <a:extLst>
              <a:ext uri="{FF2B5EF4-FFF2-40B4-BE49-F238E27FC236}">
                <a16:creationId xmlns:a16="http://schemas.microsoft.com/office/drawing/2014/main" id="{A4667432-142D-43FE-84F6-2213FD0D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01100"/>
            <a:ext cx="4018764" cy="273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5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C. Learning in RNNs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Stage I:</a:t>
            </a:r>
          </a:p>
          <a:p>
            <a:pPr lvl="1"/>
            <a:r>
              <a:rPr lang="en-IN" dirty="0"/>
              <a:t>How do RNNs improve performance for specific applications?</a:t>
            </a:r>
          </a:p>
          <a:p>
            <a:pPr lvl="1"/>
            <a:r>
              <a:rPr lang="en-IN" dirty="0"/>
              <a:t>How is BPTT implemented for ANNs?</a:t>
            </a:r>
          </a:p>
          <a:p>
            <a:pPr lvl="1"/>
            <a:r>
              <a:rPr lang="en-IN" dirty="0"/>
              <a:t>What are the biologically plausible ways to implement BPTT?</a:t>
            </a:r>
          </a:p>
          <a:p>
            <a:pPr lvl="1"/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Stage II:</a:t>
            </a:r>
          </a:p>
          <a:p>
            <a:pPr lvl="1"/>
            <a:r>
              <a:rPr lang="en-IN" dirty="0"/>
              <a:t>Implement an RNN with local information based BPTT to perform learning and comment on hardware feasibility.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</a:rPr>
              <a:t>1. Learning in SNNs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515EA-6BDF-4E81-BA8D-E77356E876BE}"/>
              </a:ext>
            </a:extLst>
          </p:cNvPr>
          <p:cNvSpPr/>
          <p:nvPr/>
        </p:nvSpPr>
        <p:spPr>
          <a:xfrm>
            <a:off x="1465868" y="577157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https://arxiv.org/pdf/1909.07486.pdf</a:t>
            </a:r>
            <a:endParaRPr lang="en-US" u="sng" dirty="0"/>
          </a:p>
          <a:p>
            <a:r>
              <a:rPr lang="en-US" u="sng" dirty="0">
                <a:hlinkClick r:id="rId3"/>
              </a:rPr>
              <a:t>https://arxiv.org/abs/1803.09574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794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A. Should reservoirs learn?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Background: </a:t>
            </a:r>
          </a:p>
          <a:p>
            <a:pPr lvl="1"/>
            <a:r>
              <a:rPr lang="en-IN" dirty="0"/>
              <a:t>Deep neural networks have several layers of fully connected weights to be trained.</a:t>
            </a:r>
          </a:p>
          <a:p>
            <a:pPr lvl="1"/>
            <a:r>
              <a:rPr lang="en-IN" dirty="0"/>
              <a:t>Liquid state machines have a fixed reservoir of neurons and a single output layer of weights to be trained.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2. Liquid State Machines</a:t>
            </a:r>
          </a:p>
        </p:txBody>
      </p:sp>
      <p:pic>
        <p:nvPicPr>
          <p:cNvPr id="8194" name="Picture 2" descr="Image result for deep nn">
            <a:extLst>
              <a:ext uri="{FF2B5EF4-FFF2-40B4-BE49-F238E27FC236}">
                <a16:creationId xmlns:a16="http://schemas.microsoft.com/office/drawing/2014/main" id="{C44D02A4-B006-4FC5-9B03-B64950493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r="14639" b="4804"/>
          <a:stretch/>
        </p:blipFill>
        <p:spPr bwMode="auto">
          <a:xfrm>
            <a:off x="754956" y="3979470"/>
            <a:ext cx="3862188" cy="21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liquid state machine">
            <a:extLst>
              <a:ext uri="{FF2B5EF4-FFF2-40B4-BE49-F238E27FC236}">
                <a16:creationId xmlns:a16="http://schemas.microsoft.com/office/drawing/2014/main" id="{D5EB08EE-78F1-4F8E-98A3-D463607E8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58" y="4223208"/>
            <a:ext cx="3755698" cy="187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54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776C-6564-47F7-9373-116ACA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A. Should reservoirs learn?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82BF-C8F7-4C6F-BF6E-63330E18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Stage I:</a:t>
            </a:r>
          </a:p>
          <a:p>
            <a:pPr lvl="1"/>
            <a:r>
              <a:rPr lang="en-IN" dirty="0"/>
              <a:t>How do fixed weight reservoir improve output performance?</a:t>
            </a:r>
          </a:p>
          <a:p>
            <a:pPr lvl="1"/>
            <a:r>
              <a:rPr lang="en-IN" dirty="0"/>
              <a:t>Is reduction in the set of learning weights matched well with the increased complexity of implementing the reservoir?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Stage II:</a:t>
            </a:r>
          </a:p>
          <a:p>
            <a:pPr lvl="1"/>
            <a:r>
              <a:rPr lang="en-IN" dirty="0"/>
              <a:t>Compare a learning reservoir with a fixed one and comment on the application where this facility is useful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C90-78CD-47A9-A5CF-57AE5C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02-Mar-20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F1C1-16D7-4ACF-BCC6-7E12010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F5AA-287F-4993-BA60-AEB117EB6A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F7DD-5D0C-470F-9FEC-6B0D0D6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2. Liquid State Machines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515EA-6BDF-4E81-BA8D-E77356E876BE}"/>
              </a:ext>
            </a:extLst>
          </p:cNvPr>
          <p:cNvSpPr/>
          <p:nvPr/>
        </p:nvSpPr>
        <p:spPr>
          <a:xfrm>
            <a:off x="1465868" y="5771576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https://ieeexplore.ieee.org/stamp/stamp.jsp?tp=&amp;arnumber=7568626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998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1167</Words>
  <Application>Microsoft Office PowerPoint</Application>
  <PresentationFormat>On-screen Show (4:3)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EE 746 Spring 2019-20</vt:lpstr>
      <vt:lpstr>A. Backpropagation in Deep SNNs</vt:lpstr>
      <vt:lpstr>A. Backpropagation in Deep SNNs</vt:lpstr>
      <vt:lpstr>B. STDP and Backpropagation</vt:lpstr>
      <vt:lpstr>B. STDP and Backpropagation</vt:lpstr>
      <vt:lpstr>C. Learning in RNNs</vt:lpstr>
      <vt:lpstr>C. Learning in RNNs</vt:lpstr>
      <vt:lpstr>A. Should reservoirs learn?</vt:lpstr>
      <vt:lpstr>A. Should reservoirs learn?</vt:lpstr>
      <vt:lpstr>B. Deep LSMs</vt:lpstr>
      <vt:lpstr>B. Deep LSMs</vt:lpstr>
      <vt:lpstr>C. Neuron models in LSM</vt:lpstr>
      <vt:lpstr>C. Neuron models in LSM</vt:lpstr>
      <vt:lpstr>D. Connectivity and Topologies</vt:lpstr>
      <vt:lpstr>D. Connectivity and Topologies</vt:lpstr>
      <vt:lpstr>A. Chaotic Boltzmann Machines</vt:lpstr>
      <vt:lpstr>A. Chaotic Boltzmann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746 Spring 2019-20</dc:title>
  <dc:creator>Vivek Saraswat</dc:creator>
  <cp:lastModifiedBy>Vivek Saraswat</cp:lastModifiedBy>
  <cp:revision>15</cp:revision>
  <dcterms:created xsi:type="dcterms:W3CDTF">2020-03-02T13:54:35Z</dcterms:created>
  <dcterms:modified xsi:type="dcterms:W3CDTF">2020-03-03T09:56:58Z</dcterms:modified>
</cp:coreProperties>
</file>