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5" r:id="rId4"/>
    <p:sldId id="260" r:id="rId5"/>
    <p:sldId id="262" r:id="rId6"/>
    <p:sldId id="263" r:id="rId7"/>
    <p:sldId id="264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6"/>
    <p:restoredTop sz="94243"/>
  </p:normalViewPr>
  <p:slideViewPr>
    <p:cSldViewPr snapToGrid="0" snapToObjects="1">
      <p:cViewPr varScale="1">
        <p:scale>
          <a:sx n="75" d="100"/>
          <a:sy n="75" d="100"/>
        </p:scale>
        <p:origin x="31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92117-F7FA-3342-8DCF-68EC2DAB4F2D}" type="datetimeFigureOut">
              <a:rPr lang="en-US" smtClean="0"/>
              <a:t>7/8/16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265D7-49B4-444A-8522-4C1491CC1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92117-F7FA-3342-8DCF-68EC2DAB4F2D}" type="datetimeFigureOut">
              <a:rPr lang="en-US" smtClean="0"/>
              <a:t>7/8/16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265D7-49B4-444A-8522-4C1491CC1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59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92117-F7FA-3342-8DCF-68EC2DAB4F2D}" type="datetimeFigureOut">
              <a:rPr lang="en-US" smtClean="0"/>
              <a:t>7/8/16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265D7-49B4-444A-8522-4C1491CC1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82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92117-F7FA-3342-8DCF-68EC2DAB4F2D}" type="datetimeFigureOut">
              <a:rPr lang="en-US" smtClean="0"/>
              <a:t>7/8/16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265D7-49B4-444A-8522-4C1491CC1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7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92117-F7FA-3342-8DCF-68EC2DAB4F2D}" type="datetimeFigureOut">
              <a:rPr lang="en-US" smtClean="0"/>
              <a:t>7/8/16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265D7-49B4-444A-8522-4C1491CC1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9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92117-F7FA-3342-8DCF-68EC2DAB4F2D}" type="datetimeFigureOut">
              <a:rPr lang="en-US" smtClean="0"/>
              <a:t>7/8/16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265D7-49B4-444A-8522-4C1491CC1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053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92117-F7FA-3342-8DCF-68EC2DAB4F2D}" type="datetimeFigureOut">
              <a:rPr lang="en-US" smtClean="0"/>
              <a:t>7/8/16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265D7-49B4-444A-8522-4C1491CC1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55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92117-F7FA-3342-8DCF-68EC2DAB4F2D}" type="datetimeFigureOut">
              <a:rPr lang="en-US" smtClean="0"/>
              <a:t>7/8/16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265D7-49B4-444A-8522-4C1491CC1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5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92117-F7FA-3342-8DCF-68EC2DAB4F2D}" type="datetimeFigureOut">
              <a:rPr lang="en-US" smtClean="0"/>
              <a:t>7/8/16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265D7-49B4-444A-8522-4C1491CC1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519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92117-F7FA-3342-8DCF-68EC2DAB4F2D}" type="datetimeFigureOut">
              <a:rPr lang="en-US" smtClean="0"/>
              <a:t>7/8/16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265D7-49B4-444A-8522-4C1491CC1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725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92117-F7FA-3342-8DCF-68EC2DAB4F2D}" type="datetimeFigureOut">
              <a:rPr lang="en-US" smtClean="0"/>
              <a:t>7/8/16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265D7-49B4-444A-8522-4C1491CC1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71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92117-F7FA-3342-8DCF-68EC2DAB4F2D}" type="datetimeFigureOut">
              <a:rPr lang="en-US" smtClean="0"/>
              <a:t>7/8/16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265D7-49B4-444A-8522-4C1491CC1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93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file://localhost/Users/dkhandelwal/Desktop/GA/Pics%20for%20presentation/Thinking" TargetMode="Externa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2" Type="http://schemas.openxmlformats.org/officeDocument/2006/relationships/image" Target="file://localhost/Users/dkhandelwal/Desktop/GA/Pics%20for%20presentation/Thinkin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678"/>
            <a:ext cx="12309021" cy="53547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" y="5421079"/>
            <a:ext cx="12309021" cy="1420592"/>
          </a:xfrm>
          <a:solidFill>
            <a:schemeClr val="accent4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dirty="0"/>
              <a:t>Predicting Cab Booking </a:t>
            </a:r>
            <a:r>
              <a:rPr lang="en-US" sz="4400" b="1" dirty="0" smtClean="0">
                <a:solidFill>
                  <a:srgbClr val="FF0000"/>
                </a:solidFill>
              </a:rPr>
              <a:t>Cancellations</a:t>
            </a:r>
            <a:br>
              <a:rPr lang="en-US" sz="4400" b="1" dirty="0" smtClean="0">
                <a:solidFill>
                  <a:srgbClr val="FF0000"/>
                </a:solidFill>
              </a:rPr>
            </a:br>
            <a:r>
              <a:rPr lang="en-US" sz="4400" b="1" dirty="0" smtClean="0">
                <a:solidFill>
                  <a:srgbClr val="FF0000"/>
                </a:solidFill>
              </a:rPr>
              <a:t>                                                    </a:t>
            </a:r>
            <a:r>
              <a:rPr lang="en-US" sz="1400" dirty="0" smtClean="0"/>
              <a:t>by</a:t>
            </a:r>
            <a:r>
              <a:rPr lang="en-US" sz="4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 err="1" smtClean="0"/>
              <a:t>Devesh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Khandelwal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9366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5345"/>
            <a:ext cx="12192000" cy="1013737"/>
          </a:xfrm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 b="1" dirty="0" smtClean="0"/>
              <a:t>Problem Statement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58745"/>
            <a:ext cx="2756012" cy="20643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43200" y="1984076"/>
            <a:ext cx="814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Customers can </a:t>
            </a:r>
            <a:r>
              <a:rPr lang="en-US" dirty="0" smtClean="0">
                <a:solidFill>
                  <a:srgbClr val="FF0000"/>
                </a:solidFill>
              </a:rPr>
              <a:t>cancel</a:t>
            </a:r>
            <a:r>
              <a:rPr lang="en-US" dirty="0" smtClean="0"/>
              <a:t> the booking up to the </a:t>
            </a:r>
            <a:r>
              <a:rPr lang="en-US" b="1" dirty="0" smtClean="0"/>
              <a:t>last minute</a:t>
            </a:r>
            <a:r>
              <a:rPr lang="en-US" dirty="0" smtClean="0"/>
              <a:t> of pick up at </a:t>
            </a:r>
            <a:r>
              <a:rPr lang="en-US" b="1" u="sng" dirty="0" smtClean="0"/>
              <a:t>no cost </a:t>
            </a:r>
            <a:r>
              <a:rPr lang="en-US" dirty="0" smtClean="0"/>
              <a:t>to them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98871" y="2533291"/>
            <a:ext cx="8143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Cancelled booking dents the revenue of the company  and adds operational overheads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34" y="3998925"/>
            <a:ext cx="1718638" cy="150380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75470" y="4756025"/>
            <a:ext cx="814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the Data collected over time to predict the probability of booking cancellation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6471745"/>
            <a:ext cx="121920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Science Workflow – Identify the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8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5345"/>
            <a:ext cx="12192000" cy="1013737"/>
          </a:xfrm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 b="1" dirty="0" smtClean="0"/>
              <a:t>Problem Statement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33" y="1254917"/>
            <a:ext cx="1563994" cy="11714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43200" y="1222078"/>
            <a:ext cx="8143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Customers can </a:t>
            </a:r>
            <a:r>
              <a:rPr lang="en-US" dirty="0" smtClean="0">
                <a:solidFill>
                  <a:srgbClr val="FF0000"/>
                </a:solidFill>
              </a:rPr>
              <a:t>cancel</a:t>
            </a:r>
            <a:r>
              <a:rPr lang="en-US" dirty="0" smtClean="0"/>
              <a:t> the booking up to the </a:t>
            </a:r>
            <a:r>
              <a:rPr lang="en-US" b="1" dirty="0" smtClean="0"/>
              <a:t>last minute</a:t>
            </a:r>
            <a:r>
              <a:rPr lang="en-US" dirty="0" smtClean="0"/>
              <a:t> of pick up at </a:t>
            </a:r>
            <a:r>
              <a:rPr lang="en-US" b="1" u="sng" dirty="0" smtClean="0"/>
              <a:t>no cost </a:t>
            </a:r>
            <a:r>
              <a:rPr lang="en-US" dirty="0" smtClean="0"/>
              <a:t>to them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48072" y="1906757"/>
            <a:ext cx="8143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Cancelled booking dents the revenue of the company  and adds operational overheads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33" y="2876719"/>
            <a:ext cx="1563994" cy="7067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743200" y="2876719"/>
            <a:ext cx="830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Use the Data collected over time to predict the probability of booking cancellation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6471745"/>
            <a:ext cx="121920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Science Workflow – Identify the Problem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33" y="4450111"/>
            <a:ext cx="1872443" cy="107176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20668" y="4355439"/>
            <a:ext cx="8788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The problem is of significant importance to any company in the ride sharing business as:</a:t>
            </a:r>
          </a:p>
          <a:p>
            <a:pPr marL="285750" indent="-285750">
              <a:buFont typeface="Wingdings" charset="2"/>
              <a:buChar char="ü"/>
            </a:pPr>
            <a:r>
              <a:rPr lang="en-US" dirty="0" smtClean="0"/>
              <a:t>It could help to streamline the operations</a:t>
            </a:r>
          </a:p>
          <a:p>
            <a:pPr marL="285750" indent="-285750">
              <a:buFont typeface="Wingdings" charset="2"/>
              <a:buChar char="ü"/>
            </a:pPr>
            <a:r>
              <a:rPr lang="en-US" dirty="0" smtClean="0"/>
              <a:t>It could help reduce the overheads and costs</a:t>
            </a:r>
          </a:p>
          <a:p>
            <a:pPr marL="285750" indent="-285750">
              <a:buFont typeface="Wingdings" charset="2"/>
              <a:buChar char="ü"/>
            </a:pPr>
            <a:r>
              <a:rPr lang="en-US" dirty="0" smtClean="0"/>
              <a:t>It could help the company make the best and most efficient use of its resources</a:t>
            </a:r>
          </a:p>
          <a:p>
            <a:pPr marL="285750" indent="-285750">
              <a:buFont typeface="Wingdings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5347"/>
            <a:ext cx="12192000" cy="1088920"/>
          </a:xfrm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 b="1" dirty="0" smtClean="0"/>
              <a:t>Problem Analysis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94" y="1245802"/>
            <a:ext cx="1390937" cy="1635076"/>
          </a:xfrm>
        </p:spPr>
      </p:pic>
      <p:sp>
        <p:nvSpPr>
          <p:cNvPr id="5" name="TextBox 4"/>
          <p:cNvSpPr txBox="1"/>
          <p:nvPr/>
        </p:nvSpPr>
        <p:spPr>
          <a:xfrm>
            <a:off x="2698230" y="1463175"/>
            <a:ext cx="8143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Classification Task – Classify the Cancellation feature into :</a:t>
            </a:r>
          </a:p>
          <a:p>
            <a:pPr marL="285750" indent="-285750">
              <a:buFont typeface="Wingdings" charset="2"/>
              <a:buChar char="ü"/>
            </a:pPr>
            <a:r>
              <a:rPr lang="en-US" dirty="0" smtClean="0"/>
              <a:t>‘0’ (Not Cancelled)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or </a:t>
            </a:r>
          </a:p>
          <a:p>
            <a:pPr marL="285750" indent="-285750">
              <a:buFont typeface="Wingdings" charset="2"/>
              <a:buChar char="ü"/>
            </a:pPr>
            <a:r>
              <a:rPr lang="en-US" dirty="0" smtClean="0"/>
              <a:t>‘1’ (Cancelled)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471745"/>
            <a:ext cx="121920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Science Workflow – Identify the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13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5345"/>
            <a:ext cx="12192000" cy="1044983"/>
          </a:xfrm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 b="1" dirty="0" smtClean="0"/>
              <a:t>Dataset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508274" y="1989627"/>
            <a:ext cx="5290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Training Data- </a:t>
            </a:r>
          </a:p>
          <a:p>
            <a:pPr marL="285750" indent="-285750">
              <a:buFont typeface="Wingdings" charset="2"/>
              <a:buChar char="ü"/>
            </a:pPr>
            <a:r>
              <a:rPr lang="en-US" dirty="0" smtClean="0"/>
              <a:t>43 K records</a:t>
            </a:r>
          </a:p>
          <a:p>
            <a:pPr marL="285750" indent="-285750">
              <a:buFont typeface="Wingdings" charset="2"/>
              <a:buChar char="ü"/>
            </a:pPr>
            <a:r>
              <a:rPr lang="en-US" dirty="0" smtClean="0"/>
              <a:t>18 Features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471745"/>
            <a:ext cx="121920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Science Workflow – Acquire the Data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53503" y="5202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5805085"/>
            <a:ext cx="12182207" cy="368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Source:- https://</a:t>
            </a:r>
            <a:r>
              <a:rPr lang="en-US" dirty="0" err="1" smtClean="0"/>
              <a:t>inclass.kaggle.com</a:t>
            </a:r>
            <a:r>
              <a:rPr lang="en-US" dirty="0" smtClean="0"/>
              <a:t>/c/predicting-cab-booking-cancellations/data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388104" y="4454007"/>
            <a:ext cx="8143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Uneven Classes</a:t>
            </a:r>
          </a:p>
          <a:p>
            <a:pPr marL="285750" indent="-285750">
              <a:buFont typeface="Wingdings" charset="2"/>
              <a:buChar char="ü"/>
            </a:pPr>
            <a:r>
              <a:rPr lang="en-US" dirty="0" err="1" smtClean="0"/>
              <a:t>Approx</a:t>
            </a:r>
            <a:r>
              <a:rPr lang="en-US" dirty="0" smtClean="0"/>
              <a:t> 7% of the total bookings are actually Cancelled(Training Data)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75" y="3999708"/>
            <a:ext cx="1477816" cy="1477816"/>
          </a:xfrm>
          <a:prstGeom prst="rect">
            <a:avLst/>
          </a:prstGeom>
        </p:spPr>
      </p:pic>
      <p:pic>
        <p:nvPicPr>
          <p:cNvPr id="19" name="Content Placeholder 1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95" y="1844443"/>
            <a:ext cx="1664776" cy="1664776"/>
          </a:xfrm>
        </p:spPr>
      </p:pic>
    </p:spTree>
    <p:extLst>
      <p:ext uri="{BB962C8B-B14F-4D97-AF65-F5344CB8AC3E}">
        <p14:creationId xmlns:p14="http://schemas.microsoft.com/office/powerpoint/2010/main" val="12353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5345"/>
            <a:ext cx="12192000" cy="1325563"/>
          </a:xfrm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 b="1" dirty="0" smtClean="0"/>
              <a:t>Features at a Glance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8970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/>
              <a:t> Features set includes:</a:t>
            </a:r>
          </a:p>
          <a:p>
            <a:pPr>
              <a:buFont typeface="Wingdings" charset="2"/>
              <a:buChar char="ü"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6471745"/>
            <a:ext cx="121920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Science Workflow – Acquire the Data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891" y="2920730"/>
            <a:ext cx="922908" cy="9229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52617" y="3843638"/>
            <a:ext cx="2353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en-US" dirty="0" smtClean="0"/>
              <a:t>Vehicle attributes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592731" y="3816442"/>
            <a:ext cx="30128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charset="2"/>
              <a:buChar char="ü"/>
            </a:pPr>
            <a:r>
              <a:rPr lang="en-US" dirty="0" smtClean="0"/>
              <a:t>Booking attributes including-</a:t>
            </a:r>
          </a:p>
          <a:p>
            <a:pPr marL="798512" indent="-457200">
              <a:buFont typeface="Wingdings" charset="2"/>
              <a:buChar char="Ø"/>
            </a:pPr>
            <a:r>
              <a:rPr lang="en-US" dirty="0" smtClean="0"/>
              <a:t>Online</a:t>
            </a:r>
          </a:p>
          <a:p>
            <a:pPr marL="798512" indent="-457200">
              <a:buFont typeface="Wingdings" charset="2"/>
              <a:buChar char="Ø"/>
            </a:pPr>
            <a:r>
              <a:rPr lang="en-US" dirty="0" smtClean="0"/>
              <a:t>GPS data</a:t>
            </a:r>
            <a:endParaRPr lang="en-US" dirty="0" smtClean="0"/>
          </a:p>
          <a:p>
            <a:pPr marL="798512" indent="-457200">
              <a:buFont typeface="Wingdings" charset="2"/>
              <a:buChar char="Ø"/>
            </a:pPr>
            <a:r>
              <a:rPr lang="en-US" dirty="0" smtClean="0"/>
              <a:t>Mobile</a:t>
            </a:r>
          </a:p>
          <a:p>
            <a:pPr marL="798512" indent="-457200">
              <a:buFont typeface="Wingdings" charset="2"/>
              <a:buChar char="Ø"/>
            </a:pPr>
            <a:r>
              <a:rPr lang="en-US" dirty="0" smtClean="0"/>
              <a:t>Travel Type </a:t>
            </a:r>
          </a:p>
          <a:p>
            <a:pPr marL="798512" indent="-457200">
              <a:buFont typeface="Wingdings" charset="2"/>
              <a:buChar char="Ø"/>
            </a:pPr>
            <a:r>
              <a:rPr lang="en-US" dirty="0" smtClean="0"/>
              <a:t>Source </a:t>
            </a:r>
          </a:p>
          <a:p>
            <a:pPr marL="798512" indent="-457200">
              <a:buFont typeface="Wingdings" charset="2"/>
              <a:buChar char="Ø"/>
            </a:pPr>
            <a:r>
              <a:rPr lang="en-US" dirty="0" smtClean="0"/>
              <a:t>Destination</a:t>
            </a:r>
            <a:endParaRPr lang="en-US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551" y="2702367"/>
            <a:ext cx="1846050" cy="1046921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>
            <a:off x="4241310" y="2190464"/>
            <a:ext cx="1619844" cy="815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220265" y="2190464"/>
            <a:ext cx="1904404" cy="783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66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355"/>
            <a:ext cx="12192000" cy="1325563"/>
          </a:xfrm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 b="1" dirty="0" smtClean="0"/>
              <a:t>Features at a Glance(Contd..)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71745"/>
            <a:ext cx="121920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Science Workflow – Acquire the Data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72" y="1511300"/>
            <a:ext cx="10058400" cy="467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6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355"/>
            <a:ext cx="12192000" cy="1325563"/>
          </a:xfrm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 b="1" dirty="0" smtClean="0"/>
              <a:t>Hypothesis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71745"/>
            <a:ext cx="121920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Science Workflow – Acquire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8667" y="1913467"/>
            <a:ext cx="1153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solution could be to make a Machine learning model that could achieve the following:</a:t>
            </a:r>
          </a:p>
          <a:p>
            <a:pPr marL="285750" indent="-285750">
              <a:buFont typeface="Wingdings" charset="2"/>
              <a:buChar char="ü"/>
            </a:pPr>
            <a:r>
              <a:rPr lang="en-US" dirty="0" smtClean="0"/>
              <a:t>A classification accuracy in the range of 60-90%</a:t>
            </a:r>
          </a:p>
          <a:p>
            <a:pPr marL="285750" indent="-285750">
              <a:buFont typeface="Wingdings" charset="2"/>
              <a:buChar char="ü"/>
            </a:pPr>
            <a:r>
              <a:rPr lang="en-US" dirty="0" smtClean="0"/>
              <a:t>To explain what are the most important features of the data set that drive this relationship</a:t>
            </a:r>
          </a:p>
        </p:txBody>
      </p:sp>
    </p:spTree>
    <p:extLst>
      <p:ext uri="{BB962C8B-B14F-4D97-AF65-F5344CB8AC3E}">
        <p14:creationId xmlns:p14="http://schemas.microsoft.com/office/powerpoint/2010/main" val="102625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311</Words>
  <Application>Microsoft Macintosh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Wingdings</vt:lpstr>
      <vt:lpstr>Arial</vt:lpstr>
      <vt:lpstr>Office Theme</vt:lpstr>
      <vt:lpstr>Predicting Cab Booking Cancellations                                                     by Devesh Khandelwal</vt:lpstr>
      <vt:lpstr>Problem Statement</vt:lpstr>
      <vt:lpstr>Problem Statement</vt:lpstr>
      <vt:lpstr>Problem Analysis</vt:lpstr>
      <vt:lpstr>Dataset</vt:lpstr>
      <vt:lpstr>Features at a Glance</vt:lpstr>
      <vt:lpstr>Features at a Glance(Contd..)</vt:lpstr>
      <vt:lpstr>Hypothesis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</cp:revision>
  <dcterms:created xsi:type="dcterms:W3CDTF">2016-07-08T21:58:18Z</dcterms:created>
  <dcterms:modified xsi:type="dcterms:W3CDTF">2016-07-08T22:16:15Z</dcterms:modified>
</cp:coreProperties>
</file>