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An Introduction to AWS</a:t>
            </a:r>
          </a:p>
        </p:txBody>
      </p:sp>
      <p:sp>
        <p:nvSpPr>
          <p:cNvPr id="3" name="Subtitle 2"/>
          <p:cNvSpPr>
            <a:spLocks noGrp="1"/>
          </p:cNvSpPr>
          <p:nvPr>
            <p:ph type="subTitle" idx="1"/>
          </p:nvPr>
        </p:nvSpPr>
        <p:spPr/>
        <p:txBody>
          <a:bodyPr/>
          <a:lstStyle/>
          <a:p>
            <a:r>
              <a:rPr lang="en-GB" dirty="0"/>
              <a:t>And how we can be using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AWS Database services</a:t>
            </a:r>
          </a:p>
        </p:txBody>
      </p:sp>
      <p:sp>
        <p:nvSpPr>
          <p:cNvPr id="3" name="Content Placeholder 2"/>
          <p:cNvSpPr>
            <a:spLocks noGrp="1"/>
          </p:cNvSpPr>
          <p:nvPr>
            <p:ph idx="1"/>
          </p:nvPr>
        </p:nvSpPr>
        <p:spPr>
          <a:xfrm>
            <a:off x="913795" y="1732449"/>
            <a:ext cx="6469644" cy="4668351"/>
          </a:xfrm>
        </p:spPr>
        <p:txBody>
          <a:bodyPr>
            <a:normAutofit lnSpcReduction="10000"/>
          </a:bodyPr>
          <a:lstStyle/>
          <a:p>
            <a:r>
              <a:rPr lang="en-GB" dirty="0"/>
              <a:t>Amazon Relational Database Service (Amazon RDS) is a service that enables you to run relational databases in the AWS Cloud.</a:t>
            </a:r>
          </a:p>
          <a:p>
            <a:r>
              <a:rPr lang="en-GB" dirty="0"/>
              <a:t>Amazon Aurora is an enterprise-class relational database. It is compatible with MySQL and PostgreSQL relational databases. It is up to five times faster than standard MySQL databases and up to three times faster than standard PostgreSQL databases.</a:t>
            </a:r>
          </a:p>
          <a:p>
            <a:r>
              <a:rPr lang="en-GB" dirty="0"/>
              <a:t>Amazon </a:t>
            </a:r>
            <a:r>
              <a:rPr lang="en-GB" dirty="0" err="1"/>
              <a:t>DynamoDB</a:t>
            </a:r>
            <a:r>
              <a:rPr lang="en-GB" dirty="0"/>
              <a:t> is a key-value database service. It delivers single-digit millisecond performance at any scale.</a:t>
            </a:r>
          </a:p>
          <a:p>
            <a:r>
              <a:rPr lang="en-GB" dirty="0"/>
              <a:t>Amazon Redshift is a data warehousing service that you can use for big data analytics. It offers the ability to collect data from many sources and helps you to understand relationships and trends across your data.</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Rds</a:t>
            </a:r>
            <a:r>
              <a:rPr lang="en-GB" dirty="0"/>
              <a:t> vs flat data </a:t>
            </a:r>
            <a:r>
              <a:rPr lang="en-GB" dirty="0" err="1"/>
              <a:t>placehodler</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Identity and Access Manager</a:t>
            </a:r>
          </a:p>
        </p:txBody>
      </p:sp>
      <p:sp>
        <p:nvSpPr>
          <p:cNvPr id="3" name="Content Placeholder 2"/>
          <p:cNvSpPr>
            <a:spLocks noGrp="1"/>
          </p:cNvSpPr>
          <p:nvPr>
            <p:ph idx="1"/>
          </p:nvPr>
        </p:nvSpPr>
        <p:spPr>
          <a:xfrm>
            <a:off x="913795" y="1732449"/>
            <a:ext cx="7684295" cy="4395396"/>
          </a:xfrm>
        </p:spPr>
        <p:txBody>
          <a:bodyPr>
            <a:normAutofit/>
          </a:bodyPr>
          <a:lstStyle/>
          <a:p>
            <a:r>
              <a:rPr lang="en-GB" dirty="0"/>
              <a:t>AWS Identity and Access Management (IAM) enables you to manage access to AWS services and resources securely.   </a:t>
            </a:r>
          </a:p>
          <a:p>
            <a:endParaRPr lang="en-GB" dirty="0"/>
          </a:p>
          <a:p>
            <a:r>
              <a:rPr lang="en-GB" dirty="0"/>
              <a:t>IAM gives you the flexibility to configure access based on your company’s specific operational and security needs. You do this by using a combination of IAM features:</a:t>
            </a:r>
          </a:p>
          <a:p>
            <a:pPr lvl="1"/>
            <a:r>
              <a:rPr lang="en-GB" dirty="0"/>
              <a:t>IAM users, groups, and roles</a:t>
            </a:r>
          </a:p>
          <a:p>
            <a:pPr lvl="1"/>
            <a:r>
              <a:rPr lang="en-GB" dirty="0"/>
              <a:t>IAM policies</a:t>
            </a:r>
          </a:p>
          <a:p>
            <a:pPr lvl="1"/>
            <a:r>
              <a:rPr lang="en-GB" dirty="0"/>
              <a:t>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Have a go yourself</a:t>
            </a:r>
          </a:p>
        </p:txBody>
      </p:sp>
      <p:sp>
        <p:nvSpPr>
          <p:cNvPr id="3" name="Content Placeholder 2"/>
          <p:cNvSpPr>
            <a:spLocks noGrp="1"/>
          </p:cNvSpPr>
          <p:nvPr>
            <p:ph idx="1"/>
          </p:nvPr>
        </p:nvSpPr>
        <p:spPr/>
        <p:txBody>
          <a:bodyPr>
            <a:normAutofit/>
          </a:bodyPr>
          <a:lstStyle/>
          <a:p>
            <a:endParaRPr lang="en-GB" sz="4400" dirty="0"/>
          </a:p>
        </p:txBody>
      </p:sp>
    </p:spTree>
    <p:extLst>
      <p:ext uri="{BB962C8B-B14F-4D97-AF65-F5344CB8AC3E}">
        <p14:creationId xmlns:p14="http://schemas.microsoft.com/office/powerpoint/2010/main" val="27353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Cloud Computing</a:t>
            </a:r>
          </a:p>
        </p:txBody>
      </p:sp>
      <p:sp>
        <p:nvSpPr>
          <p:cNvPr id="3" name="Content Placeholder 2"/>
          <p:cNvSpPr>
            <a:spLocks noGrp="1"/>
          </p:cNvSpPr>
          <p:nvPr>
            <p:ph idx="1"/>
          </p:nvPr>
        </p:nvSpPr>
        <p:spPr/>
        <p:txBody>
          <a:bodyPr>
            <a:normAutofit/>
          </a:bodyPr>
          <a:lstStyle/>
          <a:p>
            <a:pPr fontAlgn="base"/>
            <a:r>
              <a:rPr lang="en-GB" sz="2800" dirty="0"/>
              <a:t>Trade upfront expense for variable expense.</a:t>
            </a:r>
          </a:p>
          <a:p>
            <a:pPr fontAlgn="base"/>
            <a:r>
              <a:rPr lang="en-GB" sz="2800" dirty="0"/>
              <a:t>Benefit from massive economies of scale.</a:t>
            </a:r>
          </a:p>
          <a:p>
            <a:pPr fontAlgn="base"/>
            <a:r>
              <a:rPr lang="en-GB" sz="2800" dirty="0"/>
              <a:t>Stop guessing capacity.</a:t>
            </a:r>
          </a:p>
          <a:p>
            <a:pPr fontAlgn="base"/>
            <a:r>
              <a:rPr lang="en-GB" sz="2800" dirty="0"/>
              <a:t>Increase speed and agility.</a:t>
            </a:r>
          </a:p>
          <a:p>
            <a:pPr fontAlgn="base"/>
            <a:r>
              <a:rPr lang="en-GB" sz="2800" dirty="0"/>
              <a:t>Stop spending money running and maintaining data centres.</a:t>
            </a:r>
          </a:p>
          <a:p>
            <a:pPr fontAlgn="base"/>
            <a:r>
              <a:rPr lang="en-GB" sz="2800" dirty="0"/>
              <a:t>Go global in minutes.</a:t>
            </a:r>
          </a:p>
          <a:p>
            <a:pPr marL="0" indent="0">
              <a:buNone/>
            </a:pPr>
            <a:endParaRPr lang="en-GB" sz="2800" dirty="0"/>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a:t>
            </a:r>
          </a:p>
        </p:txBody>
      </p:sp>
      <p:sp>
        <p:nvSpPr>
          <p:cNvPr id="3" name="Content Placeholder 2"/>
          <p:cNvSpPr>
            <a:spLocks noGrp="1"/>
          </p:cNvSpPr>
          <p:nvPr>
            <p:ph idx="1"/>
          </p:nvPr>
        </p:nvSpPr>
        <p:spPr/>
        <p:txBody>
          <a:bodyPr>
            <a:normAutofit/>
          </a:bodyPr>
          <a:lstStyle/>
          <a:p>
            <a:pPr marL="0" indent="0">
              <a:buNone/>
            </a:pPr>
            <a:r>
              <a:rPr lang="en-GB" dirty="0"/>
              <a:t>Types of Deployment:</a:t>
            </a:r>
          </a:p>
          <a:p>
            <a:r>
              <a:rPr lang="en-GB" dirty="0"/>
              <a:t>Cloud Based Deployment</a:t>
            </a:r>
          </a:p>
          <a:p>
            <a:pPr lvl="1"/>
            <a:r>
              <a:rPr lang="en-GB" dirty="0"/>
              <a:t>All parts ran on the cloud, Existing applications migrated to the cloud, new apps designed and built on the cloud</a:t>
            </a:r>
          </a:p>
          <a:p>
            <a:r>
              <a:rPr lang="en-GB" dirty="0"/>
              <a:t>On-Premise Deployment</a:t>
            </a:r>
          </a:p>
          <a:p>
            <a:pPr lvl="1"/>
            <a:r>
              <a:rPr lang="en-GB" dirty="0"/>
              <a:t>Resources developed via virtualisation and resource management tools, increase resource utilisation using app management and virtualisation technologies</a:t>
            </a:r>
          </a:p>
          <a:p>
            <a:r>
              <a:rPr lang="en-GB" dirty="0"/>
              <a:t>Hybrid Deployment</a:t>
            </a:r>
          </a:p>
          <a:p>
            <a:pPr lvl="1"/>
            <a:r>
              <a:rPr lang="en-GB" dirty="0"/>
              <a:t>Connect cloud based resources to on premise infrastructure, integrate cloud based resources with legacy  IT infrastructure</a:t>
            </a:r>
          </a:p>
          <a:p>
            <a:pPr marL="0" indent="0">
              <a:buNone/>
            </a:pPr>
            <a:endParaRPr lang="en-GB" dirty="0"/>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Migration</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GB" dirty="0">
                <a:solidFill>
                  <a:schemeClr val="tx1"/>
                </a:solidFill>
                <a:effectLst/>
              </a:rPr>
              <a:t>At the highest level, the AWS Cloud Adoption Framework (AWS CAF) organizes guidance into six areas of focus, called Perspectives. Each Perspective addresses distinct responsibilities. The planning process helps the right people across the organization prepare for the changes ahead.</a:t>
            </a:r>
          </a:p>
          <a:p>
            <a:pPr fontAlgn="base"/>
            <a:r>
              <a:rPr lang="en-GB" dirty="0">
                <a:solidFill>
                  <a:schemeClr val="tx1"/>
                </a:solidFill>
                <a:effectLst/>
              </a:rPr>
              <a:t>In general, the Business, People, and Governance Perspectives focus on business capabilities, whereas the Platform, Security, and </a:t>
            </a:r>
            <a:r>
              <a:rPr lang="en-GB" dirty="0">
                <a:effectLst/>
              </a:rPr>
              <a:t>Operations Perspectives focus on technical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endParaRPr>
          </a:p>
          <a:p>
            <a:pPr marL="662850" lvl="1" indent="-285750" defTabSz="914400" eaLnBrk="0" fontAlgn="base" hangingPunct="0">
              <a:spcBef>
                <a:spcPct val="0"/>
              </a:spcBef>
              <a:spcAft>
                <a:spcPct val="0"/>
              </a:spcAft>
              <a:buClrTx/>
              <a:buSzTx/>
            </a:pPr>
            <a:r>
              <a:rPr kumimoji="0" lang="en-US" altLang="en-US" sz="1600" b="1" i="0" u="none" strike="noStrike" cap="none" normalizeH="0" baseline="0" dirty="0">
                <a:ln>
                  <a:noFill/>
                </a:ln>
                <a:effectLst/>
              </a:rPr>
              <a:t>The Governance Perspective focuses on the skills and processes to align IT strategy with business strategy. This ensures that you maximize the business value and minimize risks.</a:t>
            </a:r>
          </a:p>
          <a:p>
            <a:pPr marL="377100" lvl="1" indent="0" defTabSz="914400" eaLnBrk="0" fontAlgn="base" hangingPunct="0">
              <a:spcBef>
                <a:spcPct val="0"/>
              </a:spcBef>
              <a:spcAft>
                <a:spcPct val="0"/>
              </a:spcAft>
              <a:buClrTx/>
              <a:buSzTx/>
              <a:buNone/>
            </a:pPr>
            <a:br>
              <a:rPr kumimoji="0" lang="en-US" altLang="en-US" sz="1600" b="1" i="0" u="none" strike="noStrike" cap="none" normalizeH="0" baseline="0" dirty="0">
                <a:ln>
                  <a:noFill/>
                </a:ln>
                <a:effectLst/>
              </a:rPr>
            </a:br>
            <a:endParaRPr kumimoji="0" lang="en-US" altLang="en-US" sz="1600" b="1" i="0" u="none" strike="noStrike" cap="none" normalizeH="0" baseline="0" dirty="0">
              <a:ln>
                <a:noFill/>
              </a:ln>
              <a:effectLst/>
            </a:endParaRPr>
          </a:p>
          <a:p>
            <a:pPr marL="662850" lvl="1" indent="-285750" defTabSz="914400" eaLnBrk="0" fontAlgn="base" hangingPunct="0">
              <a:spcBef>
                <a:spcPct val="0"/>
              </a:spcBef>
              <a:spcAft>
                <a:spcPct val="0"/>
              </a:spcAft>
              <a:buClrTx/>
              <a:buSzTx/>
            </a:pPr>
            <a:r>
              <a:rPr kumimoji="0" lang="en-US" altLang="en-US" sz="1600" b="1" i="0" u="none" strike="noStrike" cap="none" normalizeH="0" baseline="0" dirty="0">
                <a:ln>
                  <a:noFill/>
                </a:ln>
                <a:effectLst/>
              </a:rPr>
              <a:t>Use the Governance Perspective to understand how to update the staff skills and processes necessary to ensure business governance in the cloud. Manage and measure cloud investments to evaluate business outcomes.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governance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Elastic Compute Cloud - EC2</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pPr fontAlgn="base"/>
            <a:r>
              <a:rPr lang="en-GB" dirty="0">
                <a:effectLst/>
              </a:rPr>
              <a:t>EC2 provides secure, resizable compute capacity in the cloud as Amazon EC2 instances. </a:t>
            </a:r>
          </a:p>
          <a:p>
            <a:pPr fontAlgn="base"/>
            <a:r>
              <a:rPr lang="en-GB" dirty="0">
                <a:effectLst/>
              </a:rPr>
              <a:t>Imagine you are responsible for the architecture of your company's resources and need to support new websites. With traditional on-premises resources, you have to do the following:</a:t>
            </a:r>
          </a:p>
          <a:p>
            <a:pPr lvl="1" fontAlgn="base"/>
            <a:r>
              <a:rPr lang="en-GB" dirty="0">
                <a:effectLst/>
              </a:rPr>
              <a:t>Spend money upfront to purchase hardware.</a:t>
            </a:r>
          </a:p>
          <a:p>
            <a:pPr lvl="1" fontAlgn="base"/>
            <a:r>
              <a:rPr lang="en-GB" dirty="0">
                <a:effectLst/>
              </a:rPr>
              <a:t>Wait for the servers to be delivered to you.</a:t>
            </a:r>
          </a:p>
          <a:p>
            <a:pPr lvl="1" fontAlgn="base"/>
            <a:r>
              <a:rPr lang="en-GB" dirty="0">
                <a:effectLst/>
              </a:rPr>
              <a:t>Install the servers in your physical data </a:t>
            </a:r>
            <a:r>
              <a:rPr lang="en-GB" dirty="0" err="1">
                <a:effectLst/>
              </a:rPr>
              <a:t>center</a:t>
            </a:r>
            <a:r>
              <a:rPr lang="en-GB" dirty="0">
                <a:effectLst/>
              </a:rPr>
              <a:t>.</a:t>
            </a:r>
          </a:p>
          <a:p>
            <a:pPr lvl="1" fontAlgn="base"/>
            <a:r>
              <a:rPr lang="en-GB" dirty="0">
                <a:effectLst/>
              </a:rPr>
              <a:t>Make all the necessary configurations.</a:t>
            </a:r>
          </a:p>
          <a:p>
            <a:pPr fontAlgn="base"/>
            <a:r>
              <a:rPr lang="en-GB" dirty="0">
                <a:effectLst/>
              </a:rPr>
              <a:t>By comparison, with an Amazon EC2 instance you can use a virtual server to run applications in the AWS Cloud.</a:t>
            </a:r>
          </a:p>
          <a:p>
            <a:pPr lvl="1" fontAlgn="base"/>
            <a:r>
              <a:rPr lang="en-GB" dirty="0">
                <a:effectLst/>
              </a:rPr>
              <a:t>You can provision and launch an Amazon EC2 instance within minutes.</a:t>
            </a:r>
          </a:p>
          <a:p>
            <a:pPr lvl="1" fontAlgn="base"/>
            <a:r>
              <a:rPr lang="en-GB" dirty="0">
                <a:effectLst/>
              </a:rPr>
              <a:t>You can stop using it when you have finished running a workload.</a:t>
            </a:r>
          </a:p>
          <a:p>
            <a:pPr lvl="1" fontAlgn="base"/>
            <a:r>
              <a:rPr lang="en-GB" dirty="0">
                <a:effectLst/>
              </a:rPr>
              <a:t>You pay only for the compute time you use when an instance is running, not when it is stopped or terminated.</a:t>
            </a:r>
          </a:p>
          <a:p>
            <a:pPr lvl="1" fontAlgn="base"/>
            <a:r>
              <a:rPr lang="en-GB" dirty="0">
                <a:effectLst/>
              </a:rPr>
              <a:t>You can save costs by paying only for server capacity that you need or want.</a:t>
            </a:r>
          </a:p>
          <a:p>
            <a:endParaRPr lang="en-GB" dirty="0"/>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Serverless</a:t>
            </a:r>
            <a:r>
              <a:rPr lang="en-GB" dirty="0"/>
              <a:t> Computing</a:t>
            </a:r>
          </a:p>
        </p:txBody>
      </p:sp>
      <p:sp>
        <p:nvSpPr>
          <p:cNvPr id="3" name="Content Placeholder 2"/>
          <p:cNvSpPr>
            <a:spLocks noGrp="1"/>
          </p:cNvSpPr>
          <p:nvPr>
            <p:ph idx="1"/>
          </p:nvPr>
        </p:nvSpPr>
        <p:spPr/>
        <p:txBody>
          <a:bodyPr>
            <a:normAutofit fontScale="92500" lnSpcReduction="20000"/>
          </a:bodyPr>
          <a:lstStyle/>
          <a:p>
            <a:r>
              <a:rPr lang="en-GB" dirty="0"/>
              <a:t>If you have applications that you want to run in Amazon EC2, you must do the following:</a:t>
            </a:r>
          </a:p>
          <a:p>
            <a:pPr lvl="1">
              <a:lnSpc>
                <a:spcPct val="120000"/>
              </a:lnSpc>
            </a:pPr>
            <a:r>
              <a:rPr lang="en-GB" dirty="0"/>
              <a:t>Provision instances (virtual servers).</a:t>
            </a:r>
          </a:p>
          <a:p>
            <a:pPr lvl="1">
              <a:lnSpc>
                <a:spcPct val="120000"/>
              </a:lnSpc>
            </a:pPr>
            <a:r>
              <a:rPr lang="en-GB" dirty="0"/>
              <a:t>Upload your code.</a:t>
            </a:r>
          </a:p>
          <a:p>
            <a:pPr lvl="1">
              <a:lnSpc>
                <a:spcPct val="120000"/>
              </a:lnSpc>
            </a:pPr>
            <a:r>
              <a:rPr lang="en-GB" dirty="0"/>
              <a:t>Continue to manage the instances while your application is running.</a:t>
            </a:r>
          </a:p>
          <a:p>
            <a:endParaRPr lang="en-GB" dirty="0"/>
          </a:p>
          <a:p>
            <a:r>
              <a:rPr lang="en-GB" dirty="0"/>
              <a:t>The term “</a:t>
            </a:r>
            <a:r>
              <a:rPr lang="en-GB" b="1" dirty="0" err="1"/>
              <a:t>serverless</a:t>
            </a:r>
            <a:r>
              <a:rPr lang="en-GB" b="1" dirty="0"/>
              <a:t>” </a:t>
            </a:r>
            <a:r>
              <a:rPr lang="en-GB" dirty="0"/>
              <a:t>means that your code runs on servers, but you do not need to provision or manage these servers. With </a:t>
            </a:r>
            <a:r>
              <a:rPr lang="en-GB" dirty="0" err="1"/>
              <a:t>serverless</a:t>
            </a:r>
            <a:r>
              <a:rPr lang="en-GB" dirty="0"/>
              <a:t> computing, you can focus more on innovating new products and features instead of maintaining servers.</a:t>
            </a:r>
          </a:p>
          <a:p>
            <a:endParaRPr lang="en-GB" dirty="0"/>
          </a:p>
          <a:p>
            <a:r>
              <a:rPr lang="en-GB" dirty="0"/>
              <a:t>Another benefit of </a:t>
            </a:r>
            <a:r>
              <a:rPr lang="en-GB" dirty="0" err="1"/>
              <a:t>serverless</a:t>
            </a:r>
            <a:r>
              <a:rPr lang="en-GB" dirty="0"/>
              <a:t> computing is the flexibility to scale </a:t>
            </a:r>
            <a:r>
              <a:rPr lang="en-GB" dirty="0" err="1"/>
              <a:t>serverless</a:t>
            </a:r>
            <a:r>
              <a:rPr lang="en-GB" dirty="0"/>
              <a:t> applications automatically. </a:t>
            </a:r>
            <a:r>
              <a:rPr lang="en-GB" dirty="0" err="1"/>
              <a:t>Serverless</a:t>
            </a:r>
            <a:r>
              <a:rPr lang="en-GB" dirty="0"/>
              <a:t> computing can adjust the applications' capacity by modifying the units of consumptions, such as throughput and memory. </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AWS Lambda</a:t>
            </a:r>
          </a:p>
        </p:txBody>
      </p:sp>
      <p:sp>
        <p:nvSpPr>
          <p:cNvPr id="3" name="Content Placeholder 2"/>
          <p:cNvSpPr>
            <a:spLocks noGrp="1"/>
          </p:cNvSpPr>
          <p:nvPr>
            <p:ph idx="1"/>
          </p:nvPr>
        </p:nvSpPr>
        <p:spPr>
          <a:xfrm>
            <a:off x="326941" y="1691506"/>
            <a:ext cx="8039136" cy="4845772"/>
          </a:xfrm>
        </p:spPr>
        <p:txBody>
          <a:bodyPr>
            <a:normAutofit/>
          </a:bodyPr>
          <a:lstStyle/>
          <a:p>
            <a:r>
              <a:rPr lang="en-GB" dirty="0"/>
              <a:t>AWS Lambda is a service that lets you run code without needing to provision or manage servers. </a:t>
            </a:r>
          </a:p>
          <a:p>
            <a:r>
              <a:rPr lang="en-GB" dirty="0"/>
              <a:t>While using AWS Lambda, you pay only for the compute time that you consume. Charges apply only when your code is running. You can also run code for virtually any type of application or backend service, all with zero administration. </a:t>
            </a:r>
          </a:p>
          <a:p>
            <a:r>
              <a:rPr lang="en-GB" dirty="0"/>
              <a:t>How AWS Lambda works</a:t>
            </a:r>
          </a:p>
          <a:p>
            <a:pPr marL="792900" lvl="1" indent="-342900">
              <a:buFont typeface="+mj-lt"/>
              <a:buAutoNum type="arabicPeriod"/>
            </a:pPr>
            <a:r>
              <a:rPr lang="en-GB" dirty="0"/>
              <a:t>You upload your code to Lambda. </a:t>
            </a:r>
          </a:p>
          <a:p>
            <a:pPr marL="792900" lvl="1" indent="-342900">
              <a:buFont typeface="+mj-lt"/>
              <a:buAutoNum type="arabicPeriod"/>
            </a:pPr>
            <a:r>
              <a:rPr lang="en-GB" dirty="0"/>
              <a:t>You set your code to trigger from an event source, such as AWS services, mobile applications, or HTTP endpoints.</a:t>
            </a:r>
          </a:p>
          <a:p>
            <a:pPr marL="792900" lvl="1" indent="-342900">
              <a:buFont typeface="+mj-lt"/>
              <a:buAutoNum type="arabicPeriod"/>
            </a:pPr>
            <a:r>
              <a:rPr lang="en-GB" dirty="0"/>
              <a:t>Lambda runs your code only when triggered.</a:t>
            </a:r>
          </a:p>
          <a:p>
            <a:pPr marL="792900" lvl="1" indent="-342900">
              <a:buFont typeface="+mj-lt"/>
              <a:buAutoNum type="arabicPeriod"/>
            </a:pPr>
            <a:r>
              <a:rPr lang="en-GB" dirty="0"/>
              <a:t>You pay only for the compute time that you use. </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Simple Storage Service- S3 Buckets</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rPr lang="en-GB" dirty="0"/>
              <a:t>Amazon Simple Storage Service (Amazon S3) is a service that provides object-level storage. Amazon S3 stores data as objects in buckets.</a:t>
            </a:r>
          </a:p>
          <a:p>
            <a:pPr marL="36900" indent="0">
              <a:buNone/>
            </a:pPr>
            <a:endParaRPr lang="en-GB" dirty="0"/>
          </a:p>
          <a:p>
            <a:r>
              <a:rPr lang="en-GB" dirty="0"/>
              <a:t>When you upload a file to Amazon S3, you can set permissions to control visibility and access to it. You can also use the Amazon S3 versioning feature to track changes to your objects over time.</a:t>
            </a:r>
          </a:p>
          <a:p>
            <a:endParaRPr lang="en-GB" dirty="0"/>
          </a:p>
          <a:p>
            <a:endParaRPr lang="en-GB" dirty="0"/>
          </a:p>
          <a:p>
            <a:r>
              <a:rPr lang="en-GB" dirty="0"/>
              <a:t>Amazon Elastic Block Store (Amazon EBS) is a service that provides block-level storage volumes that you can use with Amazon EC2 instances. If you stop or terminate an Amazon EC2 instance, all the data on the attached EBS volume remains available.</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