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94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52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2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3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2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NatWest Group Q3 2023 Interim Management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Progress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Attributable profit of £866 million for Q3 2023</a:t>
            </a:r>
          </a:p>
          <a:p>
            <a:pPr>
              <a:defRPr sz="2600"/>
            </a:pPr>
            <a:r>
              <a:t>Total income excluding notable items increased by £117 million compared to Q3 2022</a:t>
            </a:r>
          </a:p>
          <a:p>
            <a:pPr>
              <a:defRPr sz="2600"/>
            </a:pPr>
            <a:r>
              <a:t>Bank net interest margin of 2.94%</a:t>
            </a:r>
          </a:p>
          <a:p>
            <a:pPr>
              <a:defRPr sz="2600"/>
            </a:pPr>
            <a:r>
              <a:t>Operating expenses increased by £22 million compared to Q3 2022</a:t>
            </a:r>
          </a:p>
          <a:p>
            <a:pPr>
              <a:defRPr sz="2600"/>
            </a:pPr>
            <a:r>
              <a:t>The net impairment charge was £229 million in Q3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Robust balance sheet with strong customer franchises</a:t>
            </a:r>
          </a:p>
          <a:p>
            <a:pPr>
              <a:defRPr sz="2600"/>
            </a:pPr>
            <a:r>
              <a:t>Credit losses and impairments remain low due to diversified loan book</a:t>
            </a:r>
          </a:p>
          <a:p>
            <a:pPr>
              <a:defRPr sz="2600"/>
            </a:pPr>
            <a:r>
              <a:t>Resolute focus on meeting customer needs</a:t>
            </a:r>
          </a:p>
          <a:p>
            <a:pPr>
              <a:defRPr sz="2600"/>
            </a:pPr>
            <a:r>
              <a:t>Strong foundation for sustainable 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Total income of £10,897 million for the nine months ended 30 September 2023</a:t>
            </a:r>
          </a:p>
          <a:p>
            <a:pPr>
              <a:defRPr sz="2600"/>
            </a:pPr>
            <a:r>
              <a:t>Other operating expenses of £5.6 billion for the nine-month period</a:t>
            </a:r>
          </a:p>
          <a:p>
            <a:pPr>
              <a:defRPr sz="2600"/>
            </a:pPr>
            <a:r>
              <a:t>Cost:Income ratio (excl. litigation and conduct) was 49.9%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Balance Sheet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Net loans to customers increased by £1.8 billion in Q3 2023</a:t>
            </a:r>
          </a:p>
          <a:p>
            <a:pPr>
              <a:defRPr sz="2600"/>
            </a:pPr>
            <a:r>
              <a:t>Provided £53.2 billion for climate and sustainable funding</a:t>
            </a:r>
          </a:p>
          <a:p>
            <a:pPr>
              <a:defRPr sz="2600"/>
            </a:pPr>
            <a:r>
              <a:t>Customer deposits of £423.5 billion, higher than Q2 2023</a:t>
            </a:r>
          </a:p>
          <a:p>
            <a:pPr>
              <a:defRPr sz="2600"/>
            </a:pPr>
            <a:r>
              <a:t>Loan:deposit ratio (LDR) was 83%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Liquidity &amp; Capital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Liquidity coverage ratio (LCR) increased by 4 percentage points to 145%</a:t>
            </a:r>
          </a:p>
          <a:p>
            <a:pPr>
              <a:defRPr sz="2600"/>
            </a:pPr>
            <a:r>
              <a:t>TNAV per share increased by 9 pence in Q3 2023 to 271 pence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Shareholder Returns &amp; Capital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Common Equity Tier 1 (CET1) ratio of 13.5%</a:t>
            </a:r>
          </a:p>
          <a:p>
            <a:pPr>
              <a:defRPr sz="2600"/>
            </a:pPr>
            <a:r>
              <a:t>Risk Weighted Assets (RWAs) increased to £181.6 billion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3690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AWs</dc:title>
  <dc:creator>Administrator</dc:creator>
  <cp:lastModifiedBy>Akmal Rafiq</cp:lastModifiedBy>
  <cp:revision>17</cp:revision>
  <dcterms:created xsi:type="dcterms:W3CDTF">2023-02-25T16:31:53Z</dcterms:created>
  <dcterms:modified xsi:type="dcterms:W3CDTF">2023-11-08T21:42:23Z</dcterms:modified>
</cp:coreProperties>
</file>