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94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52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2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3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2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NatWest Group Q3 2023 Interim Management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President by Paul Thwaite, Chief Executive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Attributable profit of £866 million</a:t>
            </a:r>
          </a:p>
          <a:p>
            <a:pPr>
              <a:defRPr sz="2600"/>
            </a:pPr>
            <a:r>
              <a:t>Return on tangible equity (RoTE) of 14.7%</a:t>
            </a:r>
          </a:p>
          <a:p>
            <a:pPr>
              <a:defRPr sz="2600"/>
            </a:pPr>
            <a:r>
              <a:t>Total income increase by £117 million</a:t>
            </a:r>
          </a:p>
          <a:p>
            <a:pPr>
              <a:defRPr sz="2600"/>
            </a:pPr>
            <a:r>
              <a:t>Bank Net Interest Margin (NIM) of 2.94%</a:t>
            </a:r>
          </a:p>
          <a:p>
            <a:pPr>
              <a:defRPr sz="2600"/>
            </a:pPr>
            <a:r>
              <a:t>Other operating expenses increased by £22 million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Strong Q3 2023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£3,165 million profit for the year to date</a:t>
            </a:r>
          </a:p>
          <a:p>
            <a:pPr>
              <a:defRPr sz="2600"/>
            </a:pPr>
            <a:r>
              <a:t>RoTE of 17.1%</a:t>
            </a:r>
          </a:p>
          <a:p>
            <a:pPr>
              <a:defRPr sz="2600"/>
            </a:pPr>
            <a:r>
              <a:t>Total income of £10,897 million</a:t>
            </a:r>
          </a:p>
          <a:p>
            <a:pPr>
              <a:defRPr sz="2600"/>
            </a:pPr>
            <a:r>
              <a:t>Bank NIM of 3.11% for the year</a:t>
            </a:r>
          </a:p>
          <a:p>
            <a:pPr>
              <a:defRPr sz="2600"/>
            </a:pPr>
            <a:r>
              <a:t>£5.6 billion operating expenses for nine months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Balance Sheet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£1.8 billion increase in customer loans</a:t>
            </a:r>
          </a:p>
          <a:p>
            <a:pPr>
              <a:defRPr sz="2600"/>
            </a:pPr>
            <a:r>
              <a:t>£7.5 billion new mortgage lending</a:t>
            </a:r>
          </a:p>
          <a:p>
            <a:pPr>
              <a:defRPr sz="2600"/>
            </a:pPr>
            <a:r>
              <a:t>£53.2 billion provided against climate target</a:t>
            </a:r>
          </a:p>
          <a:p>
            <a:pPr>
              <a:defRPr sz="2600"/>
            </a:pPr>
            <a:r>
              <a:t>Customer deposits of £423.5 billion</a:t>
            </a:r>
          </a:p>
          <a:p>
            <a:pPr>
              <a:defRPr sz="2600"/>
            </a:pPr>
            <a:r>
              <a:t>Loan: Deposit ratio of 83%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Robust balance sheet supporting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Net loans uplift of £1.3 billion in Commercial &amp; Institutional sector</a:t>
            </a:r>
          </a:p>
          <a:p>
            <a:pPr>
              <a:defRPr sz="2600"/>
            </a:pPr>
            <a:r>
              <a:t>Term balances make 15% of the book</a:t>
            </a:r>
          </a:p>
          <a:p>
            <a:pPr>
              <a:defRPr sz="2600"/>
            </a:pPr>
            <a:r>
              <a:t>Acceptance of £2.4 billion higher than Q2 customer deposits</a:t>
            </a:r>
          </a:p>
          <a:p>
            <a:pPr>
              <a:defRPr sz="2600"/>
            </a:pPr>
            <a:r>
              <a:t>Liquidity coverage ratio of 145%</a:t>
            </a:r>
          </a:p>
          <a:p>
            <a:pPr>
              <a:defRPr sz="2600"/>
            </a:pPr>
            <a:r>
              <a:t>Increase in TNAV per share by 9 pence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Shareholder return &amp; Capital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Common Equity Tier 1 (CET1) ratio of 13.5%</a:t>
            </a:r>
          </a:p>
          <a:p>
            <a:pPr>
              <a:defRPr sz="2600"/>
            </a:pPr>
            <a:r>
              <a:t>Attributable profit offset by the ordinary dividend</a:t>
            </a:r>
          </a:p>
          <a:p>
            <a:pPr>
              <a:defRPr sz="2600"/>
            </a:pPr>
            <a:r>
              <a:t>Increase in RWAs by £4.1 billion</a:t>
            </a:r>
          </a:p>
          <a:p>
            <a:pPr>
              <a:defRPr sz="2600"/>
            </a:pPr>
            <a:r>
              <a:t>£181.6 billion market risk and leverage exposure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3690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AWs</dc:title>
  <dc:creator>Administrator</dc:creator>
  <cp:lastModifiedBy>Akmal Rafiq</cp:lastModifiedBy>
  <cp:revision>17</cp:revision>
  <dcterms:created xsi:type="dcterms:W3CDTF">2023-02-25T16:31:53Z</dcterms:created>
  <dcterms:modified xsi:type="dcterms:W3CDTF">2023-11-08T21:42:23Z</dcterms:modified>
</cp:coreProperties>
</file>