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Questrial-regular.fnt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1941909" y="2514600"/>
            <a:ext cx="66864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5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1941909" y="4777378"/>
            <a:ext cx="6686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308600" cy="778500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398859" y="4529539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941908" y="609600"/>
            <a:ext cx="6686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941908" y="4354046"/>
            <a:ext cx="66864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3141" y="31781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98859" y="3244139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137461" y="609600"/>
            <a:ext cx="62955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456258" y="3505200"/>
            <a:ext cx="5652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941908" y="4354046"/>
            <a:ext cx="66864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3141" y="31781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98859" y="3244139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1850738" y="648004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8336139" y="2905306"/>
            <a:ext cx="457200" cy="58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941909" y="2438400"/>
            <a:ext cx="66867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941909" y="5181600"/>
            <a:ext cx="6686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3141" y="491172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98859" y="4983087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137461" y="609600"/>
            <a:ext cx="62955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941908" y="4343400"/>
            <a:ext cx="668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1941909" y="5181600"/>
            <a:ext cx="6686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3141" y="491172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98859" y="4983087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1850738" y="648004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336139" y="2905306"/>
            <a:ext cx="457200" cy="58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941908" y="627406"/>
            <a:ext cx="66864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941908" y="4343400"/>
            <a:ext cx="668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1941909" y="5181600"/>
            <a:ext cx="6686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3141" y="491172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98859" y="4983087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3342008" y="733350"/>
            <a:ext cx="38862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3141" y="7143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5157009" y="2441504"/>
            <a:ext cx="52839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1728908" y="840554"/>
            <a:ext cx="52839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3141" y="7143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3141" y="7143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941908" y="2058750"/>
            <a:ext cx="6686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941908" y="3530128"/>
            <a:ext cx="6686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3141" y="31781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398859" y="3244139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941908" y="2133600"/>
            <a:ext cx="3235499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5393060" y="2126222"/>
            <a:ext cx="32355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3141" y="7143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204529" y="1972702"/>
            <a:ext cx="299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1941908" y="2548966"/>
            <a:ext cx="3257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5629971" y="1969475"/>
            <a:ext cx="29993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5375217" y="2545738"/>
            <a:ext cx="3254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3141" y="7143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3141" y="7143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3141" y="7143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941908" y="446087"/>
            <a:ext cx="2628899" cy="9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42259" y="446087"/>
            <a:ext cx="3886199" cy="5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941908" y="1598612"/>
            <a:ext cx="2628899" cy="4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3141" y="71437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941909" y="4800600"/>
            <a:ext cx="6686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1941908" y="634964"/>
            <a:ext cx="66867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941909" y="5367337"/>
            <a:ext cx="66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3141" y="4911721"/>
            <a:ext cx="11913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98859" y="4983087"/>
            <a:ext cx="58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2" y="228598"/>
            <a:ext cx="2138646" cy="6638662"/>
            <a:chOff x="2487613" y="285750"/>
            <a:chExt cx="2428900" cy="5654737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800" cy="5334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800" cy="1977900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9000" cy="1209600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100" cy="309600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200" cy="2835300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600" cy="2493900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00" cy="4206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2000" cy="873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500" cy="344820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000" cy="2874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800" cy="189000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100" cy="530100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0452" y="-791"/>
            <a:ext cx="1767606" cy="6853960"/>
            <a:chOff x="6627813" y="194832"/>
            <a:chExt cx="1952725" cy="5678979"/>
          </a:xfrm>
        </p:grpSpPr>
        <p:sp>
          <p:nvSpPr>
            <p:cNvPr id="20" name="Shape 20"/>
            <p:cNvSpPr/>
            <p:nvPr/>
          </p:nvSpPr>
          <p:spPr>
            <a:xfrm>
              <a:off x="6627813" y="194832"/>
              <a:ext cx="409500" cy="3646500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700" cy="1309800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300" cy="820800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500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600" cy="250830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000" cy="233400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400" cy="423900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500" cy="2251200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99900" cy="2094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9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800" cy="189000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00" cy="439800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371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941908" y="2133600"/>
            <a:ext cx="6686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771208" y="6130437"/>
            <a:ext cx="85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941908" y="6135807"/>
            <a:ext cx="5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398859" y="787781"/>
            <a:ext cx="584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685800" y="609600"/>
            <a:ext cx="7772400" cy="2362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00B0F0"/>
                </a:solidFill>
              </a:rPr>
              <a:t>“STOCK MARKET </a:t>
            </a:r>
            <a:r>
              <a:rPr b="1" lang="en-US" sz="4000">
                <a:solidFill>
                  <a:srgbClr val="00B0F0"/>
                </a:solidFill>
              </a:rPr>
              <a:t>TRENDS </a:t>
            </a:r>
            <a:r>
              <a:rPr b="1" i="0" lang="en-US" sz="4000" u="none" cap="none" strike="noStrike">
                <a:solidFill>
                  <a:srgbClr val="00B0F0"/>
                </a:solidFill>
              </a:rPr>
              <a:t>USING DATA MINING”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-914400" y="4103096"/>
            <a:ext cx="640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</a:rPr>
              <a:t>  Presented by 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4665438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DEVESH BINJOLA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NIC</a:t>
            </a:r>
            <a:r>
              <a:rPr b="1" lang="en-US" sz="180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HO</a:t>
            </a:r>
            <a:r>
              <a:rPr b="1" i="0" lang="en-US" sz="1800" u="none" cap="none" strike="noStrike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L</a:t>
            </a:r>
            <a:r>
              <a:rPr b="1" lang="en-US" sz="180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b="1" i="0" lang="en-US" sz="1800" u="none" cap="none" strike="noStrike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 HANKS</a:t>
            </a:r>
          </a:p>
        </p:txBody>
      </p:sp>
      <p:sp>
        <p:nvSpPr>
          <p:cNvPr id="167" name="Shape 167"/>
          <p:cNvSpPr/>
          <p:nvPr/>
        </p:nvSpPr>
        <p:spPr>
          <a:xfrm>
            <a:off x="5085128" y="4942339"/>
            <a:ext cx="15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    </a:t>
            </a:r>
            <a:r>
              <a:rPr b="1" i="0" lang="en-US" sz="18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Instructor </a:t>
            </a:r>
          </a:p>
        </p:txBody>
      </p:sp>
      <p:sp>
        <p:nvSpPr>
          <p:cNvPr id="168" name="Shape 168"/>
          <p:cNvSpPr/>
          <p:nvPr/>
        </p:nvSpPr>
        <p:spPr>
          <a:xfrm>
            <a:off x="4401725" y="5218755"/>
            <a:ext cx="457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Dr. Meiliu Lu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Dept of Computer Science &amp;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408400" y="293950"/>
            <a:ext cx="7142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7F7F7F"/>
                </a:solidFill>
              </a:rPr>
              <a:t>When the Stock Prices are Low?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74" y="1241100"/>
            <a:ext cx="8508725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230150" y="216525"/>
            <a:ext cx="73983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When the Stock Prices are High?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6" y="1092375"/>
            <a:ext cx="8599900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232049" y="253000"/>
            <a:ext cx="7540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 algn="ctr">
              <a:spcBef>
                <a:spcPts val="480"/>
              </a:spcBef>
              <a:buNone/>
            </a:pPr>
            <a:r>
              <a:rPr lang="en-US">
                <a:solidFill>
                  <a:srgbClr val="7F7F7F"/>
                </a:solidFill>
              </a:rPr>
              <a:t>Difference between the Highest and Lowest Price of Stocks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854675" y="750330"/>
            <a:ext cx="668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>
                <a:solidFill>
                  <a:srgbClr val="7F7F7F"/>
                </a:solidFill>
              </a:rPr>
              <a:t>Highest Gainer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KLA-Tencor Corporation (KLAC ) was the highest gainer and by a margin.</a:t>
            </a:r>
          </a:p>
          <a:p>
            <a:pPr indent="25400" lvl="0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 sz="2400">
                <a:solidFill>
                  <a:srgbClr val="7F7F7F"/>
                </a:solidFill>
              </a:rPr>
              <a:t> It is a semiconductor and nanoelectronics related manufacturing company based in Milpitas, California.</a:t>
            </a:r>
          </a:p>
          <a:p>
            <a:pPr indent="25400" lvl="0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The Stock prices went from 8$ to 88$ high, (currently around 70$)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75" y="1261750"/>
            <a:ext cx="8275323" cy="5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type="title"/>
          </p:nvPr>
        </p:nvSpPr>
        <p:spPr>
          <a:xfrm>
            <a:off x="1632975" y="253003"/>
            <a:ext cx="6683700" cy="8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Analysis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676918" y="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rgbClr val="7F7F7F"/>
                </a:solidFill>
              </a:rPr>
              <a:t>What Happened during recession?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00" y="1161725"/>
            <a:ext cx="8517325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691793" y="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What Happened during recession?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99" y="1161725"/>
            <a:ext cx="8389050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557068" y="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What Happened during recession?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0" y="1281000"/>
            <a:ext cx="8304649" cy="54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393093" y="110385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What Happened during recession?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75" y="1391375"/>
            <a:ext cx="8429149" cy="535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u="none" cap="none" strike="noStrike">
                <a:solidFill>
                  <a:schemeClr val="dk2"/>
                </a:solidFill>
              </a:rPr>
              <a:t>Quiz 1 ?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Which of the following clustering algorithms when implemented on a large dataset gives the solutions faster 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45720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a) K-Means</a:t>
            </a:r>
          </a:p>
          <a:p>
            <a:pPr indent="457200" lvl="0" marL="0" marR="0" rtl="0" algn="l">
              <a:spcBef>
                <a:spcPts val="480"/>
              </a:spcBef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b) EM - Algorithm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rgbClr val="7F7F7F"/>
                </a:solidFill>
              </a:rPr>
              <a:t>Background 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sz="2400">
                <a:solidFill>
                  <a:srgbClr val="7F7F7F"/>
                </a:solidFill>
              </a:rPr>
              <a:t>Data source: nyse.com</a:t>
            </a:r>
          </a:p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sz="2400">
                <a:solidFill>
                  <a:srgbClr val="7F7F7F"/>
                </a:solidFill>
              </a:rPr>
              <a:t>Data ranged from 1990 – 2010</a:t>
            </a:r>
          </a:p>
          <a:p>
            <a:pPr lvl="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sz="2400">
                <a:solidFill>
                  <a:srgbClr val="7F7F7F"/>
                </a:solidFill>
              </a:rPr>
              <a:t>Sampled data from Forty-one (41) companies starting with work </a:t>
            </a:r>
            <a:r>
              <a:rPr b="1" lang="en-US" sz="2400">
                <a:solidFill>
                  <a:srgbClr val="7F7F7F"/>
                </a:solidFill>
              </a:rPr>
              <a:t>K</a:t>
            </a:r>
            <a:r>
              <a:rPr lang="en-US" sz="2400">
                <a:solidFill>
                  <a:srgbClr val="7F7F7F"/>
                </a:solidFill>
              </a:rPr>
              <a:t>.</a:t>
            </a:r>
          </a:p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sz="2400">
                <a:solidFill>
                  <a:srgbClr val="7F7F7F"/>
                </a:solidFill>
              </a:rPr>
              <a:t>Too much data (120,000 for this much only)</a:t>
            </a:r>
          </a:p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sz="2400">
                <a:solidFill>
                  <a:srgbClr val="7F7F7F"/>
                </a:solidFill>
              </a:rPr>
              <a:t>Data kept and used in .csv format for Tableau and .csv for WEKA.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943393" y="459035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>
                <a:solidFill>
                  <a:schemeClr val="dk2"/>
                </a:solidFill>
              </a:rPr>
              <a:t>What Questions we had related to Stocks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941900" y="1833475"/>
            <a:ext cx="66867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Finding </a:t>
            </a:r>
            <a:r>
              <a:rPr lang="en-US" sz="2400">
                <a:solidFill>
                  <a:srgbClr val="7F7F7F"/>
                </a:solidFill>
              </a:rPr>
              <a:t>how the price of the stocks change?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Difference between the Adjusted Stock Price and Close Price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Difference between the Opening and Closing Price of Stocks</a:t>
            </a:r>
          </a:p>
          <a:p>
            <a:pPr indent="0" lvl="0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Difference between the Highest and Lowest Price of Stocks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Difference in volumes of stocks based on the price of stock.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What happened during the 2008 recession?</a:t>
            </a:r>
          </a:p>
          <a:p>
            <a:pPr indent="0" lvl="0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</a:rPr>
              <a:t>Highest Gainer (Stock) ?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616400" y="429025"/>
            <a:ext cx="7337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480"/>
              </a:spcBef>
              <a:buNone/>
            </a:pPr>
            <a:r>
              <a:rPr b="1" lang="en-US">
                <a:solidFill>
                  <a:srgbClr val="7F7F7F"/>
                </a:solidFill>
              </a:rPr>
              <a:t>Analysis between the Adjusted Stock Price and Close Price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7F7F7F"/>
                </a:solidFill>
              </a:rPr>
              <a:t>Close Price is simply the closing price of the stock on that day</a:t>
            </a:r>
          </a:p>
          <a:p>
            <a:pPr indent="0" lvl="0" marL="0" rtl="0">
              <a:spcBef>
                <a:spcPts val="480"/>
              </a:spcBef>
              <a:buNone/>
            </a:pPr>
            <a:r>
              <a:t/>
            </a:r>
            <a:endParaRPr sz="2400">
              <a:solidFill>
                <a:srgbClr val="7F7F7F"/>
              </a:solidFill>
            </a:endParaRPr>
          </a:p>
          <a:p>
            <a:pPr indent="-69850" lvl="0" mar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7F7F7F"/>
                </a:solidFill>
              </a:rPr>
              <a:t>What is Adjusted Stock Price?</a:t>
            </a:r>
          </a:p>
          <a:p>
            <a:pPr indent="-69850" lvl="0" mar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7F7F7F"/>
              </a:solidFill>
            </a:endParaRPr>
          </a:p>
          <a:p>
            <a:pPr indent="-69850" lvl="0" mar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7F7F7F"/>
                </a:solidFill>
              </a:rPr>
              <a:t>It is the closing price of the stock based on rumors that comes from different companies.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467593" y="24896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rgbClr val="7F7F7F"/>
                </a:solidFill>
              </a:rPr>
              <a:t>Analysis 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75" y="1231625"/>
            <a:ext cx="7157749" cy="552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943400" y="369004"/>
            <a:ext cx="6683700" cy="7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7F7F7F"/>
                </a:solidFill>
              </a:rPr>
              <a:t>Analysis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00" y="1787850"/>
            <a:ext cx="76581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514218" y="23816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Analysis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0" y="1098475"/>
            <a:ext cx="8401800" cy="5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Analysis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941908" y="2133600"/>
            <a:ext cx="66867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sz="2400">
                <a:solidFill>
                  <a:srgbClr val="7F7F7F"/>
                </a:solidFill>
              </a:rPr>
              <a:t>The difference between adjusted close stock price and close price narrowing by years.</a:t>
            </a:r>
          </a:p>
          <a:p>
            <a:pPr indent="-381000" lvl="0" marL="457200" rtl="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sz="2400">
                <a:solidFill>
                  <a:srgbClr val="7F7F7F"/>
                </a:solidFill>
              </a:rPr>
              <a:t>Now the difference is really small, few factors can be:</a:t>
            </a:r>
          </a:p>
          <a:p>
            <a:pPr indent="-381000" lvl="1" marL="914400" rtl="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sz="2400">
                <a:solidFill>
                  <a:srgbClr val="7F7F7F"/>
                </a:solidFill>
              </a:rPr>
              <a:t>Companies being Smart by hiring people to avoid this situation</a:t>
            </a:r>
          </a:p>
          <a:p>
            <a:pPr indent="-381000" lvl="1" marL="914400" rtl="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sz="2400">
                <a:solidFill>
                  <a:srgbClr val="7F7F7F"/>
                </a:solidFill>
              </a:rPr>
              <a:t>Share market people having better links to get the correct information.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944693" y="624110"/>
            <a:ext cx="6683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-US">
                <a:solidFill>
                  <a:srgbClr val="7F7F7F"/>
                </a:solidFill>
              </a:rPr>
              <a:t>Difference in volumes of stocks based on the price of stock.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746833" y="2133600"/>
            <a:ext cx="66867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F7F7F"/>
              </a:solidFill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It is the difference between volume of stocks when the prices are low or when the prices are high.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