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9" r:id="rId5"/>
    <p:sldId id="271"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84"/>
    <p:restoredTop sz="96327"/>
  </p:normalViewPr>
  <p:slideViewPr>
    <p:cSldViewPr snapToGrid="0" snapToObjects="1">
      <p:cViewPr varScale="1">
        <p:scale>
          <a:sx n="102" d="100"/>
          <a:sy n="102" d="100"/>
        </p:scale>
        <p:origin x="23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7DA7-A6D4-5444-A18D-414156F633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4D83655-92BE-E942-BCC4-50D42A5A8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DD5B06-9A80-A144-B9A1-B3DE07D46946}"/>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104C073D-0DFA-A842-98A1-F39709EB8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52A7C-A104-1240-B3C0-E627CCBB6A4E}"/>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12576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CCD5-CE02-794D-8CA1-E572E5F79DD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E93047-C475-6543-AC27-A8029C5879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9CCB62-567A-9345-AC8E-1AFBBB925598}"/>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57AC33F9-A9FF-544A-B139-DF39249FE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5165D-079B-D544-85FB-40936A656BA7}"/>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63636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C10D9-E08B-6A4E-8315-B1AB316E72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ED57EF-7A82-DD4D-A211-A1EE3609D7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2CA696-FE7B-5C44-9966-FA9C7003EC32}"/>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3A126503-A16A-E84D-ABE0-B951DD369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0887B-DC65-FB42-A9A3-F5EFCCDE2C96}"/>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221558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DFDE-F504-9140-83DF-8265CB931F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12C799-ADD9-A245-84B7-D8D81D2011C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FE3141-F86A-614C-A7B8-4727A282540D}"/>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8692D07A-86B2-5947-986D-86C9EF619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2D968-8BBF-2441-A1A8-48207529CA14}"/>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54243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C335-D4B0-EE44-AA8E-961A42F6D5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99F9E3-972F-DF4A-9E71-B88F16DBB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F7AD15-D9CE-DC45-BDD2-3E4F23B4908A}"/>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66A1197D-ECE2-5844-9EBC-A9BF90B21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7A5ED-38D4-B347-9877-53F1469E2E3C}"/>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40384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E3D3-B147-7744-B1C3-04FDBA5B70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39A359-C8BC-3841-9D2F-E68CDB4BCF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D06DD5-9C17-7D41-8E7C-5BDF5BA07B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F3510A8-CB60-CB49-9337-E938FBBA1C2F}"/>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6" name="Footer Placeholder 5">
            <a:extLst>
              <a:ext uri="{FF2B5EF4-FFF2-40B4-BE49-F238E27FC236}">
                <a16:creationId xmlns:a16="http://schemas.microsoft.com/office/drawing/2014/main" id="{82099EA6-7092-364C-86FE-6DEF24C73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47095-6155-7845-9B3F-7545EAE0061E}"/>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01903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B0EB-2467-A542-9D71-B13C40812A5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13013A-DC51-E14F-8F7F-44CABA69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808C57-E091-8842-B26D-0D5A956AA2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0F416CA-8F50-7B41-9AB3-90D1007A2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E0555E2-8FE0-A84B-BA82-1ECF7EAB19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BE54C9-A414-BD4B-BF84-B435C7F96B80}"/>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8" name="Footer Placeholder 7">
            <a:extLst>
              <a:ext uri="{FF2B5EF4-FFF2-40B4-BE49-F238E27FC236}">
                <a16:creationId xmlns:a16="http://schemas.microsoft.com/office/drawing/2014/main" id="{9FDA0362-16EB-E442-A214-F0FA78177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A79BC-69C2-7B4D-AE7F-9E3CE5E4B0CC}"/>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51292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99A-6A04-9E4D-9B24-F2C0F68F91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618ECD6-B202-9E4E-BDEB-221F011334E4}"/>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4" name="Footer Placeholder 3">
            <a:extLst>
              <a:ext uri="{FF2B5EF4-FFF2-40B4-BE49-F238E27FC236}">
                <a16:creationId xmlns:a16="http://schemas.microsoft.com/office/drawing/2014/main" id="{B09F06F1-497D-AF4C-BC4B-FFFF04FAF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2F93E-25CE-074D-9DFF-480E485D0199}"/>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378354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E52C1-0269-B142-AD34-41491F60785B}"/>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3" name="Footer Placeholder 2">
            <a:extLst>
              <a:ext uri="{FF2B5EF4-FFF2-40B4-BE49-F238E27FC236}">
                <a16:creationId xmlns:a16="http://schemas.microsoft.com/office/drawing/2014/main" id="{35291D62-46A7-664A-8D63-7CDB85AE7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8F439F-5377-0047-A8BC-8A480F7F0A7F}"/>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79946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9280-C76D-3447-BA31-3C4E66EEDB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1B7707-C418-F64D-AEBE-5CEC755A2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4F1E49-84EB-AF47-A8CE-9959EABBD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AB772D-0263-6341-A927-2C74F181220B}"/>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6" name="Footer Placeholder 5">
            <a:extLst>
              <a:ext uri="{FF2B5EF4-FFF2-40B4-BE49-F238E27FC236}">
                <a16:creationId xmlns:a16="http://schemas.microsoft.com/office/drawing/2014/main" id="{DF362BE4-CE70-164B-AE5D-AAF3B708D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0C1F4-D8D1-4146-B123-F1AF499550D7}"/>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132772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0C4-0C0B-764C-8899-C13A3B7C1C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3A94058-584C-5B49-80EB-6A3E7792D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1FE67-CAFD-684F-B281-0BAF42D0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4C2A1-3C9B-8B43-A46C-DB01A8FD9B29}"/>
              </a:ext>
            </a:extLst>
          </p:cNvPr>
          <p:cNvSpPr>
            <a:spLocks noGrp="1"/>
          </p:cNvSpPr>
          <p:nvPr>
            <p:ph type="dt" sz="half" idx="10"/>
          </p:nvPr>
        </p:nvSpPr>
        <p:spPr/>
        <p:txBody>
          <a:bodyPr/>
          <a:lstStyle/>
          <a:p>
            <a:fld id="{8654EE39-8394-5647-A854-14704804B77A}" type="datetimeFigureOut">
              <a:rPr lang="en-US" smtClean="0"/>
              <a:t>2/21/24</a:t>
            </a:fld>
            <a:endParaRPr lang="en-US"/>
          </a:p>
        </p:txBody>
      </p:sp>
      <p:sp>
        <p:nvSpPr>
          <p:cNvPr id="6" name="Footer Placeholder 5">
            <a:extLst>
              <a:ext uri="{FF2B5EF4-FFF2-40B4-BE49-F238E27FC236}">
                <a16:creationId xmlns:a16="http://schemas.microsoft.com/office/drawing/2014/main" id="{4A013C76-2968-C040-ADDB-42D592309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6843-02E0-5648-B3CB-AA81A9483C78}"/>
              </a:ext>
            </a:extLst>
          </p:cNvPr>
          <p:cNvSpPr>
            <a:spLocks noGrp="1"/>
          </p:cNvSpPr>
          <p:nvPr>
            <p:ph type="sldNum" sz="quarter" idx="12"/>
          </p:nvPr>
        </p:nvSpPr>
        <p:spPr/>
        <p:txBody>
          <a:bodyPr/>
          <a:lstStyle/>
          <a:p>
            <a:fld id="{4ADF3F3B-401A-FC4F-8007-01DBD66EAB3C}" type="slidenum">
              <a:rPr lang="en-US" smtClean="0"/>
              <a:t>‹#›</a:t>
            </a:fld>
            <a:endParaRPr lang="en-US"/>
          </a:p>
        </p:txBody>
      </p:sp>
    </p:spTree>
    <p:extLst>
      <p:ext uri="{BB962C8B-B14F-4D97-AF65-F5344CB8AC3E}">
        <p14:creationId xmlns:p14="http://schemas.microsoft.com/office/powerpoint/2010/main" val="52390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55B20-DD9E-3740-8198-6403DE3DE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51049A-414B-AA46-BF9B-B6A9FD1E2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C2004-F678-F54D-A757-A5C83A522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4EE39-8394-5647-A854-14704804B77A}" type="datetimeFigureOut">
              <a:rPr lang="en-US" smtClean="0"/>
              <a:t>2/21/24</a:t>
            </a:fld>
            <a:endParaRPr lang="en-US"/>
          </a:p>
        </p:txBody>
      </p:sp>
      <p:sp>
        <p:nvSpPr>
          <p:cNvPr id="5" name="Footer Placeholder 4">
            <a:extLst>
              <a:ext uri="{FF2B5EF4-FFF2-40B4-BE49-F238E27FC236}">
                <a16:creationId xmlns:a16="http://schemas.microsoft.com/office/drawing/2014/main" id="{10EB363B-FF41-4345-A62B-848D4CF82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CA5577-B956-6841-9B04-0751E7A86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F3F3B-401A-FC4F-8007-01DBD66EAB3C}" type="slidenum">
              <a:rPr lang="en-US" smtClean="0"/>
              <a:t>‹#›</a:t>
            </a:fld>
            <a:endParaRPr lang="en-US"/>
          </a:p>
        </p:txBody>
      </p:sp>
    </p:spTree>
    <p:extLst>
      <p:ext uri="{BB962C8B-B14F-4D97-AF65-F5344CB8AC3E}">
        <p14:creationId xmlns:p14="http://schemas.microsoft.com/office/powerpoint/2010/main" val="354272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37393-E7B4-0444-8B54-659D23B64003}"/>
              </a:ext>
            </a:extLst>
          </p:cNvPr>
          <p:cNvSpPr>
            <a:spLocks noGrp="1"/>
          </p:cNvSpPr>
          <p:nvPr>
            <p:ph type="ctrTitle"/>
          </p:nvPr>
        </p:nvSpPr>
        <p:spPr>
          <a:xfrm>
            <a:off x="890338" y="640080"/>
            <a:ext cx="3734014" cy="3566160"/>
          </a:xfrm>
        </p:spPr>
        <p:txBody>
          <a:bodyPr anchor="b">
            <a:normAutofit/>
          </a:bodyPr>
          <a:lstStyle/>
          <a:p>
            <a:pPr algn="l"/>
            <a:r>
              <a:rPr lang="en-IN" sz="3200" b="0" i="0" dirty="0">
                <a:effectLst/>
                <a:latin typeface="Calibri" panose="020F0502020204030204" pitchFamily="34" charset="0"/>
                <a:ea typeface="Apple Symbols" panose="02000000000000000000" pitchFamily="2" charset="-79"/>
                <a:cs typeface="Calibri" panose="020F0502020204030204" pitchFamily="34" charset="0"/>
              </a:rPr>
              <a:t>Revolutionizing NLP with Transformers</a:t>
            </a:r>
            <a:br>
              <a:rPr lang="en-IN" sz="2600" b="0" i="0" dirty="0">
                <a:effectLst/>
              </a:rPr>
            </a:br>
            <a:br>
              <a:rPr lang="en-IN" sz="2600" b="0" i="0" dirty="0">
                <a:effectLst/>
              </a:rPr>
            </a:br>
            <a:br>
              <a:rPr lang="en-IN" sz="2600" b="0" i="0" dirty="0">
                <a:effectLst/>
              </a:rPr>
            </a:br>
            <a:r>
              <a:rPr lang="en-IN" sz="2400" b="0" i="0" dirty="0">
                <a:effectLst/>
              </a:rPr>
              <a:t>Assignment 6: A Deep Dive into Encoder-Decoder based Transformer Models</a:t>
            </a:r>
            <a:endParaRPr lang="en-US" sz="2400" dirty="0"/>
          </a:p>
        </p:txBody>
      </p:sp>
      <p:sp>
        <p:nvSpPr>
          <p:cNvPr id="3" name="Subtitle 2">
            <a:extLst>
              <a:ext uri="{FF2B5EF4-FFF2-40B4-BE49-F238E27FC236}">
                <a16:creationId xmlns:a16="http://schemas.microsoft.com/office/drawing/2014/main" id="{10A2A848-FF9E-B045-956B-70CDBD89EAD3}"/>
              </a:ext>
            </a:extLst>
          </p:cNvPr>
          <p:cNvSpPr>
            <a:spLocks noGrp="1"/>
          </p:cNvSpPr>
          <p:nvPr>
            <p:ph type="subTitle" idx="1"/>
          </p:nvPr>
        </p:nvSpPr>
        <p:spPr>
          <a:xfrm>
            <a:off x="890339" y="4636008"/>
            <a:ext cx="3734014" cy="1572768"/>
          </a:xfrm>
        </p:spPr>
        <p:txBody>
          <a:bodyPr>
            <a:normAutofit/>
          </a:bodyPr>
          <a:lstStyle/>
          <a:p>
            <a:pPr algn="l"/>
            <a:r>
              <a:rPr lang="en-US" sz="2000" dirty="0">
                <a:latin typeface="+mj-lt"/>
              </a:rPr>
              <a:t>Devesh Surve</a:t>
            </a:r>
          </a:p>
          <a:p>
            <a:pPr algn="l"/>
            <a:r>
              <a:rPr lang="en-US" sz="2000" dirty="0">
                <a:latin typeface="+mj-lt"/>
              </a:rPr>
              <a:t>21</a:t>
            </a:r>
            <a:r>
              <a:rPr lang="en-US" sz="2000" baseline="30000" dirty="0">
                <a:latin typeface="+mj-lt"/>
              </a:rPr>
              <a:t>st</a:t>
            </a:r>
            <a:r>
              <a:rPr lang="en-US" sz="2000" dirty="0">
                <a:latin typeface="+mj-lt"/>
              </a:rPr>
              <a:t> Feb 2024</a:t>
            </a:r>
          </a:p>
          <a:p>
            <a:pPr algn="l"/>
            <a:r>
              <a:rPr lang="en-US" sz="2000" dirty="0">
                <a:latin typeface="+mj-lt"/>
              </a:rPr>
              <a:t>ID: 002766974</a:t>
            </a:r>
          </a:p>
        </p:txBody>
      </p:sp>
      <p:sp>
        <p:nvSpPr>
          <p:cNvPr id="104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reate an image that symbolizes the concept of Transformer-based Encoder-Decoder Models in Natural Language Processing, showcasing elements like neural network layers, attention mechanisms, and the flow of information between an encoder and decoder. The image should be abstract yet informative, with a modern and digital aesthetic, suitable for a professional presentation.">
            <a:extLst>
              <a:ext uri="{FF2B5EF4-FFF2-40B4-BE49-F238E27FC236}">
                <a16:creationId xmlns:a16="http://schemas.microsoft.com/office/drawing/2014/main" id="{D63D90D3-4B36-E04A-A9CB-DA289CF28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1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CAA57-0DA5-674F-97EF-C7000172EEED}"/>
              </a:ext>
            </a:extLst>
          </p:cNvPr>
          <p:cNvSpPr>
            <a:spLocks noGrp="1"/>
          </p:cNvSpPr>
          <p:nvPr>
            <p:ph type="title"/>
          </p:nvPr>
        </p:nvSpPr>
        <p:spPr>
          <a:xfrm>
            <a:off x="793662" y="386930"/>
            <a:ext cx="10066122" cy="1298448"/>
          </a:xfrm>
        </p:spPr>
        <p:txBody>
          <a:bodyPr anchor="b">
            <a:normAutofit/>
          </a:bodyPr>
          <a:lstStyle/>
          <a:p>
            <a:r>
              <a:rPr lang="en-IN" sz="4800" i="0">
                <a:effectLst/>
              </a:rPr>
              <a:t>Background</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022FC41-0D5B-DE40-BA61-538A8B903AA0}"/>
              </a:ext>
            </a:extLst>
          </p:cNvPr>
          <p:cNvSpPr>
            <a:spLocks noGrp="1"/>
          </p:cNvSpPr>
          <p:nvPr>
            <p:ph idx="1"/>
          </p:nvPr>
        </p:nvSpPr>
        <p:spPr>
          <a:xfrm>
            <a:off x="793661" y="2599509"/>
            <a:ext cx="4530898" cy="3639450"/>
          </a:xfrm>
        </p:spPr>
        <p:txBody>
          <a:bodyPr anchor="ctr">
            <a:normAutofit fontScale="32500" lnSpcReduction="20000"/>
          </a:bodyPr>
          <a:lstStyle/>
          <a:p>
            <a:pPr algn="l">
              <a:buFont typeface="Arial" panose="020B0604020202020204" pitchFamily="34" charset="0"/>
              <a:buChar char="•"/>
            </a:pPr>
            <a:r>
              <a:rPr lang="en-IN" b="1" i="0" dirty="0">
                <a:solidFill>
                  <a:srgbClr val="0D0D0D"/>
                </a:solidFill>
                <a:effectLst/>
                <a:latin typeface="Söhne"/>
              </a:rPr>
              <a:t>Natural Language Generation (NLG):</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A critical subset of Natural Language Processing (NLP).</a:t>
            </a:r>
          </a:p>
          <a:p>
            <a:pPr marL="742950" lvl="1" indent="-285750" algn="l">
              <a:buFont typeface="Arial" panose="020B0604020202020204" pitchFamily="34" charset="0"/>
              <a:buChar char="•"/>
            </a:pPr>
            <a:r>
              <a:rPr lang="en-IN" b="0" i="0" dirty="0">
                <a:solidFill>
                  <a:srgbClr val="0D0D0D"/>
                </a:solidFill>
                <a:effectLst/>
                <a:latin typeface="Söhne"/>
              </a:rPr>
              <a:t>Focuses on converting data into understandable and relevant natural language.</a:t>
            </a:r>
          </a:p>
          <a:p>
            <a:pPr marL="742950" lvl="1" indent="-285750" algn="l">
              <a:buFont typeface="Arial" panose="020B0604020202020204" pitchFamily="34" charset="0"/>
              <a:buChar char="•"/>
            </a:pPr>
            <a:r>
              <a:rPr lang="en-IN" b="0" i="0" dirty="0">
                <a:solidFill>
                  <a:srgbClr val="0D0D0D"/>
                </a:solidFill>
                <a:effectLst/>
                <a:latin typeface="Söhne"/>
              </a:rPr>
              <a:t>Key tasks include summarization, translation, and more.</a:t>
            </a:r>
          </a:p>
          <a:p>
            <a:pPr algn="l">
              <a:buFont typeface="Arial" panose="020B0604020202020204" pitchFamily="34" charset="0"/>
              <a:buChar char="•"/>
            </a:pPr>
            <a:r>
              <a:rPr lang="en-IN" b="1" i="0" dirty="0">
                <a:solidFill>
                  <a:srgbClr val="0D0D0D"/>
                </a:solidFill>
                <a:effectLst/>
                <a:latin typeface="Söhne"/>
              </a:rPr>
              <a:t>Sequence-to-Sequence Mapping:</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Essential in NLG for tasks like summarization and translation.</a:t>
            </a:r>
          </a:p>
          <a:p>
            <a:pPr marL="742950" lvl="1" indent="-285750" algn="l">
              <a:buFont typeface="Arial" panose="020B0604020202020204" pitchFamily="34" charset="0"/>
              <a:buChar char="•"/>
            </a:pPr>
            <a:r>
              <a:rPr lang="en-IN" b="0" i="0" dirty="0">
                <a:solidFill>
                  <a:srgbClr val="0D0D0D"/>
                </a:solidFill>
                <a:effectLst/>
                <a:latin typeface="Söhne"/>
              </a:rPr>
              <a:t>Involves mapping a sequence of input words to a sequence of target words.</a:t>
            </a:r>
          </a:p>
          <a:p>
            <a:pPr algn="l">
              <a:buFont typeface="Arial" panose="020B0604020202020204" pitchFamily="34" charset="0"/>
              <a:buChar char="•"/>
            </a:pPr>
            <a:r>
              <a:rPr lang="en-IN" b="1" i="0" dirty="0">
                <a:solidFill>
                  <a:srgbClr val="0D0D0D"/>
                </a:solidFill>
                <a:effectLst/>
                <a:latin typeface="Söhne"/>
              </a:rPr>
              <a:t>Early Approaches - Deep Neural Networks (DNNs):</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Initial attempts used DNNs for sequence tasks.</a:t>
            </a:r>
          </a:p>
          <a:p>
            <a:pPr marL="742950" lvl="1" indent="-285750" algn="l">
              <a:buFont typeface="Arial" panose="020B0604020202020204" pitchFamily="34" charset="0"/>
              <a:buChar char="•"/>
            </a:pPr>
            <a:r>
              <a:rPr lang="en-IN" b="0" i="0" dirty="0">
                <a:solidFill>
                  <a:srgbClr val="0D0D0D"/>
                </a:solidFill>
                <a:effectLst/>
                <a:latin typeface="Söhne"/>
              </a:rPr>
              <a:t>Faced limitations: DNNs couldn't dynamically adjust to the length of output sequences. For instance, predicting whether a 1000-word article should be summarized into 200 or 100 words was challenging.</a:t>
            </a:r>
          </a:p>
          <a:p>
            <a:pPr algn="l">
              <a:buFont typeface="Arial" panose="020B0604020202020204" pitchFamily="34" charset="0"/>
              <a:buChar char="•"/>
            </a:pPr>
            <a:r>
              <a:rPr lang="en-IN" b="1" i="0" dirty="0">
                <a:solidFill>
                  <a:srgbClr val="0D0D0D"/>
                </a:solidFill>
                <a:effectLst/>
                <a:latin typeface="Söhne"/>
              </a:rPr>
              <a:t>Advancement with Recurrent Neural Networks (RNNs):</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0" i="0" dirty="0">
                <a:solidFill>
                  <a:srgbClr val="0D0D0D"/>
                </a:solidFill>
                <a:effectLst/>
                <a:latin typeface="Söhne"/>
              </a:rPr>
              <a:t>Introduced hidden states to carry information across input sequences, enabling a representation of the input sequence (X) into a context (C).</a:t>
            </a:r>
          </a:p>
          <a:p>
            <a:pPr marL="742950" lvl="1" indent="-285750" algn="l">
              <a:buFont typeface="Arial" panose="020B0604020202020204" pitchFamily="34" charset="0"/>
              <a:buChar char="•"/>
            </a:pPr>
            <a:r>
              <a:rPr lang="en-IN" b="0" i="0" dirty="0">
                <a:solidFill>
                  <a:srgbClr val="0D0D0D"/>
                </a:solidFill>
                <a:effectLst/>
                <a:latin typeface="Söhne"/>
              </a:rPr>
              <a:t>Led to RNN-based Encoder-Decoder architectures for improved sequence </a:t>
            </a:r>
            <a:r>
              <a:rPr lang="en-IN" b="0" i="0" dirty="0" err="1">
                <a:solidFill>
                  <a:srgbClr val="0D0D0D"/>
                </a:solidFill>
                <a:effectLst/>
                <a:latin typeface="Söhne"/>
              </a:rPr>
              <a:t>modeling</a:t>
            </a:r>
            <a:r>
              <a:rPr lang="en-IN" b="0" i="0" dirty="0">
                <a:solidFill>
                  <a:srgbClr val="0D0D0D"/>
                </a:solidFill>
                <a:effectLst/>
                <a:latin typeface="Söhne"/>
              </a:rPr>
              <a:t>.</a:t>
            </a:r>
          </a:p>
          <a:p>
            <a:pPr algn="l">
              <a:buFont typeface="Arial" panose="020B0604020202020204" pitchFamily="34" charset="0"/>
              <a:buChar char="•"/>
            </a:pPr>
            <a:r>
              <a:rPr lang="en-IN" b="1" i="0" dirty="0">
                <a:solidFill>
                  <a:srgbClr val="0D0D0D"/>
                </a:solidFill>
                <a:effectLst/>
                <a:latin typeface="Söhne"/>
              </a:rPr>
              <a:t>Disadvantages of RNNs:</a:t>
            </a:r>
            <a:endParaRPr lang="en-IN" b="0" i="0" dirty="0">
              <a:solidFill>
                <a:srgbClr val="0D0D0D"/>
              </a:solidFill>
              <a:effectLst/>
              <a:latin typeface="Söhne"/>
            </a:endParaRPr>
          </a:p>
          <a:p>
            <a:pPr marL="742950" lvl="1" indent="-285750" algn="l">
              <a:buFont typeface="Arial" panose="020B0604020202020204" pitchFamily="34" charset="0"/>
              <a:buChar char="•"/>
            </a:pPr>
            <a:r>
              <a:rPr lang="en-IN" b="1" i="0" dirty="0">
                <a:solidFill>
                  <a:srgbClr val="0D0D0D"/>
                </a:solidFill>
                <a:effectLst/>
                <a:latin typeface="Söhne"/>
              </a:rPr>
              <a:t>Vanishing Gradient Problem:</a:t>
            </a:r>
            <a:r>
              <a:rPr lang="en-IN" b="0" i="0" dirty="0">
                <a:solidFill>
                  <a:srgbClr val="0D0D0D"/>
                </a:solidFill>
                <a:effectLst/>
                <a:latin typeface="Söhne"/>
              </a:rPr>
              <a:t> Makes it difficult to learn dependencies between distant elements. As loss is propagated backward, the gradient's value diminishes, affecting learning.</a:t>
            </a:r>
          </a:p>
          <a:p>
            <a:pPr marL="742950" lvl="1" indent="-285750" algn="l">
              <a:buFont typeface="Arial" panose="020B0604020202020204" pitchFamily="34" charset="0"/>
              <a:buChar char="•"/>
            </a:pPr>
            <a:r>
              <a:rPr lang="en-IN" b="1" i="0" dirty="0">
                <a:solidFill>
                  <a:srgbClr val="0D0D0D"/>
                </a:solidFill>
                <a:effectLst/>
                <a:latin typeface="Söhne"/>
              </a:rPr>
              <a:t>Sequential Nature:</a:t>
            </a:r>
            <a:r>
              <a:rPr lang="en-IN" b="0" i="0" dirty="0">
                <a:solidFill>
                  <a:srgbClr val="0D0D0D"/>
                </a:solidFill>
                <a:effectLst/>
                <a:latin typeface="Söhne"/>
              </a:rPr>
              <a:t> Processing data in sequence limits parallelization, affecting efficiency on hardware optimized for parallel computations.</a:t>
            </a:r>
          </a:p>
        </p:txBody>
      </p:sp>
      <p:pic>
        <p:nvPicPr>
          <p:cNvPr id="3" name="Picture 2" descr="A Brief Timeline of NLP. A journey across grammars, expert… | by Fabio  Chiusano | NLPlanet | Medium">
            <a:extLst>
              <a:ext uri="{FF2B5EF4-FFF2-40B4-BE49-F238E27FC236}">
                <a16:creationId xmlns:a16="http://schemas.microsoft.com/office/drawing/2014/main" id="{46D62265-B4CB-C545-BE22-9E6B1721E8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92861"/>
            <a:ext cx="5150277" cy="289703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75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B5769-4F2D-A747-9829-37C200087EFF}"/>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dirty="0"/>
              <a:t>Encoder – Decoder Architecture for Transformers</a:t>
            </a:r>
          </a:p>
        </p:txBody>
      </p:sp>
      <p:sp>
        <p:nvSpPr>
          <p:cNvPr id="3090" name="Rectangle 308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77B091A-BAAB-1543-BCD2-D8F9F642E637}"/>
              </a:ext>
            </a:extLst>
          </p:cNvPr>
          <p:cNvSpPr>
            <a:spLocks noGrp="1"/>
          </p:cNvSpPr>
          <p:nvPr>
            <p:ph idx="1"/>
          </p:nvPr>
        </p:nvSpPr>
        <p:spPr>
          <a:xfrm>
            <a:off x="388305" y="2575475"/>
            <a:ext cx="7209795" cy="3895595"/>
          </a:xfrm>
        </p:spPr>
        <p:txBody>
          <a:bodyPr anchor="ctr">
            <a:normAutofit fontScale="92500" lnSpcReduction="10000"/>
          </a:bodyPr>
          <a:lstStyle/>
          <a:p>
            <a:pPr>
              <a:buFont typeface="Arial" panose="020B0604020202020204" pitchFamily="34" charset="0"/>
              <a:buChar char="•"/>
            </a:pPr>
            <a:r>
              <a:rPr lang="en-IN" sz="1100" b="1" i="0" dirty="0">
                <a:effectLst/>
                <a:latin typeface="+mj-lt"/>
              </a:rPr>
              <a:t>Introduction to the Transformer Model</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 "Attention is All You Need" paper by Vaswani et al.</a:t>
            </a:r>
          </a:p>
          <a:p>
            <a:pPr marL="742950" lvl="1" indent="-285750">
              <a:buFont typeface="Arial" panose="020B0604020202020204" pitchFamily="34" charset="0"/>
              <a:buChar char="•"/>
            </a:pPr>
            <a:r>
              <a:rPr lang="en-IN" sz="1100" b="0" i="0" dirty="0">
                <a:effectLst/>
                <a:latin typeface="+mj-lt"/>
              </a:rPr>
              <a:t>Model's departure from recurrent structures to stacks of residual attention blocks.</a:t>
            </a:r>
          </a:p>
          <a:p>
            <a:pPr>
              <a:buFont typeface="Arial" panose="020B0604020202020204" pitchFamily="34" charset="0"/>
              <a:buChar char="•"/>
            </a:pPr>
            <a:r>
              <a:rPr lang="en-IN" sz="1100" b="1" i="0" dirty="0">
                <a:effectLst/>
                <a:latin typeface="+mj-lt"/>
              </a:rPr>
              <a:t>Key Innovation</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Focus on the ability to parallelize processing due to the non-recurrent structure, significantly enhancing efficiency.</a:t>
            </a:r>
          </a:p>
          <a:p>
            <a:pPr>
              <a:buFont typeface="Arial" panose="020B0604020202020204" pitchFamily="34" charset="0"/>
              <a:buChar char="•"/>
            </a:pPr>
            <a:r>
              <a:rPr lang="en-IN" sz="1100" b="1" i="0" dirty="0">
                <a:effectLst/>
                <a:latin typeface="+mj-lt"/>
              </a:rPr>
              <a:t>How Transformer-based Encoder-Decoder Models Work</a:t>
            </a:r>
            <a:r>
              <a:rPr lang="en-IN" sz="1100" b="0" i="0" dirty="0">
                <a:effectLst/>
                <a:latin typeface="+mj-lt"/>
              </a:rPr>
              <a:t>:</a:t>
            </a:r>
          </a:p>
          <a:p>
            <a:pPr marL="742950" lvl="1" indent="-285750">
              <a:buFont typeface="Arial" panose="020B0604020202020204" pitchFamily="34" charset="0"/>
              <a:buChar char="•"/>
            </a:pPr>
            <a:r>
              <a:rPr lang="en-IN" sz="1100" b="1" i="0" dirty="0">
                <a:effectLst/>
                <a:latin typeface="+mj-lt"/>
              </a:rPr>
              <a:t>Encoder Overview</a:t>
            </a:r>
            <a:r>
              <a:rPr lang="en-IN" sz="1100" b="0" i="0" dirty="0">
                <a:effectLst/>
                <a:latin typeface="+mj-lt"/>
              </a:rPr>
              <a:t>:</a:t>
            </a:r>
          </a:p>
          <a:p>
            <a:pPr marL="1143000" lvl="2" indent="-228600">
              <a:buFont typeface="Arial" panose="020B0604020202020204" pitchFamily="34" charset="0"/>
              <a:buChar char="•"/>
            </a:pPr>
            <a:r>
              <a:rPr lang="en-IN" sz="1100" b="0" i="0" dirty="0">
                <a:effectLst/>
                <a:latin typeface="+mj-lt"/>
              </a:rPr>
              <a:t>Processes input tokens (X1 to </a:t>
            </a:r>
            <a:r>
              <a:rPr lang="en-IN" sz="1100" b="0" i="0" dirty="0" err="1">
                <a:effectLst/>
                <a:latin typeface="+mj-lt"/>
              </a:rPr>
              <a:t>Xn</a:t>
            </a:r>
            <a:r>
              <a:rPr lang="en-IN" sz="1100" b="0" i="0" dirty="0">
                <a:effectLst/>
                <a:latin typeface="+mj-lt"/>
              </a:rPr>
              <a:t>) into a sequence of hidden states.</a:t>
            </a:r>
          </a:p>
          <a:p>
            <a:pPr marL="1143000" lvl="2" indent="-228600">
              <a:buFont typeface="Arial" panose="020B0604020202020204" pitchFamily="34" charset="0"/>
              <a:buChar char="•"/>
            </a:pPr>
            <a:r>
              <a:rPr lang="en-IN" sz="1100" b="0" i="0" dirty="0">
                <a:effectLst/>
                <a:latin typeface="+mj-lt"/>
              </a:rPr>
              <a:t>These states form a "contextualized" representation of the input.</a:t>
            </a:r>
          </a:p>
          <a:p>
            <a:pPr marL="1143000" lvl="2" indent="-228600">
              <a:buFont typeface="Arial" panose="020B0604020202020204" pitchFamily="34" charset="0"/>
              <a:buChar char="•"/>
            </a:pPr>
            <a:r>
              <a:rPr lang="en-IN" sz="1100" b="0" i="0" dirty="0">
                <a:effectLst/>
                <a:latin typeface="+mj-lt"/>
              </a:rPr>
              <a:t>The encoding step is represented by a function</a:t>
            </a:r>
          </a:p>
          <a:p>
            <a:pPr marL="742950" lvl="1" indent="-285750">
              <a:buFont typeface="Arial" panose="020B0604020202020204" pitchFamily="34" charset="0"/>
              <a:buChar char="•"/>
            </a:pPr>
            <a:r>
              <a:rPr lang="en-IN" sz="1100" b="1" i="0" dirty="0">
                <a:effectLst/>
                <a:latin typeface="+mj-lt"/>
              </a:rPr>
              <a:t>Decoder's Role</a:t>
            </a:r>
            <a:r>
              <a:rPr lang="en-IN" sz="1100" b="0" i="0" dirty="0">
                <a:effectLst/>
                <a:latin typeface="+mj-lt"/>
              </a:rPr>
              <a:t>:</a:t>
            </a:r>
          </a:p>
          <a:p>
            <a:pPr marL="1143000" lvl="2" indent="-228600">
              <a:buFont typeface="Arial" panose="020B0604020202020204" pitchFamily="34" charset="0"/>
              <a:buChar char="•"/>
            </a:pPr>
            <a:r>
              <a:rPr lang="en-IN" sz="1100" b="0" i="0" dirty="0">
                <a:effectLst/>
                <a:latin typeface="+mj-lt"/>
              </a:rPr>
              <a:t>Aims to predict the next word in the sequence.</a:t>
            </a:r>
          </a:p>
          <a:p>
            <a:pPr marL="1143000" lvl="2" indent="-228600">
              <a:buFont typeface="Arial" panose="020B0604020202020204" pitchFamily="34" charset="0"/>
              <a:buChar char="•"/>
            </a:pPr>
            <a:r>
              <a:rPr lang="en-IN" sz="1100" b="0" i="0" dirty="0">
                <a:effectLst/>
                <a:latin typeface="+mj-lt"/>
              </a:rPr>
              <a:t>Utilizes two key approaches:</a:t>
            </a:r>
          </a:p>
          <a:p>
            <a:pPr marL="1600200" lvl="3" indent="-228600">
              <a:buFont typeface="Arial" panose="020B0604020202020204" pitchFamily="34" charset="0"/>
              <a:buChar char="•"/>
            </a:pPr>
            <a:r>
              <a:rPr lang="en-IN" sz="1100" b="0" i="0" dirty="0" err="1">
                <a:effectLst/>
                <a:latin typeface="+mj-lt"/>
              </a:rPr>
              <a:t>Modeling</a:t>
            </a:r>
            <a:r>
              <a:rPr lang="en-IN" sz="1100" b="0" i="0" dirty="0">
                <a:effectLst/>
                <a:latin typeface="+mj-lt"/>
              </a:rPr>
              <a:t> the probability of each possible word given the encoded input.</a:t>
            </a:r>
          </a:p>
          <a:p>
            <a:pPr marL="1600200" lvl="3" indent="-228600">
              <a:buFont typeface="Arial" panose="020B0604020202020204" pitchFamily="34" charset="0"/>
              <a:buChar char="•"/>
            </a:pPr>
            <a:r>
              <a:rPr lang="en-IN" sz="1100" b="0" i="0" dirty="0">
                <a:effectLst/>
                <a:latin typeface="+mj-lt"/>
              </a:rPr>
              <a:t>Considering the part of the target sequence generated so far.</a:t>
            </a:r>
          </a:p>
          <a:p>
            <a:pPr>
              <a:buFont typeface="Arial" panose="020B0604020202020204" pitchFamily="34" charset="0"/>
              <a:buChar char="•"/>
            </a:pPr>
            <a:r>
              <a:rPr lang="en-IN" sz="1100" b="1" i="0" dirty="0">
                <a:effectLst/>
                <a:latin typeface="+mj-lt"/>
              </a:rPr>
              <a:t>Auto-regressive Output Generation</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Details the generation process one word at a time, leveraging the conditional distributions defined by the decoder.</a:t>
            </a:r>
          </a:p>
          <a:p>
            <a:pPr marL="742950" lvl="1" indent="-285750">
              <a:buFont typeface="Arial" panose="020B0604020202020204" pitchFamily="34" charset="0"/>
              <a:buChar char="•"/>
            </a:pPr>
            <a:r>
              <a:rPr lang="en-IN" sz="1100" b="0" i="0" dirty="0">
                <a:effectLst/>
                <a:latin typeface="+mj-lt"/>
              </a:rPr>
              <a:t>Initial word prediction uses "begin-of-sentence" (BOS) token and the contextualized encodings.</a:t>
            </a:r>
          </a:p>
          <a:p>
            <a:pPr marL="742950" lvl="1" indent="-285750">
              <a:buFont typeface="Arial" panose="020B0604020202020204" pitchFamily="34" charset="0"/>
              <a:buChar char="•"/>
            </a:pPr>
            <a:r>
              <a:rPr lang="en-IN" sz="1100" b="0" i="0" dirty="0">
                <a:effectLst/>
                <a:latin typeface="+mj-lt"/>
              </a:rPr>
              <a:t>For subsequent words, the decoder efficiently reuses these encodings, combined with all previously generated words, to predict the next word in the sequence.</a:t>
            </a:r>
          </a:p>
          <a:p>
            <a:endParaRPr lang="en-US" sz="1100" dirty="0">
              <a:latin typeface="+mj-lt"/>
            </a:endParaRPr>
          </a:p>
        </p:txBody>
      </p:sp>
      <p:pic>
        <p:nvPicPr>
          <p:cNvPr id="3" name="Picture 2" descr="texte du&#10;lien">
            <a:extLst>
              <a:ext uri="{FF2B5EF4-FFF2-40B4-BE49-F238E27FC236}">
                <a16:creationId xmlns:a16="http://schemas.microsoft.com/office/drawing/2014/main" id="{1A68C25B-BE08-F241-833B-919767B6CE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0863" y="3599112"/>
            <a:ext cx="4710420" cy="1931272"/>
          </a:xfrm>
          <a:prstGeom prst="rect">
            <a:avLst/>
          </a:prstGeom>
          <a:noFill/>
          <a:extLst>
            <a:ext uri="{909E8E84-426E-40DD-AFC4-6F175D3DCCD1}">
              <a14:hiddenFill xmlns:a14="http://schemas.microsoft.com/office/drawing/2010/main">
                <a:solidFill>
                  <a:srgbClr val="FFFFFF"/>
                </a:solidFill>
              </a14:hiddenFill>
            </a:ext>
          </a:extLst>
        </p:spPr>
      </p:pic>
      <p:sp>
        <p:nvSpPr>
          <p:cNvPr id="3094" name="Rectangle 309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4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B5769-4F2D-A747-9829-37C200087EFF}"/>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a:t>Encoder Architecture Explained</a:t>
            </a:r>
          </a:p>
        </p:txBody>
      </p:sp>
      <p:sp>
        <p:nvSpPr>
          <p:cNvPr id="4105" name="Rectangle 410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xte du&#10;lien">
            <a:extLst>
              <a:ext uri="{FF2B5EF4-FFF2-40B4-BE49-F238E27FC236}">
                <a16:creationId xmlns:a16="http://schemas.microsoft.com/office/drawing/2014/main" id="{C63E2139-1946-9844-8702-8856921D50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514" y="3428682"/>
            <a:ext cx="4562303" cy="159680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77B091A-BAAB-1543-BCD2-D8F9F642E637}"/>
              </a:ext>
            </a:extLst>
          </p:cNvPr>
          <p:cNvSpPr>
            <a:spLocks noGrp="1"/>
          </p:cNvSpPr>
          <p:nvPr>
            <p:ph idx="1"/>
          </p:nvPr>
        </p:nvSpPr>
        <p:spPr>
          <a:xfrm>
            <a:off x="4821817" y="2423744"/>
            <a:ext cx="6426556" cy="3889373"/>
          </a:xfrm>
        </p:spPr>
        <p:txBody>
          <a:bodyPr anchor="ctr">
            <a:normAutofit lnSpcReduction="10000"/>
          </a:bodyPr>
          <a:lstStyle/>
          <a:p>
            <a:pPr>
              <a:buFont typeface="Arial" panose="020B0604020202020204" pitchFamily="34" charset="0"/>
              <a:buChar char="•"/>
            </a:pPr>
            <a:r>
              <a:rPr lang="en-IN" sz="1100" b="1" i="0" dirty="0">
                <a:effectLst/>
                <a:latin typeface="+mj-lt"/>
              </a:rPr>
              <a:t>Stacked Encoder Blocks</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Multiple identical layers, each known as an encoder block.</a:t>
            </a:r>
          </a:p>
          <a:p>
            <a:pPr marL="742950" lvl="1" indent="-285750">
              <a:buFont typeface="Arial" panose="020B0604020202020204" pitchFamily="34" charset="0"/>
              <a:buChar char="•"/>
            </a:pPr>
            <a:r>
              <a:rPr lang="en-IN" sz="1100" b="0" i="0" dirty="0">
                <a:effectLst/>
                <a:latin typeface="+mj-lt"/>
              </a:rPr>
              <a:t>Stacked on top of each other, forming the encoder part of the model.</a:t>
            </a:r>
          </a:p>
          <a:p>
            <a:pPr>
              <a:buFont typeface="Arial" panose="020B0604020202020204" pitchFamily="34" charset="0"/>
              <a:buChar char="•"/>
            </a:pPr>
            <a:r>
              <a:rPr lang="en-IN" sz="1100" b="1" i="0" dirty="0">
                <a:effectLst/>
                <a:latin typeface="+mj-lt"/>
              </a:rPr>
              <a:t>Residual Connections</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Residual connections around each sub-layer, including self-attention and feed-forward neural networks.</a:t>
            </a:r>
          </a:p>
          <a:p>
            <a:pPr marL="742950" lvl="1" indent="-285750">
              <a:buFont typeface="Arial" panose="020B0604020202020204" pitchFamily="34" charset="0"/>
              <a:buChar char="•"/>
            </a:pPr>
            <a:r>
              <a:rPr lang="en-IN" sz="1100" b="0" i="0" dirty="0">
                <a:effectLst/>
                <a:latin typeface="+mj-lt"/>
              </a:rPr>
              <a:t>Help in preventing the vanishing gradient problem by allowing gradients to flow through a shortcut.</a:t>
            </a:r>
          </a:p>
          <a:p>
            <a:pPr>
              <a:buFont typeface="Arial" panose="020B0604020202020204" pitchFamily="34" charset="0"/>
              <a:buChar char="•"/>
            </a:pPr>
            <a:r>
              <a:rPr lang="en-IN" sz="1100" b="1" i="0" dirty="0">
                <a:effectLst/>
                <a:latin typeface="+mj-lt"/>
              </a:rPr>
              <a:t>Self-Attention Mechanism</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Allows the model to consider other words in the input sentence as it processes each word.</a:t>
            </a:r>
          </a:p>
          <a:p>
            <a:pPr marL="742950" lvl="1" indent="-285750">
              <a:buFont typeface="Arial" panose="020B0604020202020204" pitchFamily="34" charset="0"/>
              <a:buChar char="•"/>
            </a:pPr>
            <a:r>
              <a:rPr lang="en-IN" sz="1100" b="0" i="0" dirty="0">
                <a:effectLst/>
                <a:latin typeface="+mj-lt"/>
              </a:rPr>
              <a:t>Key to understanding the context and relationships between words in a sentence.</a:t>
            </a:r>
          </a:p>
          <a:p>
            <a:pPr>
              <a:buFont typeface="Arial" panose="020B0604020202020204" pitchFamily="34" charset="0"/>
              <a:buChar char="•"/>
            </a:pPr>
            <a:r>
              <a:rPr lang="en-IN" sz="1100" b="1" i="0" dirty="0">
                <a:effectLst/>
                <a:latin typeface="+mj-lt"/>
              </a:rPr>
              <a:t>Normalization and Feed-Forward Networks</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Each sub-layer output is normalized to stabilize learning.</a:t>
            </a:r>
          </a:p>
          <a:p>
            <a:pPr marL="742950" lvl="1" indent="-285750">
              <a:buFont typeface="Arial" panose="020B0604020202020204" pitchFamily="34" charset="0"/>
              <a:buChar char="•"/>
            </a:pPr>
            <a:r>
              <a:rPr lang="en-IN" sz="1100" b="0" i="0" dirty="0">
                <a:effectLst/>
                <a:latin typeface="+mj-lt"/>
              </a:rPr>
              <a:t>Feed-forward neural networks follow, further transforming the data within each encoder block.</a:t>
            </a:r>
          </a:p>
          <a:p>
            <a:pPr>
              <a:buFont typeface="Arial" panose="020B0604020202020204" pitchFamily="34" charset="0"/>
              <a:buChar char="•"/>
            </a:pPr>
            <a:r>
              <a:rPr lang="en-IN" sz="1100" b="1" i="0" dirty="0">
                <a:effectLst/>
                <a:latin typeface="+mj-lt"/>
              </a:rPr>
              <a:t>Encoding the Input Sequence</a:t>
            </a:r>
            <a:r>
              <a:rPr lang="en-IN" sz="1100" b="0" i="0" dirty="0">
                <a:effectLst/>
                <a:latin typeface="+mj-lt"/>
              </a:rPr>
              <a:t>:</a:t>
            </a:r>
          </a:p>
          <a:p>
            <a:pPr marL="742950" lvl="1" indent="-285750">
              <a:buFont typeface="Arial" panose="020B0604020202020204" pitchFamily="34" charset="0"/>
              <a:buChar char="•"/>
            </a:pPr>
            <a:r>
              <a:rPr lang="en-IN" sz="1100" b="0" i="0" dirty="0">
                <a:effectLst/>
                <a:latin typeface="+mj-lt"/>
              </a:rPr>
              <a:t>The encoder transforms the sequence of input tokens into a sequence of hidden states.</a:t>
            </a:r>
          </a:p>
          <a:p>
            <a:pPr marL="742950" lvl="1" indent="-285750">
              <a:buFont typeface="Arial" panose="020B0604020202020204" pitchFamily="34" charset="0"/>
              <a:buChar char="•"/>
            </a:pPr>
            <a:r>
              <a:rPr lang="en-IN" sz="1100" b="0" i="0" dirty="0">
                <a:effectLst/>
                <a:latin typeface="+mj-lt"/>
              </a:rPr>
              <a:t>Each token is represented by a vector that captures not only the token's own information but also the context provided by the rest of the tokens in the sequence.</a:t>
            </a:r>
            <a:br>
              <a:rPr lang="en-IN" sz="1100" dirty="0">
                <a:latin typeface="+mj-lt"/>
              </a:rPr>
            </a:br>
            <a:endParaRPr lang="en-US" sz="1100" dirty="0">
              <a:latin typeface="+mj-lt"/>
            </a:endParaRPr>
          </a:p>
        </p:txBody>
      </p:sp>
      <p:sp>
        <p:nvSpPr>
          <p:cNvPr id="4109" name="Rectangle 410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55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B5769-4F2D-A747-9829-37C200087EFF}"/>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a:t>Understanding the Self-Attention Mechanism</a:t>
            </a:r>
          </a:p>
        </p:txBody>
      </p:sp>
      <p:sp>
        <p:nvSpPr>
          <p:cNvPr id="7177" name="Rectangle 717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77B091A-BAAB-1543-BCD2-D8F9F642E637}"/>
              </a:ext>
            </a:extLst>
          </p:cNvPr>
          <p:cNvSpPr>
            <a:spLocks noGrp="1"/>
          </p:cNvSpPr>
          <p:nvPr>
            <p:ph idx="1"/>
          </p:nvPr>
        </p:nvSpPr>
        <p:spPr>
          <a:xfrm>
            <a:off x="275573" y="2417522"/>
            <a:ext cx="7148884" cy="3858017"/>
          </a:xfrm>
        </p:spPr>
        <p:txBody>
          <a:bodyPr anchor="ctr">
            <a:normAutofit fontScale="92500" lnSpcReduction="10000"/>
          </a:bodyPr>
          <a:lstStyle/>
          <a:p>
            <a:r>
              <a:rPr lang="en-IN" sz="1000" b="1" i="0" dirty="0">
                <a:effectLst/>
                <a:latin typeface="+mj-lt"/>
                <a:cs typeface="Calibri" panose="020F0502020204030204" pitchFamily="34" charset="0"/>
              </a:rPr>
              <a:t>Purpose</a:t>
            </a:r>
            <a:endParaRPr lang="en-IN" sz="1000" b="0" i="0" dirty="0">
              <a:effectLst/>
              <a:latin typeface="+mj-lt"/>
              <a:cs typeface="Calibri" panose="020F0502020204030204" pitchFamily="34" charset="0"/>
            </a:endParaRPr>
          </a:p>
          <a:p>
            <a:pPr lvl="1"/>
            <a:r>
              <a:rPr lang="en-IN" sz="1000" b="0" i="0" dirty="0">
                <a:effectLst/>
                <a:latin typeface="+mj-lt"/>
                <a:cs typeface="Calibri" panose="020F0502020204030204" pitchFamily="34" charset="0"/>
              </a:rPr>
              <a:t>Processes the input text to understand context and relationships between words.</a:t>
            </a:r>
          </a:p>
          <a:p>
            <a:r>
              <a:rPr lang="en-IN" sz="1000" b="1" i="0" dirty="0">
                <a:effectLst/>
                <a:latin typeface="+mj-lt"/>
                <a:cs typeface="Calibri" panose="020F0502020204030204" pitchFamily="34" charset="0"/>
              </a:rPr>
              <a:t>Self-Attention Overview</a:t>
            </a:r>
            <a:endParaRPr lang="en-IN" sz="1000" b="0" i="0" dirty="0">
              <a:effectLst/>
              <a:latin typeface="+mj-lt"/>
              <a:cs typeface="Calibri" panose="020F0502020204030204" pitchFamily="34" charset="0"/>
            </a:endParaRPr>
          </a:p>
          <a:p>
            <a:pPr lvl="1"/>
            <a:r>
              <a:rPr lang="en-IN" sz="1000" b="0" i="0" dirty="0">
                <a:effectLst/>
                <a:latin typeface="+mj-lt"/>
                <a:cs typeface="Calibri" panose="020F0502020204030204" pitchFamily="34" charset="0"/>
              </a:rPr>
              <a:t>Enables the model to weigh the relevance of different words in the input sequence.</a:t>
            </a:r>
          </a:p>
          <a:p>
            <a:pPr lvl="1"/>
            <a:r>
              <a:rPr lang="en-IN" sz="1000" b="0" i="0" dirty="0">
                <a:effectLst/>
                <a:latin typeface="+mj-lt"/>
                <a:cs typeface="Calibri" panose="020F0502020204030204" pitchFamily="34" charset="0"/>
              </a:rPr>
              <a:t>Understands context and relationships between words regardless of their position in the input text.</a:t>
            </a:r>
          </a:p>
          <a:p>
            <a:r>
              <a:rPr lang="en-IN" sz="1000" b="1" i="0" dirty="0">
                <a:effectLst/>
                <a:latin typeface="+mj-lt"/>
                <a:cs typeface="Calibri" panose="020F0502020204030204" pitchFamily="34" charset="0"/>
              </a:rPr>
              <a:t>Mathematical Foundation</a:t>
            </a:r>
            <a:endParaRPr lang="en-IN" sz="1000" b="0" i="0" dirty="0">
              <a:effectLst/>
              <a:latin typeface="+mj-lt"/>
              <a:cs typeface="Calibri" panose="020F0502020204030204" pitchFamily="34" charset="0"/>
            </a:endParaRPr>
          </a:p>
          <a:p>
            <a:pPr lvl="1"/>
            <a:r>
              <a:rPr lang="en-IN" sz="1000" b="1" i="0" dirty="0">
                <a:effectLst/>
                <a:latin typeface="+mj-lt"/>
                <a:cs typeface="Calibri" panose="020F0502020204030204" pitchFamily="34" charset="0"/>
              </a:rPr>
              <a:t>Input Transformation</a:t>
            </a:r>
            <a:r>
              <a:rPr lang="en-IN" sz="1000" b="0" i="0" dirty="0">
                <a:effectLst/>
                <a:latin typeface="+mj-lt"/>
                <a:cs typeface="Calibri" panose="020F0502020204030204" pitchFamily="34" charset="0"/>
              </a:rPr>
              <a:t>: Each element of the input sequence is transformed into three vectors:</a:t>
            </a:r>
          </a:p>
          <a:p>
            <a:pPr lvl="2"/>
            <a:r>
              <a:rPr lang="en-IN" sz="1000" b="0" i="0" dirty="0">
                <a:effectLst/>
                <a:latin typeface="+mj-lt"/>
                <a:cs typeface="Calibri" panose="020F0502020204030204" pitchFamily="34" charset="0"/>
              </a:rPr>
              <a:t>Queries (Q)</a:t>
            </a:r>
          </a:p>
          <a:p>
            <a:pPr lvl="2"/>
            <a:r>
              <a:rPr lang="en-IN" sz="1000" b="0" i="0" dirty="0">
                <a:effectLst/>
                <a:latin typeface="+mj-lt"/>
                <a:cs typeface="Calibri" panose="020F0502020204030204" pitchFamily="34" charset="0"/>
              </a:rPr>
              <a:t>Keys (K)</a:t>
            </a:r>
          </a:p>
          <a:p>
            <a:pPr lvl="2"/>
            <a:r>
              <a:rPr lang="en-IN" sz="1000" b="0" i="0" dirty="0">
                <a:effectLst/>
                <a:latin typeface="+mj-lt"/>
                <a:cs typeface="Calibri" panose="020F0502020204030204" pitchFamily="34" charset="0"/>
              </a:rPr>
              <a:t>Values (V)</a:t>
            </a:r>
          </a:p>
          <a:p>
            <a:pPr lvl="1"/>
            <a:r>
              <a:rPr lang="en-IN" sz="1000" b="0" i="0" dirty="0">
                <a:effectLst/>
                <a:latin typeface="+mj-lt"/>
                <a:cs typeface="Calibri" panose="020F0502020204030204" pitchFamily="34" charset="0"/>
              </a:rPr>
              <a:t>These transformations are achieved through multiplication with learned weight matrices.</a:t>
            </a:r>
          </a:p>
          <a:p>
            <a:r>
              <a:rPr lang="en-IN" sz="1000" b="1" i="0" dirty="0">
                <a:effectLst/>
                <a:latin typeface="+mj-lt"/>
                <a:cs typeface="Calibri" panose="020F0502020204030204" pitchFamily="34" charset="0"/>
              </a:rPr>
              <a:t>Calculating Self-Attention Scores</a:t>
            </a:r>
            <a:endParaRPr lang="en-IN" sz="1000" b="0" i="0" dirty="0">
              <a:effectLst/>
              <a:latin typeface="+mj-lt"/>
              <a:cs typeface="Calibri" panose="020F0502020204030204" pitchFamily="34" charset="0"/>
            </a:endParaRPr>
          </a:p>
          <a:p>
            <a:pPr lvl="1"/>
            <a:r>
              <a:rPr lang="en-IN" sz="1000" b="0" i="0" dirty="0">
                <a:effectLst/>
                <a:latin typeface="+mj-lt"/>
                <a:cs typeface="Calibri" panose="020F0502020204030204" pitchFamily="34" charset="0"/>
              </a:rPr>
              <a:t>The formula used for calculating self-attention scores involves obtaining weights on the values. This operation computes the output as a weighted sum of the values. The weight assigned to each value is determined by the compatibility of the query with the corresponding key.</a:t>
            </a:r>
          </a:p>
          <a:p>
            <a:r>
              <a:rPr lang="en-IN" sz="1000" b="1" i="0" dirty="0">
                <a:effectLst/>
                <a:latin typeface="+mj-lt"/>
                <a:cs typeface="Calibri" panose="020F0502020204030204" pitchFamily="34" charset="0"/>
              </a:rPr>
              <a:t>Output Generation</a:t>
            </a:r>
            <a:endParaRPr lang="en-IN" sz="1000" b="0" i="0" dirty="0">
              <a:effectLst/>
              <a:latin typeface="+mj-lt"/>
              <a:cs typeface="Calibri" panose="020F0502020204030204" pitchFamily="34" charset="0"/>
            </a:endParaRPr>
          </a:p>
          <a:p>
            <a:pPr lvl="1"/>
            <a:r>
              <a:rPr lang="en-IN" sz="1000" b="0" i="0" dirty="0">
                <a:effectLst/>
                <a:latin typeface="+mj-lt"/>
                <a:cs typeface="Calibri" panose="020F0502020204030204" pitchFamily="34" charset="0"/>
              </a:rPr>
              <a:t>The self-attention output for each position is a combination of all values, weighted by these attention scores. This allows the model to dynamically focus on different parts of the input sequence.</a:t>
            </a:r>
          </a:p>
          <a:p>
            <a:r>
              <a:rPr lang="en-IN" sz="1000" b="1" i="0" dirty="0">
                <a:effectLst/>
                <a:latin typeface="+mj-lt"/>
                <a:cs typeface="Calibri" panose="020F0502020204030204" pitchFamily="34" charset="0"/>
              </a:rPr>
              <a:t>Resulting Output</a:t>
            </a:r>
            <a:endParaRPr lang="en-IN" sz="1000" b="0" i="0" dirty="0">
              <a:effectLst/>
              <a:latin typeface="+mj-lt"/>
              <a:cs typeface="Calibri" panose="020F0502020204030204" pitchFamily="34" charset="0"/>
            </a:endParaRPr>
          </a:p>
          <a:p>
            <a:pPr lvl="1"/>
            <a:r>
              <a:rPr lang="en-IN" sz="1000" b="0" i="0" dirty="0">
                <a:effectLst/>
                <a:latin typeface="+mj-lt"/>
                <a:cs typeface="Calibri" panose="020F0502020204030204" pitchFamily="34" charset="0"/>
              </a:rPr>
              <a:t>Produces a continuous representation of the input text that encapsulates the meanings of individual words and their context within the sentence. This output is then passed to the decoder for further processing.</a:t>
            </a:r>
            <a:br>
              <a:rPr lang="en-IN" sz="1000" dirty="0">
                <a:latin typeface="+mj-lt"/>
                <a:cs typeface="Calibri" panose="020F0502020204030204" pitchFamily="34" charset="0"/>
              </a:rPr>
            </a:br>
            <a:endParaRPr lang="en-US" sz="1000" dirty="0">
              <a:latin typeface="+mj-lt"/>
              <a:cs typeface="Calibri" panose="020F0502020204030204" pitchFamily="34" charset="0"/>
            </a:endParaRPr>
          </a:p>
        </p:txBody>
      </p:sp>
      <p:pic>
        <p:nvPicPr>
          <p:cNvPr id="7170" name="Picture 2" descr="Why multi-head self attention works: math, intuitions and 10+1 hidden  insights | AI Summer">
            <a:extLst>
              <a:ext uri="{FF2B5EF4-FFF2-40B4-BE49-F238E27FC236}">
                <a16:creationId xmlns:a16="http://schemas.microsoft.com/office/drawing/2014/main" id="{6AE602DA-3D86-7E47-9082-7D03FE88EB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95688" y="3094011"/>
            <a:ext cx="3553595" cy="2386677"/>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9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B5769-4F2D-A747-9829-37C200087EFF}"/>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dirty="0"/>
              <a:t>Decoder Architecture Explained</a:t>
            </a:r>
          </a:p>
        </p:txBody>
      </p:sp>
      <p:sp>
        <p:nvSpPr>
          <p:cNvPr id="5129" name="Rectangle 51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77B091A-BAAB-1543-BCD2-D8F9F642E637}"/>
              </a:ext>
            </a:extLst>
          </p:cNvPr>
          <p:cNvSpPr>
            <a:spLocks noGrp="1"/>
          </p:cNvSpPr>
          <p:nvPr>
            <p:ph idx="1"/>
          </p:nvPr>
        </p:nvSpPr>
        <p:spPr>
          <a:xfrm>
            <a:off x="275574" y="2599509"/>
            <a:ext cx="5635958" cy="3639450"/>
          </a:xfrm>
        </p:spPr>
        <p:txBody>
          <a:bodyPr anchor="ctr">
            <a:normAutofit fontScale="92500" lnSpcReduction="10000"/>
          </a:bodyPr>
          <a:lstStyle/>
          <a:p>
            <a:pPr>
              <a:buFont typeface="Arial" panose="020B0604020202020204" pitchFamily="34" charset="0"/>
              <a:buChar char="•"/>
            </a:pPr>
            <a:r>
              <a:rPr lang="en-IN" sz="1200" b="1" i="0" dirty="0">
                <a:effectLst/>
                <a:latin typeface="+mj-lt"/>
              </a:rPr>
              <a:t>Stacked Decoder Blocks</a:t>
            </a:r>
            <a:r>
              <a:rPr lang="en-IN" sz="1200" b="0" i="0" dirty="0">
                <a:effectLst/>
                <a:latin typeface="+mj-lt"/>
              </a:rPr>
              <a:t>:</a:t>
            </a:r>
          </a:p>
          <a:p>
            <a:pPr marL="742950" lvl="1" indent="-285750">
              <a:buFont typeface="Arial" panose="020B0604020202020204" pitchFamily="34" charset="0"/>
              <a:buChar char="•"/>
            </a:pPr>
            <a:r>
              <a:rPr lang="en-IN" sz="1200" b="0" i="0" dirty="0">
                <a:effectLst/>
                <a:latin typeface="+mj-lt"/>
              </a:rPr>
              <a:t>Series of identical layers known as decoder blocks.</a:t>
            </a:r>
          </a:p>
          <a:p>
            <a:pPr marL="742950" lvl="1" indent="-285750">
              <a:buFont typeface="Arial" panose="020B0604020202020204" pitchFamily="34" charset="0"/>
              <a:buChar char="•"/>
            </a:pPr>
            <a:r>
              <a:rPr lang="en-IN" sz="1200" b="0" i="0" dirty="0">
                <a:effectLst/>
                <a:latin typeface="+mj-lt"/>
              </a:rPr>
              <a:t>Stacked atop one another, responsible for generating the output sequence.</a:t>
            </a:r>
          </a:p>
          <a:p>
            <a:pPr>
              <a:buFont typeface="Arial" panose="020B0604020202020204" pitchFamily="34" charset="0"/>
              <a:buChar char="•"/>
            </a:pPr>
            <a:r>
              <a:rPr lang="en-IN" sz="1200" b="1" i="0" dirty="0">
                <a:effectLst/>
                <a:latin typeface="+mj-lt"/>
              </a:rPr>
              <a:t>Language Model (LM) Head</a:t>
            </a:r>
            <a:r>
              <a:rPr lang="en-IN" sz="1200" b="0" i="0" dirty="0">
                <a:effectLst/>
                <a:latin typeface="+mj-lt"/>
              </a:rPr>
              <a:t>:</a:t>
            </a:r>
          </a:p>
          <a:p>
            <a:pPr marL="742950" lvl="1" indent="-285750">
              <a:buFont typeface="Arial" panose="020B0604020202020204" pitchFamily="34" charset="0"/>
              <a:buChar char="•"/>
            </a:pPr>
            <a:r>
              <a:rPr lang="en-IN" sz="1200" b="0" i="0" dirty="0">
                <a:effectLst/>
                <a:latin typeface="+mj-lt"/>
              </a:rPr>
              <a:t>Block is connected to an LM Head, a dense layer that helps in predicting the next token in the sequence by converting the decoder's output into logits, which are scores for each token in the vocabulary.</a:t>
            </a:r>
          </a:p>
          <a:p>
            <a:pPr>
              <a:buFont typeface="Arial" panose="020B0604020202020204" pitchFamily="34" charset="0"/>
              <a:buChar char="•"/>
            </a:pPr>
            <a:r>
              <a:rPr lang="en-IN" sz="1200" b="1" i="0" dirty="0">
                <a:effectLst/>
                <a:latin typeface="+mj-lt"/>
              </a:rPr>
              <a:t>Uni-directional Self-Attention</a:t>
            </a:r>
            <a:r>
              <a:rPr lang="en-IN" sz="1200" b="0" i="0" dirty="0">
                <a:effectLst/>
                <a:latin typeface="+mj-lt"/>
              </a:rPr>
              <a:t>:</a:t>
            </a:r>
          </a:p>
          <a:p>
            <a:pPr marL="742950" lvl="1" indent="-285750">
              <a:buFont typeface="Arial" panose="020B0604020202020204" pitchFamily="34" charset="0"/>
              <a:buChar char="•"/>
            </a:pPr>
            <a:r>
              <a:rPr lang="en-IN" sz="1200" b="0" i="0" dirty="0">
                <a:effectLst/>
                <a:latin typeface="+mj-lt"/>
              </a:rPr>
              <a:t>Within each decoder block, the </a:t>
            </a:r>
            <a:r>
              <a:rPr lang="en-IN" sz="1200" b="0" i="0" dirty="0" err="1">
                <a:effectLst/>
                <a:latin typeface="+mj-lt"/>
              </a:rPr>
              <a:t>uni</a:t>
            </a:r>
            <a:r>
              <a:rPr lang="en-IN" sz="1200" b="0" i="0" dirty="0">
                <a:effectLst/>
                <a:latin typeface="+mj-lt"/>
              </a:rPr>
              <a:t>-directional self-attention layer prevents the model from attending to future positions in the sequence, ensuring that the prediction for a position can depend only on the known outputs at previous positions.</a:t>
            </a:r>
          </a:p>
          <a:p>
            <a:pPr>
              <a:buFont typeface="Arial" panose="020B0604020202020204" pitchFamily="34" charset="0"/>
              <a:buChar char="•"/>
            </a:pPr>
            <a:r>
              <a:rPr lang="en-IN" sz="1200" b="1" i="0" dirty="0">
                <a:effectLst/>
                <a:latin typeface="+mj-lt"/>
              </a:rPr>
              <a:t>Cross-Attention Mechanism</a:t>
            </a:r>
            <a:r>
              <a:rPr lang="en-IN" sz="1200" b="0" i="0" dirty="0">
                <a:effectLst/>
                <a:latin typeface="+mj-lt"/>
              </a:rPr>
              <a:t>:</a:t>
            </a:r>
          </a:p>
          <a:p>
            <a:pPr marL="742950" lvl="1" indent="-285750">
              <a:buFont typeface="Arial" panose="020B0604020202020204" pitchFamily="34" charset="0"/>
              <a:buChar char="•"/>
            </a:pPr>
            <a:r>
              <a:rPr lang="en-IN" sz="1200" b="0" i="0" dirty="0">
                <a:effectLst/>
                <a:latin typeface="+mj-lt"/>
              </a:rPr>
              <a:t>Cross-attention layer that attends to the encoder's output</a:t>
            </a:r>
            <a:r>
              <a:rPr lang="en-IN" sz="1200" dirty="0">
                <a:latin typeface="+mj-lt"/>
              </a:rPr>
              <a:t>, </a:t>
            </a:r>
            <a:r>
              <a:rPr lang="en-IN" sz="1200" b="0" i="0" dirty="0">
                <a:effectLst/>
                <a:latin typeface="+mj-lt"/>
              </a:rPr>
              <a:t>vital for incorporating the context provided by the input sequence into the output sequence generation.</a:t>
            </a:r>
          </a:p>
          <a:p>
            <a:pPr>
              <a:buFont typeface="Arial" panose="020B0604020202020204" pitchFamily="34" charset="0"/>
              <a:buChar char="•"/>
            </a:pPr>
            <a:r>
              <a:rPr lang="en-IN" sz="1200" b="1" i="0" dirty="0">
                <a:effectLst/>
                <a:latin typeface="+mj-lt"/>
              </a:rPr>
              <a:t>Conditional Probability &amp; Auto-regression</a:t>
            </a:r>
            <a:r>
              <a:rPr lang="en-IN" sz="1200" b="0" i="0" dirty="0">
                <a:effectLst/>
                <a:latin typeface="+mj-lt"/>
              </a:rPr>
              <a:t>:</a:t>
            </a:r>
          </a:p>
          <a:p>
            <a:pPr marL="742950" lvl="1" indent="-285750">
              <a:buFont typeface="Arial" panose="020B0604020202020204" pitchFamily="34" charset="0"/>
              <a:buChar char="•"/>
            </a:pPr>
            <a:r>
              <a:rPr lang="en-IN" sz="1200" b="0" i="0" dirty="0">
                <a:effectLst/>
                <a:latin typeface="+mj-lt"/>
              </a:rPr>
              <a:t>Output generation is auto-regressive, with each word being predicted based on the encoder's output and the sequence of words already generated, starting with the special "begin-of-sentence" (BOS) token.</a:t>
            </a:r>
          </a:p>
        </p:txBody>
      </p:sp>
      <p:pic>
        <p:nvPicPr>
          <p:cNvPr id="5122" name="Picture 2" descr="A screenshot of a computer&#10;&#10;Description automatically generated">
            <a:extLst>
              <a:ext uri="{FF2B5EF4-FFF2-40B4-BE49-F238E27FC236}">
                <a16:creationId xmlns:a16="http://schemas.microsoft.com/office/drawing/2014/main" id="{F4A7D845-14A8-8C46-8CBC-7F41DEAA0D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227630"/>
            <a:ext cx="5150277" cy="2227494"/>
          </a:xfrm>
          <a:prstGeom prst="rect">
            <a:avLst/>
          </a:prstGeom>
          <a:noFill/>
          <a:extLst>
            <a:ext uri="{909E8E84-426E-40DD-AFC4-6F175D3DCCD1}">
              <a14:hiddenFill xmlns:a14="http://schemas.microsoft.com/office/drawing/2010/main">
                <a:solidFill>
                  <a:srgbClr val="FFFFFF"/>
                </a:solidFill>
              </a14:hiddenFill>
            </a:ext>
          </a:extLst>
        </p:spPr>
      </p:pic>
      <p:sp>
        <p:nvSpPr>
          <p:cNvPr id="5133" name="Rectangle 51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42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1017</Words>
  <Application>Microsoft Macintosh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Revolutionizing NLP with Transformers   Assignment 6: A Deep Dive into Encoder-Decoder based Transformer Models</vt:lpstr>
      <vt:lpstr>Background</vt:lpstr>
      <vt:lpstr>Encoder – Decoder Architecture for Transformers</vt:lpstr>
      <vt:lpstr>Encoder Architecture Explained</vt:lpstr>
      <vt:lpstr>Understanding the Self-Attention Mechanism</vt:lpstr>
      <vt:lpstr>Decoder Architecture Explained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Image Classification : CIFAR - 10</dc:title>
  <dc:creator>Devesh Surve</dc:creator>
  <cp:lastModifiedBy>Devesh Surve</cp:lastModifiedBy>
  <cp:revision>9</cp:revision>
  <dcterms:created xsi:type="dcterms:W3CDTF">2024-01-30T19:16:04Z</dcterms:created>
  <dcterms:modified xsi:type="dcterms:W3CDTF">2024-02-21T23:13:35Z</dcterms:modified>
</cp:coreProperties>
</file>