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7DA7-A6D4-5444-A18D-414156F63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83655-92BE-E942-BCC4-50D42A5A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5B06-9A80-A144-B9A1-B3DE07D4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073D-0DFA-A842-98A1-F39709EB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2A7C-A104-1240-B3C0-E627CCBB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CCD5-CE02-794D-8CA1-E572E5F7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93047-C475-6543-AC27-A8029C587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CB62-567A-9345-AC8E-1AFBBB92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33F9-A9FF-544A-B139-DF39249F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165D-079B-D544-85FB-40936A6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C10D9-E08B-6A4E-8315-B1AB316E7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D57EF-7A82-DD4D-A211-A1EE3609D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A696-FE7B-5C44-9966-FA9C7003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6503-A16A-E84D-ABE0-B951DD36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0887B-DC65-FB42-A9A3-F5EFCCDE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DFDE-F504-9140-83DF-8265CB93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C799-ADD9-A245-84B7-D8D81D20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3141-F86A-614C-A7B8-4727A28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D07A-86B2-5947-986D-86C9EF61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D968-8BBF-2441-A1A8-48207529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C335-D4B0-EE44-AA8E-961A42F6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9F9E3-972F-DF4A-9E71-B88F16DB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AD15-D9CE-DC45-BDD2-3E4F23B4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197D-ECE2-5844-9EBC-A9BF90B2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A5ED-38D4-B347-9877-53F1469E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E3D3-B147-7744-B1C3-04FDBA5B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A359-C8BC-3841-9D2F-E68CDB4BC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6DD5-9C17-7D41-8E7C-5BDF5BA07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510A8-CB60-CB49-9337-E938FBBA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99EA6-7092-364C-86FE-6DEF24C7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47095-6155-7845-9B3F-7545EAE0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0EB-2467-A542-9D71-B13C4081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3013A-DC51-E14F-8F7F-44CABA69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08C57-E091-8842-B26D-0D5A956AA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416CA-8F50-7B41-9AB3-90D1007A2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555E2-8FE0-A84B-BA82-1ECF7EAB1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E54C9-A414-BD4B-BF84-B435C7F9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A0362-16EB-E442-A214-F0FA7817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A79BC-69C2-7B4D-AE7F-9E3CE5E4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999A-6A04-9E4D-9B24-F2C0F68F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8ECD6-B202-9E4E-BDEB-221F0113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F06F1-497D-AF4C-BC4B-FFFF04FA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2F93E-25CE-074D-9DFF-480E485D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E52C1-0269-B142-AD34-41491F60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91D62-46A7-664A-8D63-7CDB85AE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439F-5377-0047-A8BC-8A480F7F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9280-C76D-3447-BA31-3C4E66EE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7707-C418-F64D-AEBE-5CEC755A2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1E49-84EB-AF47-A8CE-9959EABBD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B772D-0263-6341-A927-2C74F181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2BE4-CE70-164B-AE5D-AAF3B708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0C1F4-D8D1-4146-B123-F1AF4995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30C4-0C0B-764C-8899-C13A3B7C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94058-584C-5B49-80EB-6A3E7792D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1FE67-CAFD-684F-B281-0BAF42D0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4C2A1-3C9B-8B43-A46C-DB01A8FD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3C76-2968-C040-ADDB-42D59230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6843-02E0-5648-B3CB-AA81A94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0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55B20-DD9E-3740-8198-6403DE3D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049A-414B-AA46-BF9B-B6A9FD1E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2004-F678-F54D-A757-A5C83A522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EE39-8394-5647-A854-14704804B77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363B-FF41-4345-A62B-848D4CF82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5577-B956-6841-9B04-0751E7A86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3F3B-401A-FC4F-8007-01DBD66E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37393-E7B4-0444-8B54-659D23B64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3600" b="0" i="0" dirty="0">
                <a:effectLst/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Quantized Visions: Decoding Imagery with VQ-VAE</a:t>
            </a:r>
            <a:br>
              <a:rPr lang="en-IN" sz="2800" b="0" i="0" dirty="0">
                <a:effectLst/>
              </a:rPr>
            </a:br>
            <a:br>
              <a:rPr lang="en-IN" sz="2800" b="0" i="0" dirty="0">
                <a:effectLst/>
              </a:rPr>
            </a:br>
            <a:br>
              <a:rPr lang="en-IN" sz="2600" b="0" i="0" dirty="0">
                <a:effectLst/>
              </a:rPr>
            </a:br>
            <a:br>
              <a:rPr lang="en-IN" sz="1800" b="0" i="0" dirty="0">
                <a:effectLst/>
              </a:rPr>
            </a:br>
            <a:r>
              <a:rPr lang="en-IN" sz="1800" b="0" i="0" dirty="0">
                <a:effectLst/>
              </a:rPr>
              <a:t>Assignment 5: A Deep Dive into Vector Quantized Variational Autoencoders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A848-FF9E-B045-956B-70CDBD89E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8" y="5580225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latin typeface="+mj-lt"/>
              </a:rPr>
              <a:t>Devesh Surve</a:t>
            </a:r>
          </a:p>
          <a:p>
            <a:pPr algn="l"/>
            <a:r>
              <a:rPr lang="en-US" sz="1200" dirty="0">
                <a:latin typeface="+mj-lt"/>
              </a:rPr>
              <a:t>14</a:t>
            </a:r>
            <a:r>
              <a:rPr lang="en-US" sz="1200" baseline="30000" dirty="0">
                <a:latin typeface="+mj-lt"/>
              </a:rPr>
              <a:t>th</a:t>
            </a:r>
            <a:r>
              <a:rPr lang="en-US" sz="1200" dirty="0">
                <a:latin typeface="+mj-lt"/>
              </a:rPr>
              <a:t> Feb 2024</a:t>
            </a:r>
          </a:p>
          <a:p>
            <a:pPr algn="l"/>
            <a:r>
              <a:rPr lang="en-US" sz="1200" dirty="0">
                <a:latin typeface="+mj-lt"/>
              </a:rPr>
              <a:t>ID: 002766974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visually compelling representation of a Vector Quantized Variational Autoencoder (VQ-VAE) concept, featuring a digital landscape with abstract geometric shapes symbolizing data compression and reconstruction. The foreground should have a network of interconnected nodes and paths, representing the encoding process, leading to a central hub of vibrant, colorful cubes that represent the quantized vectors. From this hub, another network spreads out, symbolizing the decoding process, reconstructing the original data into a new, yet familiar, form. This landscape should convey a sense of advanced technology, innovation, and the intricate process of transforming complex data into simplified, yet meaningful representations, all set against a backdrop of a digital, matrix-like environment.">
            <a:extLst>
              <a:ext uri="{FF2B5EF4-FFF2-40B4-BE49-F238E27FC236}">
                <a16:creationId xmlns:a16="http://schemas.microsoft.com/office/drawing/2014/main" id="{7B253F63-457C-9145-9B18-6F2B57F01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AA57-0DA5-674F-97EF-C7000172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IN" sz="3600" i="0" dirty="0">
                <a:effectLst/>
              </a:rPr>
              <a:t>Introduction </a:t>
            </a:r>
            <a:r>
              <a:rPr lang="en-IN" sz="3600" dirty="0"/>
              <a:t>t</a:t>
            </a:r>
            <a:r>
              <a:rPr lang="en-IN" sz="3600" i="0" dirty="0">
                <a:effectLst/>
              </a:rPr>
              <a:t>o </a:t>
            </a:r>
            <a:br>
              <a:rPr lang="en-IN" sz="3600" i="0" dirty="0">
                <a:effectLst/>
              </a:rPr>
            </a:br>
            <a:r>
              <a:rPr lang="en-IN" sz="3600" i="0" dirty="0">
                <a:effectLst/>
              </a:rPr>
              <a:t>VQ-VAE</a:t>
            </a:r>
            <a:endParaRPr lang="en-US" sz="3600" dirty="0"/>
          </a:p>
        </p:txBody>
      </p:sp>
      <p:pic>
        <p:nvPicPr>
          <p:cNvPr id="2050" name="Picture 2" descr="VQ-VAE Explained | Papers With Code">
            <a:extLst>
              <a:ext uri="{FF2B5EF4-FFF2-40B4-BE49-F238E27FC236}">
                <a16:creationId xmlns:a16="http://schemas.microsoft.com/office/drawing/2014/main" id="{3DFC0C10-4567-2F40-BD53-A6C4E2807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5" b="22580"/>
          <a:stretch/>
        </p:blipFill>
        <p:spPr bwMode="auto">
          <a:xfrm>
            <a:off x="1103811" y="390276"/>
            <a:ext cx="9984377" cy="303872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FC41-0D5B-DE40-BA61-538A8B903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321" y="3468757"/>
            <a:ext cx="7311887" cy="31308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400" b="1" dirty="0">
                <a:latin typeface="+mj-lt"/>
              </a:rPr>
              <a:t>What are</a:t>
            </a:r>
            <a:r>
              <a:rPr lang="en-IN" sz="1400" b="1" i="0" dirty="0">
                <a:effectLst/>
                <a:latin typeface="+mj-lt"/>
              </a:rPr>
              <a:t> VQ-VAEs:</a:t>
            </a:r>
            <a:endParaRPr lang="en-IN" sz="1400" b="0" i="0" dirty="0"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+mj-lt"/>
              </a:rPr>
              <a:t>VQ-VAEs represent a novel approach in autoencoding, introducing a discrete latent space to the traditional continuous autoencoder framework.</a:t>
            </a:r>
          </a:p>
          <a:p>
            <a:pPr marL="0" indent="0">
              <a:buNone/>
            </a:pPr>
            <a:r>
              <a:rPr lang="en-IN" sz="1400" b="1" i="0" dirty="0">
                <a:effectLst/>
                <a:latin typeface="+mj-lt"/>
              </a:rPr>
              <a:t>Significance in Machine Learning:</a:t>
            </a:r>
            <a:endParaRPr lang="en-IN" sz="1400" b="0" i="0" dirty="0"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+mj-lt"/>
              </a:rPr>
              <a:t>VQ-VAEs enable us to learn robust and meaningful representations of data without </a:t>
            </a:r>
            <a:r>
              <a:rPr lang="en-IN" sz="1400" b="0" i="0" dirty="0" err="1">
                <a:effectLst/>
                <a:latin typeface="+mj-lt"/>
              </a:rPr>
              <a:t>labeled</a:t>
            </a:r>
            <a:r>
              <a:rPr lang="en-IN" sz="1400" b="0" i="0" dirty="0">
                <a:effectLst/>
                <a:latin typeface="+mj-lt"/>
              </a:rPr>
              <a:t> datasets, which is a major step forward in unsupervised learning.</a:t>
            </a:r>
          </a:p>
          <a:p>
            <a:pPr marL="0" indent="0">
              <a:buNone/>
            </a:pPr>
            <a:r>
              <a:rPr lang="en-IN" sz="1400" b="1" i="0" dirty="0">
                <a:effectLst/>
                <a:latin typeface="+mj-lt"/>
              </a:rPr>
              <a:t>Comparison to Traditional Autoencoders:</a:t>
            </a:r>
            <a:endParaRPr lang="en-IN" sz="1400" b="0" i="0" dirty="0"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+mj-lt"/>
              </a:rPr>
              <a:t>Unlike traditional autoencoders that map inputs to a continuous latent space, VQ-VAEs quantize the space, leading to more efficient representations and preventing common issues like posterior collapse.</a:t>
            </a:r>
            <a:br>
              <a:rPr lang="en-IN" sz="1400" dirty="0">
                <a:latin typeface="+mj-lt"/>
              </a:rPr>
            </a:b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7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B5769-4F2D-A747-9829-37C20008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Discrete Latent Space and Vector Quantization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B091A-BAAB-1543-BCD2-D8F9F642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i="0" dirty="0">
                <a:effectLst/>
                <a:latin typeface="+mj-lt"/>
              </a:rPr>
              <a:t>Discrete Latent Variables:</a:t>
            </a:r>
            <a:endParaRPr lang="en-IN" sz="1400" b="0" i="0" dirty="0"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+mj-lt"/>
              </a:rPr>
              <a:t>In contrast to traditional autoencoders that represent data in a continuous latent space, VQ-VAEs introduce a discrete latent space, enhancing the model's representational efficiency.</a:t>
            </a:r>
          </a:p>
          <a:p>
            <a:pPr marL="0" indent="0">
              <a:buNone/>
            </a:pPr>
            <a:r>
              <a:rPr lang="en-IN" sz="1400" b="1" i="0" dirty="0">
                <a:effectLst/>
                <a:latin typeface="+mj-lt"/>
              </a:rPr>
              <a:t>Vector Quantization Explained:</a:t>
            </a:r>
            <a:endParaRPr lang="en-IN" sz="1400" b="0" i="0" dirty="0"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+mj-lt"/>
              </a:rPr>
              <a:t>Vector quantization is the process where the continuous outputs of the encoder are mapped onto a finite set of embeddings, turning them into discrete codes.</a:t>
            </a:r>
          </a:p>
          <a:p>
            <a:pPr marL="0" indent="0">
              <a:buNone/>
            </a:pPr>
            <a:r>
              <a:rPr lang="en-IN" sz="1400" b="1" i="0" dirty="0">
                <a:effectLst/>
                <a:latin typeface="+mj-lt"/>
              </a:rPr>
              <a:t>Benefits of VQ:</a:t>
            </a:r>
            <a:endParaRPr lang="en-IN" sz="1400" b="0" i="0" dirty="0"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+mj-lt"/>
              </a:rPr>
              <a:t>By using a discrete latent space, VQ-VAEs offer a more stable and interpretable training process</a:t>
            </a:r>
            <a:r>
              <a:rPr lang="en-IN" sz="1400" dirty="0">
                <a:latin typeface="+mj-lt"/>
              </a:rPr>
              <a:t> </a:t>
            </a:r>
            <a:r>
              <a:rPr lang="en-IN" sz="1400" b="0" i="0" dirty="0">
                <a:effectLst/>
                <a:latin typeface="+mj-lt"/>
              </a:rPr>
              <a:t>and enable the model to leverage powerful autoregressive decoders effectively.</a:t>
            </a:r>
          </a:p>
          <a:p>
            <a:endParaRPr lang="en-US" sz="1400" dirty="0"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FD63DE-5739-9644-80CF-B1603192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805889"/>
            <a:ext cx="4788505" cy="251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5769-4F2D-A747-9829-37C20008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110979" cy="1616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Architectural Deep Dive: Building Blocks of VQ-VAE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A1B1F-B8F7-4040-916A-111D693E43A7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latin typeface="+mj-lt"/>
              </a:rPr>
              <a:t>Encoder Architecture:</a:t>
            </a:r>
            <a:endParaRPr lang="en-US" sz="1400" b="0" i="0" dirty="0">
              <a:effectLst/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j-lt"/>
              </a:rPr>
              <a:t>The encoder is the first stage in VQ-VAE, compressing the high-dimensional input into a lower-dimensional latent space.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latin typeface="+mj-lt"/>
              </a:rPr>
              <a:t>Quantizer Mechanics:</a:t>
            </a:r>
            <a:endParaRPr lang="en-US" sz="1400" b="0" i="0" dirty="0">
              <a:effectLst/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j-lt"/>
              </a:rPr>
              <a:t>At the heart of VQ-VAE, the </a:t>
            </a:r>
            <a:r>
              <a:rPr lang="en-US" sz="1400" b="0" i="0" dirty="0" err="1">
                <a:effectLst/>
                <a:latin typeface="+mj-lt"/>
              </a:rPr>
              <a:t>VectorQuantizer</a:t>
            </a:r>
            <a:r>
              <a:rPr lang="en-US" sz="1400" b="0" i="0" dirty="0">
                <a:effectLst/>
                <a:latin typeface="+mj-lt"/>
              </a:rPr>
              <a:t> layer transforms the continuous latent variables from the encoder into discrete embeddings, using a codebook of learnable parameters.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latin typeface="+mj-lt"/>
              </a:rPr>
              <a:t>Decoder Functionality:</a:t>
            </a:r>
            <a:endParaRPr lang="en-US" sz="1400" b="0" i="0" dirty="0">
              <a:effectLst/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j-lt"/>
              </a:rPr>
              <a:t>The decoder receives the discrete codes and up-samples them back to the original input dimensionality, effectively reconstructing the input data.</a:t>
            </a:r>
          </a:p>
        </p:txBody>
      </p:sp>
      <p:pic>
        <p:nvPicPr>
          <p:cNvPr id="4098" name="Picture 2" descr="Complete encoder/decoder architecture of the state VQVAE. Encoder... |  Download Scientific Diagram">
            <a:extLst>
              <a:ext uri="{FF2B5EF4-FFF2-40B4-BE49-F238E27FC236}">
                <a16:creationId xmlns:a16="http://schemas.microsoft.com/office/drawing/2014/main" id="{881F36F6-0495-5F41-87A9-F8C964074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756451"/>
            <a:ext cx="6389346" cy="335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6" name="Group 410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118" name="Rectangle 41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9" name="Rectangle 41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4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B5769-4F2D-A747-9829-37C20008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Training the VQ-VAE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B091A-BAAB-1543-BCD2-D8F9F642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10084244" cy="8630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i="0" dirty="0">
                <a:effectLst/>
                <a:latin typeface="+mj-lt"/>
              </a:rPr>
              <a:t>Reconstruction Loss:</a:t>
            </a:r>
            <a:endParaRPr lang="en-IN" sz="1400" b="0" i="0" dirty="0"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+mj-lt"/>
              </a:rPr>
              <a:t>Reconstruction loss measures the fidelity of the output when compared to the input, driving the model to generate accurate reconstructions.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C30F14-8867-2D49-AC22-9BB3A625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74" y="3061432"/>
            <a:ext cx="7234046" cy="2984044"/>
          </a:xfrm>
          <a:prstGeom prst="rect">
            <a:avLst/>
          </a:prstGeom>
        </p:spPr>
      </p:pic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519412B-23DE-3B4D-8FA6-FA6A9D601211}"/>
              </a:ext>
            </a:extLst>
          </p:cNvPr>
          <p:cNvSpPr txBox="1">
            <a:spLocks/>
          </p:cNvSpPr>
          <p:nvPr/>
        </p:nvSpPr>
        <p:spPr>
          <a:xfrm>
            <a:off x="1137034" y="3061431"/>
            <a:ext cx="3273868" cy="3428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b="1" dirty="0">
                <a:latin typeface="+mj-lt"/>
              </a:rPr>
              <a:t>Codebook and Commitment Loss:</a:t>
            </a:r>
          </a:p>
          <a:p>
            <a:r>
              <a:rPr lang="en-IN" sz="1400" dirty="0">
                <a:latin typeface="+mj-lt"/>
              </a:rPr>
              <a:t>Codebook loss encourages the embeddings to approximate the encoder outputs closely, while commitment loss ensures the encoder commits to its chosen embedding, thus stabilizing training.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b="1" dirty="0">
                <a:latin typeface="+mj-lt"/>
              </a:rPr>
              <a:t>Training Dynamics:</a:t>
            </a:r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Balancing these loss components is crucial; it affects the model's ability to learn a diverse and useful set of discrete codes and to reconstruct inputs accurately.</a:t>
            </a:r>
          </a:p>
        </p:txBody>
      </p:sp>
    </p:spTree>
    <p:extLst>
      <p:ext uri="{BB962C8B-B14F-4D97-AF65-F5344CB8AC3E}">
        <p14:creationId xmlns:p14="http://schemas.microsoft.com/office/powerpoint/2010/main" val="13325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5769-4F2D-A747-9829-37C20008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50" y="450581"/>
            <a:ext cx="4110979" cy="16162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IN" sz="3600" b="0" i="0" dirty="0">
                <a:solidFill>
                  <a:srgbClr val="0D0D0D"/>
                </a:solidFill>
                <a:effectLst/>
              </a:rPr>
              <a:t>Generative Horizons: </a:t>
            </a:r>
            <a:br>
              <a:rPr lang="en-IN" sz="3600" b="0" i="0" dirty="0">
                <a:solidFill>
                  <a:srgbClr val="0D0D0D"/>
                </a:solidFill>
                <a:effectLst/>
              </a:rPr>
            </a:br>
            <a:r>
              <a:rPr lang="en-IN" sz="3600" b="0" i="0" dirty="0" err="1">
                <a:solidFill>
                  <a:srgbClr val="0D0D0D"/>
                </a:solidFill>
                <a:effectLst/>
              </a:rPr>
              <a:t>PixelCNN</a:t>
            </a:r>
            <a:r>
              <a:rPr lang="en-IN" sz="3600" b="0" i="0" dirty="0">
                <a:solidFill>
                  <a:srgbClr val="0D0D0D"/>
                </a:solidFill>
                <a:effectLst/>
              </a:rPr>
              <a:t> &amp; VQ-VAE</a:t>
            </a:r>
            <a:endParaRPr lang="en-US" sz="36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A1B1F-B8F7-4040-916A-111D693E43A7}"/>
              </a:ext>
            </a:extLst>
          </p:cNvPr>
          <p:cNvSpPr txBox="1"/>
          <p:nvPr/>
        </p:nvSpPr>
        <p:spPr>
          <a:xfrm>
            <a:off x="473181" y="3227004"/>
            <a:ext cx="3455821" cy="1921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IN" sz="1400" b="1" i="0" dirty="0" err="1">
                <a:solidFill>
                  <a:srgbClr val="0D0D0D"/>
                </a:solidFill>
                <a:effectLst/>
                <a:latin typeface="+mj-lt"/>
              </a:rPr>
              <a:t>PixelCNN</a:t>
            </a:r>
            <a:r>
              <a:rPr lang="en-IN" sz="1400" b="1" i="0" dirty="0">
                <a:solidFill>
                  <a:srgbClr val="0D0D0D"/>
                </a:solidFill>
                <a:effectLst/>
                <a:latin typeface="+mj-lt"/>
              </a:rPr>
              <a:t> Overview:</a:t>
            </a:r>
          </a:p>
          <a:p>
            <a:pPr algn="l"/>
            <a:endParaRPr lang="en-IN" sz="1400" b="0" i="0" dirty="0">
              <a:solidFill>
                <a:srgbClr val="0D0D0D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D0D0D"/>
                </a:solidFill>
                <a:effectLst/>
                <a:latin typeface="+mj-lt"/>
              </a:rPr>
              <a:t>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+mj-lt"/>
              </a:rPr>
              <a:t>PixelCNN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+mj-lt"/>
              </a:rPr>
              <a:t> serves as a powerful generative model, predicting pixels sequentially to capture the underlying data distribution in the latent space.</a:t>
            </a:r>
          </a:p>
        </p:txBody>
      </p:sp>
      <p:pic>
        <p:nvPicPr>
          <p:cNvPr id="9" name="Picture 2" descr="VQ-VAE-2 Explained | Papers With Code">
            <a:extLst>
              <a:ext uri="{FF2B5EF4-FFF2-40B4-BE49-F238E27FC236}">
                <a16:creationId xmlns:a16="http://schemas.microsoft.com/office/drawing/2014/main" id="{B069D9C8-80D1-B549-9303-CF5EE8BE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83" y="337744"/>
            <a:ext cx="7789817" cy="434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B9CC95-86AC-4F41-8F05-D76CC371932A}"/>
              </a:ext>
            </a:extLst>
          </p:cNvPr>
          <p:cNvSpPr txBox="1"/>
          <p:nvPr/>
        </p:nvSpPr>
        <p:spPr>
          <a:xfrm>
            <a:off x="473181" y="4685030"/>
            <a:ext cx="10979081" cy="2026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IN" sz="1400" b="1" i="0" dirty="0">
                <a:solidFill>
                  <a:srgbClr val="0D0D0D"/>
                </a:solidFill>
                <a:effectLst/>
                <a:latin typeface="+mj-lt"/>
              </a:rPr>
              <a:t>Learning the Latent Distribution:</a:t>
            </a:r>
            <a:endParaRPr lang="en-IN" sz="1400" dirty="0">
              <a:solidFill>
                <a:srgbClr val="0D0D0D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D0D0D"/>
                </a:solidFill>
                <a:effectLst/>
                <a:latin typeface="+mj-lt"/>
              </a:rPr>
              <a:t>By training on the discrete latent codes,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+mj-lt"/>
              </a:rPr>
              <a:t>PixelCNN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+mj-lt"/>
              </a:rPr>
              <a:t> learns to generate new codes that can be decoded into novel images, thus enabling VQ-VAE to generate unseen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i="0" dirty="0">
              <a:solidFill>
                <a:srgbClr val="0D0D0D"/>
              </a:solidFill>
              <a:effectLst/>
              <a:latin typeface="+mj-lt"/>
            </a:endParaRPr>
          </a:p>
          <a:p>
            <a:pPr algn="l"/>
            <a:r>
              <a:rPr lang="en-IN" sz="1400" b="1" i="0" dirty="0">
                <a:solidFill>
                  <a:srgbClr val="0D0D0D"/>
                </a:solidFill>
                <a:effectLst/>
                <a:latin typeface="+mj-lt"/>
              </a:rPr>
              <a:t>Expanding VQ-VAE's Generative Capacity:</a:t>
            </a:r>
            <a:endParaRPr lang="en-IN" sz="1400" dirty="0">
              <a:solidFill>
                <a:srgbClr val="0D0D0D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D0D0D"/>
                </a:solidFill>
                <a:effectLst/>
                <a:latin typeface="+mj-lt"/>
              </a:rPr>
              <a:t>The integration with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+mj-lt"/>
              </a:rPr>
              <a:t>PixelCNN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+mj-lt"/>
              </a:rPr>
              <a:t> allows VQ-VAE to not only reconstruct but also to create, by sampling from the learned distribution.</a:t>
            </a:r>
          </a:p>
          <a:p>
            <a:br>
              <a:rPr lang="en-IN" sz="1400" dirty="0">
                <a:latin typeface="+mj-lt"/>
              </a:rPr>
            </a:br>
            <a:endParaRPr lang="en-US" sz="14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061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498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Quantized Visions: Decoding Imagery with VQ-VAE    Assignment 5: A Deep Dive into Vector Quantized Variational Autoencoders</vt:lpstr>
      <vt:lpstr>Introduction to  VQ-VAE</vt:lpstr>
      <vt:lpstr>Discrete Latent Space and Vector Quantization</vt:lpstr>
      <vt:lpstr>Architectural Deep Dive: Building Blocks of VQ-VAE</vt:lpstr>
      <vt:lpstr>Training the VQ-VAE Model</vt:lpstr>
      <vt:lpstr>Generative Horizons:  PixelCNN &amp; VQ-VAE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Image Classification : CIFAR - 10</dc:title>
  <dc:creator>Devesh Surve</dc:creator>
  <cp:lastModifiedBy>Devesh Surve</cp:lastModifiedBy>
  <cp:revision>7</cp:revision>
  <dcterms:created xsi:type="dcterms:W3CDTF">2024-01-30T19:16:04Z</dcterms:created>
  <dcterms:modified xsi:type="dcterms:W3CDTF">2024-02-18T21:30:00Z</dcterms:modified>
</cp:coreProperties>
</file>