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86" r:id="rId2"/>
    <p:sldId id="267" r:id="rId3"/>
    <p:sldId id="261" r:id="rId4"/>
    <p:sldId id="273" r:id="rId5"/>
    <p:sldId id="274" r:id="rId6"/>
    <p:sldId id="275" r:id="rId7"/>
    <p:sldId id="292" r:id="rId8"/>
    <p:sldId id="276" r:id="rId9"/>
    <p:sldId id="287" r:id="rId10"/>
    <p:sldId id="277" r:id="rId11"/>
    <p:sldId id="278" r:id="rId12"/>
    <p:sldId id="279" r:id="rId13"/>
    <p:sldId id="288" r:id="rId14"/>
    <p:sldId id="289" r:id="rId15"/>
    <p:sldId id="290" r:id="rId16"/>
    <p:sldId id="291" r:id="rId17"/>
    <p:sldId id="280" r:id="rId18"/>
    <p:sldId id="281" r:id="rId19"/>
    <p:sldId id="282" r:id="rId20"/>
    <p:sldId id="284"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howGuides="1">
      <p:cViewPr varScale="1">
        <p:scale>
          <a:sx n="68" d="100"/>
          <a:sy n="68" d="100"/>
        </p:scale>
        <p:origin x="616" y="6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8/14/2024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8/14/2024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8/14/2024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8/14/2024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4500691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8/14/2024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8/14/2024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8/14/2024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8/14/2024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8/14/2024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8/14/2024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8/14/2024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8/14/2024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8/14/2024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R. RAM MANOHAR LOHIA AVADH UNIVERSITY"/>
          <p:cNvSpPr txBox="1"/>
          <p:nvPr/>
        </p:nvSpPr>
        <p:spPr>
          <a:xfrm>
            <a:off x="1197868" y="246293"/>
            <a:ext cx="10401287" cy="6308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089" rIns="38089">
            <a:spAutoFit/>
          </a:bodyPr>
          <a:lstStyle/>
          <a:p>
            <a:pPr defTabSz="380893">
              <a:defRPr sz="4100">
                <a:latin typeface="Arial Rounded MT Bold"/>
                <a:ea typeface="Arial Rounded MT Bold"/>
                <a:cs typeface="Arial Rounded MT Bold"/>
                <a:sym typeface="Arial Rounded MT Bold"/>
              </a:defRPr>
            </a:pPr>
            <a:r>
              <a:rPr sz="3416">
                <a:solidFill>
                  <a:schemeClr val="tx2"/>
                </a:solidFill>
              </a:rPr>
              <a:t>DR. RAM MANOHAR LOHIA AVADH </a:t>
            </a:r>
            <a:r>
              <a:rPr sz="3499">
                <a:solidFill>
                  <a:schemeClr val="tx2"/>
                </a:solidFill>
              </a:rPr>
              <a:t>UNIVERSITY</a:t>
            </a:r>
          </a:p>
        </p:txBody>
      </p:sp>
      <p:sp>
        <p:nvSpPr>
          <p:cNvPr id="21" name="INSTITUTE OF ENGINEERING AND TECHNOLOGY, AYODHYA"/>
          <p:cNvSpPr txBox="1"/>
          <p:nvPr/>
        </p:nvSpPr>
        <p:spPr>
          <a:xfrm>
            <a:off x="2098434" y="913822"/>
            <a:ext cx="8600153" cy="4384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089" rIns="38089">
            <a:spAutoFit/>
          </a:bodyPr>
          <a:lstStyle>
            <a:lvl1pPr defTabSz="457200">
              <a:defRPr sz="2700">
                <a:latin typeface="Arial Rounded MT Bold"/>
                <a:ea typeface="Arial Rounded MT Bold"/>
                <a:cs typeface="Arial Rounded MT Bold"/>
                <a:sym typeface="Arial Rounded MT Bold"/>
              </a:defRPr>
            </a:lvl1pPr>
          </a:lstStyle>
          <a:p>
            <a:r>
              <a:rPr sz="2249" dirty="0">
                <a:solidFill>
                  <a:schemeClr val="tx2"/>
                </a:solidFill>
              </a:rPr>
              <a:t>INSTITUTE OF ENGINEERING AND TECHNOLOGY, AYODHYA</a:t>
            </a:r>
          </a:p>
        </p:txBody>
      </p:sp>
      <p:sp>
        <p:nvSpPr>
          <p:cNvPr id="22" name="Text"/>
          <p:cNvSpPr txBox="1"/>
          <p:nvPr/>
        </p:nvSpPr>
        <p:spPr>
          <a:xfrm>
            <a:off x="6041509" y="3242781"/>
            <a:ext cx="2031317"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089" rIns="38089">
            <a:spAutoFit/>
          </a:bodyPr>
          <a:lstStyle/>
          <a:p>
            <a:pPr defTabSz="380893">
              <a:defRPr sz="1200">
                <a:latin typeface="Times Roman"/>
                <a:ea typeface="Times Roman"/>
                <a:cs typeface="Times Roman"/>
                <a:sym typeface="Times Roman"/>
              </a:defRPr>
            </a:pPr>
            <a:endParaRPr sz="1000">
              <a:solidFill>
                <a:schemeClr val="tx2"/>
              </a:solidFill>
            </a:endParaRPr>
          </a:p>
        </p:txBody>
      </p:sp>
      <p:pic>
        <p:nvPicPr>
          <p:cNvPr id="23" name="Rmlau_Logi.png" descr="Rmlau_Logi.png"/>
          <p:cNvPicPr>
            <a:picLocks noChangeAspect="1"/>
          </p:cNvPicPr>
          <p:nvPr/>
        </p:nvPicPr>
        <p:blipFill>
          <a:blip r:embed="rId2"/>
          <a:stretch>
            <a:fillRect/>
          </a:stretch>
        </p:blipFill>
        <p:spPr>
          <a:xfrm>
            <a:off x="5359644" y="1512388"/>
            <a:ext cx="1469536" cy="1469536"/>
          </a:xfrm>
          <a:prstGeom prst="rect">
            <a:avLst/>
          </a:prstGeom>
          <a:ln w="12700">
            <a:miter lim="400000"/>
          </a:ln>
        </p:spPr>
      </p:pic>
      <p:sp>
        <p:nvSpPr>
          <p:cNvPr id="24" name="Major Project"/>
          <p:cNvSpPr txBox="1"/>
          <p:nvPr/>
        </p:nvSpPr>
        <p:spPr>
          <a:xfrm>
            <a:off x="4605793" y="3103127"/>
            <a:ext cx="3585434" cy="771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9" rIns="38089">
            <a:spAutoFit/>
          </a:bodyPr>
          <a:lstStyle>
            <a:lvl1pPr>
              <a:defRPr sz="5300"/>
            </a:lvl1pPr>
          </a:lstStyle>
          <a:p>
            <a:endParaRPr sz="4415" dirty="0">
              <a:solidFill>
                <a:schemeClr val="tx2"/>
              </a:solidFill>
            </a:endParaRPr>
          </a:p>
        </p:txBody>
      </p:sp>
      <p:sp>
        <p:nvSpPr>
          <p:cNvPr id="25" name="MediBloc Fusion"/>
          <p:cNvSpPr txBox="1"/>
          <p:nvPr/>
        </p:nvSpPr>
        <p:spPr>
          <a:xfrm>
            <a:off x="4279022" y="3085982"/>
            <a:ext cx="363078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089" rIns="38089">
            <a:spAutoFit/>
          </a:bodyPr>
          <a:lstStyle>
            <a:lvl1pPr defTabSz="457200">
              <a:defRPr sz="3200">
                <a:latin typeface="Times Roman"/>
                <a:ea typeface="Times Roman"/>
                <a:cs typeface="Times Roman"/>
                <a:sym typeface="Times Roman"/>
              </a:defRPr>
            </a:lvl1pPr>
          </a:lstStyle>
          <a:p>
            <a:r>
              <a:rPr lang="en-US" sz="4800" dirty="0" err="1">
                <a:solidFill>
                  <a:schemeClr val="tx2"/>
                </a:solidFill>
              </a:rPr>
              <a:t>CampusQuery</a:t>
            </a:r>
            <a:endParaRPr lang="en-US" sz="4800" dirty="0">
              <a:solidFill>
                <a:schemeClr val="tx2"/>
              </a:solidFill>
            </a:endParaRPr>
          </a:p>
        </p:txBody>
      </p:sp>
      <p:sp>
        <p:nvSpPr>
          <p:cNvPr id="26" name="Mentor:…"/>
          <p:cNvSpPr txBox="1"/>
          <p:nvPr/>
        </p:nvSpPr>
        <p:spPr>
          <a:xfrm>
            <a:off x="1413892" y="5204716"/>
            <a:ext cx="2942771" cy="771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089" rIns="38089">
            <a:spAutoFit/>
          </a:bodyPr>
          <a:lstStyle/>
          <a:p>
            <a:pPr>
              <a:defRPr sz="2300"/>
            </a:pPr>
            <a:r>
              <a:rPr sz="2499" b="1" dirty="0">
                <a:solidFill>
                  <a:schemeClr val="tx2"/>
                </a:solidFill>
              </a:rPr>
              <a:t>Mentor</a:t>
            </a:r>
            <a:r>
              <a:rPr sz="2416" b="1" dirty="0">
                <a:solidFill>
                  <a:schemeClr val="tx2"/>
                </a:solidFill>
              </a:rPr>
              <a:t>: </a:t>
            </a:r>
          </a:p>
          <a:p>
            <a:pPr>
              <a:defRPr sz="2300"/>
            </a:pPr>
            <a:r>
              <a:rPr sz="1916" dirty="0">
                <a:solidFill>
                  <a:schemeClr val="tx2"/>
                </a:solidFill>
              </a:rPr>
              <a:t>Dr. </a:t>
            </a:r>
            <a:r>
              <a:rPr lang="en-US" sz="1916" dirty="0">
                <a:solidFill>
                  <a:schemeClr val="tx2"/>
                </a:solidFill>
              </a:rPr>
              <a:t>Avadhesh Kumar Dixit</a:t>
            </a:r>
            <a:endParaRPr sz="1916" dirty="0">
              <a:solidFill>
                <a:schemeClr val="tx2"/>
              </a:solidFill>
            </a:endParaRPr>
          </a:p>
        </p:txBody>
      </p:sp>
      <p:sp>
        <p:nvSpPr>
          <p:cNvPr id="4" name="Mentor:…">
            <a:extLst>
              <a:ext uri="{FF2B5EF4-FFF2-40B4-BE49-F238E27FC236}">
                <a16:creationId xmlns:a16="http://schemas.microsoft.com/office/drawing/2014/main" id="{7D28E4F8-8182-F47D-B0C0-976A90ABCF41}"/>
              </a:ext>
            </a:extLst>
          </p:cNvPr>
          <p:cNvSpPr txBox="1"/>
          <p:nvPr/>
        </p:nvSpPr>
        <p:spPr>
          <a:xfrm>
            <a:off x="8381661" y="5204716"/>
            <a:ext cx="2942771" cy="13613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9" rIns="38089">
            <a:spAutoFit/>
          </a:bodyPr>
          <a:lstStyle/>
          <a:p>
            <a:pPr>
              <a:defRPr sz="2300"/>
            </a:pPr>
            <a:r>
              <a:rPr lang="en-US" sz="2499" b="1" dirty="0">
                <a:solidFill>
                  <a:schemeClr val="tx2"/>
                </a:solidFill>
              </a:rPr>
              <a:t>Presented By</a:t>
            </a:r>
            <a:r>
              <a:rPr sz="2416" b="1" dirty="0">
                <a:solidFill>
                  <a:schemeClr val="tx2"/>
                </a:solidFill>
              </a:rPr>
              <a:t>:</a:t>
            </a:r>
            <a:endParaRPr lang="en-US" sz="2416" b="1" dirty="0">
              <a:solidFill>
                <a:schemeClr val="tx2"/>
              </a:solidFill>
            </a:endParaRPr>
          </a:p>
          <a:p>
            <a:pPr>
              <a:defRPr sz="2300"/>
            </a:pPr>
            <a:r>
              <a:rPr lang="en-US" sz="1916" dirty="0">
                <a:solidFill>
                  <a:schemeClr val="tx2"/>
                </a:solidFill>
              </a:rPr>
              <a:t>Priyanka (20138)</a:t>
            </a:r>
          </a:p>
          <a:p>
            <a:pPr>
              <a:defRPr sz="2300"/>
            </a:pPr>
            <a:r>
              <a:rPr lang="en-US" sz="1916" dirty="0">
                <a:solidFill>
                  <a:schemeClr val="tx2"/>
                </a:solidFill>
              </a:rPr>
              <a:t>Manas Barnwal (20130)</a:t>
            </a:r>
          </a:p>
          <a:p>
            <a:pPr>
              <a:defRPr sz="2300"/>
            </a:pPr>
            <a:r>
              <a:rPr lang="en-US" sz="1916" dirty="0">
                <a:solidFill>
                  <a:schemeClr val="tx2"/>
                </a:solidFill>
              </a:rPr>
              <a:t>Devesh Mishra (20171)</a:t>
            </a:r>
            <a:endParaRPr sz="1916" dirty="0">
              <a:solidFill>
                <a:schemeClr val="tx2"/>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solidFill>
                  <a:schemeClr val="tx2"/>
                </a:solidFill>
              </a:rPr>
              <a:t>Streamlit</a:t>
            </a:r>
            <a:endParaRPr lang="en-US" b="1" dirty="0">
              <a:solidFill>
                <a:schemeClr val="tx2"/>
              </a:solidFill>
            </a:endParaRPr>
          </a:p>
        </p:txBody>
      </p:sp>
      <p:sp>
        <p:nvSpPr>
          <p:cNvPr id="3" name="Content Placeholder 13">
            <a:extLst>
              <a:ext uri="{FF2B5EF4-FFF2-40B4-BE49-F238E27FC236}">
                <a16:creationId xmlns:a16="http://schemas.microsoft.com/office/drawing/2014/main" id="{D33ACFA6-3E8E-2D07-A949-6ECD1F53820E}"/>
              </a:ext>
            </a:extLst>
          </p:cNvPr>
          <p:cNvSpPr txBox="1">
            <a:spLocks/>
          </p:cNvSpPr>
          <p:nvPr/>
        </p:nvSpPr>
        <p:spPr>
          <a:xfrm>
            <a:off x="1593436" y="1600200"/>
            <a:ext cx="9782801"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GB" dirty="0" err="1">
                <a:solidFill>
                  <a:schemeClr val="tx2"/>
                </a:solidFill>
              </a:rPr>
              <a:t>Streamlit</a:t>
            </a:r>
            <a:r>
              <a:rPr lang="en-GB" dirty="0">
                <a:solidFill>
                  <a:schemeClr val="tx2"/>
                </a:solidFill>
              </a:rPr>
              <a:t> is an open-source Python framework that makes it easy to create interactive web apps for data science and machine learning. It is a great choice for rapid prototyping, as it is simple to learn and use. </a:t>
            </a:r>
            <a:r>
              <a:rPr lang="en-GB" dirty="0" err="1">
                <a:solidFill>
                  <a:schemeClr val="tx2"/>
                </a:solidFill>
              </a:rPr>
              <a:t>Streamlit</a:t>
            </a:r>
            <a:r>
              <a:rPr lang="en-GB" dirty="0">
                <a:solidFill>
                  <a:schemeClr val="tx2"/>
                </a:solidFill>
              </a:rPr>
              <a:t> can be used to create a variety of web apps, including: </a:t>
            </a:r>
          </a:p>
          <a:p>
            <a:pPr marL="0" indent="0">
              <a:buNone/>
            </a:pPr>
            <a:r>
              <a:rPr lang="en-GB" b="1" dirty="0">
                <a:solidFill>
                  <a:schemeClr val="tx2"/>
                </a:solidFill>
              </a:rPr>
              <a:t>	</a:t>
            </a:r>
            <a:r>
              <a:rPr lang="en-GB" dirty="0">
                <a:solidFill>
                  <a:schemeClr val="tx2"/>
                </a:solidFill>
              </a:rPr>
              <a:t>Data visualization apps </a:t>
            </a:r>
          </a:p>
          <a:p>
            <a:pPr marL="0" indent="0">
              <a:buNone/>
            </a:pPr>
            <a:r>
              <a:rPr lang="en-GB" dirty="0">
                <a:solidFill>
                  <a:schemeClr val="tx2"/>
                </a:solidFill>
              </a:rPr>
              <a:t>	Machine Learning Apps </a:t>
            </a:r>
          </a:p>
          <a:p>
            <a:pPr marL="0" indent="0">
              <a:buNone/>
            </a:pPr>
            <a:r>
              <a:rPr lang="en-GB" dirty="0">
                <a:solidFill>
                  <a:schemeClr val="tx2"/>
                </a:solidFill>
              </a:rPr>
              <a:t>	Dashboards</a:t>
            </a:r>
            <a:endParaRPr lang="en-GB" b="1" dirty="0">
              <a:solidFill>
                <a:schemeClr val="tx2"/>
              </a:solidFill>
            </a:endParaRPr>
          </a:p>
        </p:txBody>
      </p:sp>
    </p:spTree>
    <p:extLst>
      <p:ext uri="{BB962C8B-B14F-4D97-AF65-F5344CB8AC3E}">
        <p14:creationId xmlns:p14="http://schemas.microsoft.com/office/powerpoint/2010/main" val="199224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1" dirty="0">
                <a:solidFill>
                  <a:schemeClr val="tx2"/>
                </a:solidFill>
              </a:rPr>
              <a:t>G</a:t>
            </a:r>
            <a:r>
              <a:rPr lang="en-IN" b="1" dirty="0">
                <a:solidFill>
                  <a:schemeClr val="tx2"/>
                </a:solidFill>
              </a:rPr>
              <a:t>ROQ </a:t>
            </a:r>
            <a:r>
              <a:rPr lang="en-IN" dirty="0">
                <a:solidFill>
                  <a:schemeClr val="tx2"/>
                </a:solidFill>
                <a:latin typeface="Roboto" panose="02000000000000000000" pitchFamily="2" charset="0"/>
              </a:rPr>
              <a:t>API</a:t>
            </a:r>
            <a:endParaRPr lang="en-US" b="1" dirty="0">
              <a:solidFill>
                <a:schemeClr val="tx2"/>
              </a:solidFill>
            </a:endParaRPr>
          </a:p>
        </p:txBody>
      </p:sp>
      <p:sp>
        <p:nvSpPr>
          <p:cNvPr id="3" name="Content Placeholder 13">
            <a:extLst>
              <a:ext uri="{FF2B5EF4-FFF2-40B4-BE49-F238E27FC236}">
                <a16:creationId xmlns:a16="http://schemas.microsoft.com/office/drawing/2014/main" id="{D33ACFA6-3E8E-2D07-A949-6ECD1F53820E}"/>
              </a:ext>
            </a:extLst>
          </p:cNvPr>
          <p:cNvSpPr txBox="1">
            <a:spLocks/>
          </p:cNvSpPr>
          <p:nvPr/>
        </p:nvSpPr>
        <p:spPr>
          <a:xfrm>
            <a:off x="1593436" y="1600200"/>
            <a:ext cx="9782801"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400" dirty="0">
                <a:solidFill>
                  <a:schemeClr val="tx2"/>
                </a:solidFill>
              </a:rPr>
              <a:t>High-Performance AI: The </a:t>
            </a:r>
            <a:r>
              <a:rPr lang="en-US" sz="2400" dirty="0" err="1">
                <a:solidFill>
                  <a:schemeClr val="tx2"/>
                </a:solidFill>
              </a:rPr>
              <a:t>Mixtral</a:t>
            </a:r>
            <a:r>
              <a:rPr lang="en-US" sz="2400" dirty="0">
                <a:solidFill>
                  <a:schemeClr val="tx2"/>
                </a:solidFill>
              </a:rPr>
              <a:t> model leverages GROQ's high-performance computing, optimizing AI tasks like NLP and data processing for faster execution and efficiency.</a:t>
            </a:r>
          </a:p>
          <a:p>
            <a:r>
              <a:rPr lang="en-US" sz="2400" dirty="0">
                <a:solidFill>
                  <a:schemeClr val="tx2"/>
                </a:solidFill>
              </a:rPr>
              <a:t>Advanced Language Understanding: With deep contextual understanding, the </a:t>
            </a:r>
            <a:r>
              <a:rPr lang="en-US" sz="2400" dirty="0" err="1">
                <a:solidFill>
                  <a:schemeClr val="tx2"/>
                </a:solidFill>
              </a:rPr>
              <a:t>Mixtral</a:t>
            </a:r>
            <a:r>
              <a:rPr lang="en-US" sz="2400" dirty="0">
                <a:solidFill>
                  <a:schemeClr val="tx2"/>
                </a:solidFill>
              </a:rPr>
              <a:t> model excels in text generation and conversational AI, enhancing user interactions and analysis.</a:t>
            </a:r>
          </a:p>
          <a:p>
            <a:r>
              <a:rPr lang="en-US" sz="2400" dirty="0">
                <a:solidFill>
                  <a:schemeClr val="tx2"/>
                </a:solidFill>
              </a:rPr>
              <a:t>Scalable Real-Time Applications: Integrated with GROQ API, the </a:t>
            </a:r>
            <a:r>
              <a:rPr lang="en-US" sz="2400" dirty="0" err="1">
                <a:solidFill>
                  <a:schemeClr val="tx2"/>
                </a:solidFill>
              </a:rPr>
              <a:t>Mixtral</a:t>
            </a:r>
            <a:r>
              <a:rPr lang="en-US" sz="2400" dirty="0">
                <a:solidFill>
                  <a:schemeClr val="tx2"/>
                </a:solidFill>
              </a:rPr>
              <a:t> model supports real-time processing and scalability, making it ideal for large-scale AI applications.</a:t>
            </a:r>
            <a:endParaRPr lang="en-GB" sz="2400" dirty="0">
              <a:solidFill>
                <a:schemeClr val="tx2"/>
              </a:solidFill>
            </a:endParaRPr>
          </a:p>
        </p:txBody>
      </p:sp>
    </p:spTree>
    <p:extLst>
      <p:ext uri="{BB962C8B-B14F-4D97-AF65-F5344CB8AC3E}">
        <p14:creationId xmlns:p14="http://schemas.microsoft.com/office/powerpoint/2010/main" val="396914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1" dirty="0">
                <a:solidFill>
                  <a:schemeClr val="tx2"/>
                </a:solidFill>
              </a:rPr>
              <a:t>Vector Database</a:t>
            </a:r>
            <a:endParaRPr lang="en-US" b="1" dirty="0">
              <a:solidFill>
                <a:schemeClr val="tx2"/>
              </a:solidFill>
            </a:endParaRPr>
          </a:p>
        </p:txBody>
      </p:sp>
      <p:sp>
        <p:nvSpPr>
          <p:cNvPr id="3" name="Content Placeholder 13">
            <a:extLst>
              <a:ext uri="{FF2B5EF4-FFF2-40B4-BE49-F238E27FC236}">
                <a16:creationId xmlns:a16="http://schemas.microsoft.com/office/drawing/2014/main" id="{D33ACFA6-3E8E-2D07-A949-6ECD1F53820E}"/>
              </a:ext>
            </a:extLst>
          </p:cNvPr>
          <p:cNvSpPr txBox="1">
            <a:spLocks/>
          </p:cNvSpPr>
          <p:nvPr/>
        </p:nvSpPr>
        <p:spPr>
          <a:xfrm>
            <a:off x="1593436" y="1600200"/>
            <a:ext cx="9782801"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400" dirty="0">
                <a:solidFill>
                  <a:schemeClr val="tx2"/>
                </a:solidFill>
              </a:rPr>
              <a:t>Efficient Vector Search: </a:t>
            </a:r>
            <a:r>
              <a:rPr lang="en-US" sz="2400" dirty="0" err="1">
                <a:solidFill>
                  <a:schemeClr val="tx2"/>
                </a:solidFill>
              </a:rPr>
              <a:t>Faiss</a:t>
            </a:r>
            <a:r>
              <a:rPr lang="en-US" sz="2400" dirty="0">
                <a:solidFill>
                  <a:schemeClr val="tx2"/>
                </a:solidFill>
              </a:rPr>
              <a:t> is a high-performance vector database optimized for similarity search, enabling fast and efficient retrieval of nearest neighbors in large datasets.</a:t>
            </a:r>
          </a:p>
          <a:p>
            <a:r>
              <a:rPr lang="en-US" sz="2400" dirty="0">
                <a:solidFill>
                  <a:schemeClr val="tx2"/>
                </a:solidFill>
              </a:rPr>
              <a:t>Scalable and Flexible: </a:t>
            </a:r>
            <a:r>
              <a:rPr lang="en-US" sz="2400" dirty="0" err="1">
                <a:solidFill>
                  <a:schemeClr val="tx2"/>
                </a:solidFill>
              </a:rPr>
              <a:t>Faiss</a:t>
            </a:r>
            <a:r>
              <a:rPr lang="en-US" sz="2400" dirty="0">
                <a:solidFill>
                  <a:schemeClr val="tx2"/>
                </a:solidFill>
              </a:rPr>
              <a:t> supports millions of vectors, offering scalability and flexibility for handling extensive datasets in various AI and machine learning applications.</a:t>
            </a:r>
          </a:p>
          <a:p>
            <a:r>
              <a:rPr lang="en-US" sz="2400" dirty="0">
                <a:solidFill>
                  <a:schemeClr val="tx2"/>
                </a:solidFill>
              </a:rPr>
              <a:t>Real-Time Querying: Designed for real-time querying, </a:t>
            </a:r>
            <a:r>
              <a:rPr lang="en-US" sz="2400" dirty="0" err="1">
                <a:solidFill>
                  <a:schemeClr val="tx2"/>
                </a:solidFill>
              </a:rPr>
              <a:t>Faiss</a:t>
            </a:r>
            <a:r>
              <a:rPr lang="en-US" sz="2400" dirty="0">
                <a:solidFill>
                  <a:schemeClr val="tx2"/>
                </a:solidFill>
              </a:rPr>
              <a:t> delivers quick responses, making it ideal for applications requiring instant similarity search and recommendation systems.</a:t>
            </a:r>
            <a:endParaRPr lang="en-GB" sz="2400" dirty="0">
              <a:solidFill>
                <a:schemeClr val="tx2"/>
              </a:solidFill>
            </a:endParaRPr>
          </a:p>
        </p:txBody>
      </p:sp>
    </p:spTree>
    <p:extLst>
      <p:ext uri="{BB962C8B-B14F-4D97-AF65-F5344CB8AC3E}">
        <p14:creationId xmlns:p14="http://schemas.microsoft.com/office/powerpoint/2010/main" val="259820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C29B-FB4D-EC6D-C5F4-48B51F807735}"/>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C5B1D40C-3055-6A94-7D17-EA7D9827734E}"/>
              </a:ext>
            </a:extLst>
          </p:cNvPr>
          <p:cNvPicPr/>
          <p:nvPr/>
        </p:nvPicPr>
        <p:blipFill>
          <a:blip r:embed="rId2"/>
          <a:stretch>
            <a:fillRect/>
          </a:stretch>
        </p:blipFill>
        <p:spPr>
          <a:xfrm>
            <a:off x="1413892" y="177800"/>
            <a:ext cx="10081120" cy="6131520"/>
          </a:xfrm>
          <a:prstGeom prst="rect">
            <a:avLst/>
          </a:prstGeom>
        </p:spPr>
      </p:pic>
    </p:spTree>
    <p:extLst>
      <p:ext uri="{BB962C8B-B14F-4D97-AF65-F5344CB8AC3E}">
        <p14:creationId xmlns:p14="http://schemas.microsoft.com/office/powerpoint/2010/main" val="131912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124C-7AA1-BB75-A36F-9ECBC310F705}"/>
              </a:ext>
            </a:extLst>
          </p:cNvPr>
          <p:cNvSpPr>
            <a:spLocks noGrp="1"/>
          </p:cNvSpPr>
          <p:nvPr>
            <p:ph type="title"/>
          </p:nvPr>
        </p:nvSpPr>
        <p:spPr/>
        <p:txBody>
          <a:bodyPr/>
          <a:lstStyle/>
          <a:p>
            <a:r>
              <a:rPr lang="en-IN" dirty="0">
                <a:solidFill>
                  <a:schemeClr val="tx2"/>
                </a:solidFill>
              </a:rPr>
              <a:t>Working of Application</a:t>
            </a:r>
          </a:p>
        </p:txBody>
      </p:sp>
      <p:sp>
        <p:nvSpPr>
          <p:cNvPr id="3" name="Content Placeholder 2">
            <a:extLst>
              <a:ext uri="{FF2B5EF4-FFF2-40B4-BE49-F238E27FC236}">
                <a16:creationId xmlns:a16="http://schemas.microsoft.com/office/drawing/2014/main" id="{6F6F9F0B-F2C8-94F9-F336-7D330EF79DB1}"/>
              </a:ext>
            </a:extLst>
          </p:cNvPr>
          <p:cNvSpPr>
            <a:spLocks noGrp="1"/>
          </p:cNvSpPr>
          <p:nvPr>
            <p:ph idx="1"/>
          </p:nvPr>
        </p:nvSpPr>
        <p:spPr>
          <a:xfrm>
            <a:off x="1593436" y="1600200"/>
            <a:ext cx="9782801" cy="4925144"/>
          </a:xfrm>
        </p:spPr>
        <p:txBody>
          <a:bodyPr>
            <a:normAutofit fontScale="92500" lnSpcReduction="20000"/>
          </a:bodyPr>
          <a:lstStyle/>
          <a:p>
            <a:r>
              <a:rPr lang="en-IN" dirty="0">
                <a:solidFill>
                  <a:schemeClr val="tx2"/>
                </a:solidFill>
              </a:rPr>
              <a:t>Load.</a:t>
            </a:r>
          </a:p>
          <a:p>
            <a:pPr marL="0" indent="0">
              <a:buNone/>
            </a:pPr>
            <a:r>
              <a:rPr lang="en-IN" sz="1800" dirty="0">
                <a:solidFill>
                  <a:schemeClr val="tx2"/>
                </a:solidFill>
              </a:rPr>
              <a:t>Load the .txt file into the application using the LangChain loader</a:t>
            </a:r>
          </a:p>
          <a:p>
            <a:pPr marL="0" indent="0">
              <a:buNone/>
            </a:pPr>
            <a:r>
              <a:rPr lang="en-IN" sz="1400" dirty="0">
                <a:solidFill>
                  <a:schemeClr val="tx2"/>
                </a:solidFill>
                <a:highlight>
                  <a:srgbClr val="FFFF00"/>
                </a:highlight>
              </a:rPr>
              <a:t>def </a:t>
            </a:r>
            <a:r>
              <a:rPr lang="en-IN" sz="1400" dirty="0" err="1">
                <a:solidFill>
                  <a:schemeClr val="tx2"/>
                </a:solidFill>
                <a:highlight>
                  <a:srgbClr val="FFFF00"/>
                </a:highlight>
              </a:rPr>
              <a:t>document_loader</a:t>
            </a:r>
            <a:r>
              <a:rPr lang="en-IN" sz="1400" dirty="0">
                <a:solidFill>
                  <a:schemeClr val="tx2"/>
                </a:solidFill>
                <a:highlight>
                  <a:srgbClr val="FFFF00"/>
                </a:highlight>
              </a:rPr>
              <a:t>():</a:t>
            </a:r>
          </a:p>
          <a:p>
            <a:pPr marL="0" indent="0">
              <a:buNone/>
            </a:pPr>
            <a:r>
              <a:rPr lang="en-IN" sz="1400" dirty="0">
                <a:solidFill>
                  <a:schemeClr val="tx2"/>
                </a:solidFill>
                <a:highlight>
                  <a:srgbClr val="FFFF00"/>
                </a:highlight>
              </a:rPr>
              <a:t>    filename = "Dataset/RmluBOT.txt"</a:t>
            </a:r>
          </a:p>
          <a:p>
            <a:pPr marL="0" indent="0">
              <a:buNone/>
            </a:pPr>
            <a:r>
              <a:rPr lang="en-IN" sz="1400" dirty="0">
                <a:solidFill>
                  <a:schemeClr val="tx2"/>
                </a:solidFill>
                <a:highlight>
                  <a:srgbClr val="FFFF00"/>
                </a:highlight>
              </a:rPr>
              <a:t>    with open(filename, errors="ignore") as file:</a:t>
            </a:r>
          </a:p>
          <a:p>
            <a:pPr marL="0" indent="0">
              <a:buNone/>
            </a:pPr>
            <a:r>
              <a:rPr lang="en-IN" sz="1400" dirty="0">
                <a:solidFill>
                  <a:schemeClr val="tx2"/>
                </a:solidFill>
                <a:highlight>
                  <a:srgbClr val="FFFF00"/>
                </a:highlight>
              </a:rPr>
              <a:t>        contents = </a:t>
            </a:r>
            <a:r>
              <a:rPr lang="en-IN" sz="1400" dirty="0" err="1">
                <a:solidFill>
                  <a:schemeClr val="tx2"/>
                </a:solidFill>
                <a:highlight>
                  <a:srgbClr val="FFFF00"/>
                </a:highlight>
              </a:rPr>
              <a:t>file.read</a:t>
            </a:r>
            <a:r>
              <a:rPr lang="en-IN" sz="1400" dirty="0">
                <a:solidFill>
                  <a:schemeClr val="tx2"/>
                </a:solidFill>
                <a:highlight>
                  <a:srgbClr val="FFFF00"/>
                </a:highlight>
              </a:rPr>
              <a:t>()</a:t>
            </a:r>
          </a:p>
          <a:p>
            <a:pPr marL="0" indent="0">
              <a:buNone/>
            </a:pPr>
            <a:r>
              <a:rPr lang="en-IN" sz="1400" dirty="0">
                <a:solidFill>
                  <a:schemeClr val="tx2"/>
                </a:solidFill>
                <a:highlight>
                  <a:srgbClr val="FFFF00"/>
                </a:highlight>
              </a:rPr>
              <a:t>    return contents </a:t>
            </a:r>
          </a:p>
          <a:p>
            <a:r>
              <a:rPr lang="en-IN" dirty="0">
                <a:solidFill>
                  <a:schemeClr val="tx2"/>
                </a:solidFill>
              </a:rPr>
              <a:t>Split the text data into chunks.</a:t>
            </a:r>
          </a:p>
          <a:p>
            <a:pPr marL="0" indent="0">
              <a:buNone/>
            </a:pPr>
            <a:r>
              <a:rPr lang="en-IN" sz="1400" dirty="0">
                <a:solidFill>
                  <a:schemeClr val="tx2"/>
                </a:solidFill>
              </a:rPr>
              <a:t>Splitting the text into the small chunks by using the ‘\n’, ‘\n\n’, ‘ ‘, etc.</a:t>
            </a:r>
            <a:endParaRPr lang="en-IN" sz="2200" dirty="0">
              <a:solidFill>
                <a:schemeClr val="tx2"/>
              </a:solidFill>
            </a:endParaRPr>
          </a:p>
          <a:p>
            <a:pPr marL="0" indent="0">
              <a:buNone/>
            </a:pPr>
            <a:r>
              <a:rPr lang="en-IN" sz="1400" dirty="0" err="1">
                <a:solidFill>
                  <a:schemeClr val="tx2"/>
                </a:solidFill>
                <a:highlight>
                  <a:srgbClr val="FFFF00"/>
                </a:highlight>
              </a:rPr>
              <a:t>char_splitter</a:t>
            </a:r>
            <a:r>
              <a:rPr lang="en-IN" sz="1400" dirty="0">
                <a:solidFill>
                  <a:schemeClr val="tx2"/>
                </a:solidFill>
                <a:highlight>
                  <a:srgbClr val="FFFF00"/>
                </a:highlight>
              </a:rPr>
              <a:t> = </a:t>
            </a:r>
            <a:r>
              <a:rPr lang="en-IN" sz="1400" dirty="0" err="1">
                <a:solidFill>
                  <a:schemeClr val="tx2"/>
                </a:solidFill>
                <a:highlight>
                  <a:srgbClr val="FFFF00"/>
                </a:highlight>
              </a:rPr>
              <a:t>RecursiveCharacterTextSplitter</a:t>
            </a:r>
            <a:r>
              <a:rPr lang="en-IN" sz="1400" dirty="0">
                <a:solidFill>
                  <a:schemeClr val="tx2"/>
                </a:solidFill>
                <a:highlight>
                  <a:srgbClr val="FFFF00"/>
                </a:highlight>
              </a:rPr>
              <a:t>(</a:t>
            </a:r>
          </a:p>
          <a:p>
            <a:pPr marL="0" indent="0">
              <a:buNone/>
            </a:pPr>
            <a:r>
              <a:rPr lang="en-IN" sz="1400" dirty="0">
                <a:solidFill>
                  <a:schemeClr val="tx2"/>
                </a:solidFill>
                <a:highlight>
                  <a:srgbClr val="FFFF00"/>
                </a:highlight>
              </a:rPr>
              <a:t>    separators = ['\n', '\n\n', ' ', '. ', ', ', ''],</a:t>
            </a:r>
          </a:p>
          <a:p>
            <a:pPr marL="0" indent="0">
              <a:buNone/>
            </a:pPr>
            <a:r>
              <a:rPr lang="en-IN" sz="1400" dirty="0">
                <a:solidFill>
                  <a:schemeClr val="tx2"/>
                </a:solidFill>
                <a:highlight>
                  <a:srgbClr val="FFFF00"/>
                </a:highlight>
              </a:rPr>
              <a:t>    </a:t>
            </a:r>
            <a:r>
              <a:rPr lang="en-IN" sz="1400" dirty="0" err="1">
                <a:solidFill>
                  <a:schemeClr val="tx2"/>
                </a:solidFill>
                <a:highlight>
                  <a:srgbClr val="FFFF00"/>
                </a:highlight>
              </a:rPr>
              <a:t>chunk_size</a:t>
            </a:r>
            <a:r>
              <a:rPr lang="en-IN" sz="1400" dirty="0">
                <a:solidFill>
                  <a:schemeClr val="tx2"/>
                </a:solidFill>
                <a:highlight>
                  <a:srgbClr val="FFFF00"/>
                </a:highlight>
              </a:rPr>
              <a:t> = 1000,</a:t>
            </a:r>
          </a:p>
          <a:p>
            <a:pPr marL="0" indent="0">
              <a:buNone/>
            </a:pPr>
            <a:r>
              <a:rPr lang="en-IN" sz="1400" dirty="0">
                <a:solidFill>
                  <a:schemeClr val="tx2"/>
                </a:solidFill>
                <a:highlight>
                  <a:srgbClr val="FFFF00"/>
                </a:highlight>
              </a:rPr>
              <a:t>    </a:t>
            </a:r>
            <a:r>
              <a:rPr lang="en-IN" sz="1400" dirty="0" err="1">
                <a:solidFill>
                  <a:schemeClr val="tx2"/>
                </a:solidFill>
                <a:highlight>
                  <a:srgbClr val="FFFF00"/>
                </a:highlight>
              </a:rPr>
              <a:t>chunk_overlap</a:t>
            </a:r>
            <a:r>
              <a:rPr lang="en-IN" sz="1400" dirty="0">
                <a:solidFill>
                  <a:schemeClr val="tx2"/>
                </a:solidFill>
                <a:highlight>
                  <a:srgbClr val="FFFF00"/>
                </a:highlight>
              </a:rPr>
              <a:t> = 0.2</a:t>
            </a:r>
          </a:p>
          <a:p>
            <a:pPr marL="0" indent="0">
              <a:buNone/>
            </a:pPr>
            <a:r>
              <a:rPr lang="en-IN" sz="1400" dirty="0">
                <a:solidFill>
                  <a:schemeClr val="tx2"/>
                </a:solidFill>
              </a:rPr>
              <a:t>) </a:t>
            </a:r>
          </a:p>
          <a:p>
            <a:pPr marL="0" indent="0">
              <a:buNone/>
            </a:pPr>
            <a:endParaRPr lang="en-IN" sz="1400" dirty="0">
              <a:solidFill>
                <a:schemeClr val="tx2"/>
              </a:solidFill>
            </a:endParaRPr>
          </a:p>
          <a:p>
            <a:pPr marL="0" indent="0">
              <a:buNone/>
            </a:pPr>
            <a:endParaRPr lang="en-IN" dirty="0">
              <a:solidFill>
                <a:schemeClr val="tx2"/>
              </a:solidFill>
            </a:endParaRPr>
          </a:p>
          <a:p>
            <a:endParaRPr lang="en-IN" dirty="0">
              <a:solidFill>
                <a:schemeClr val="tx2"/>
              </a:solidFill>
            </a:endParaRPr>
          </a:p>
        </p:txBody>
      </p:sp>
    </p:spTree>
    <p:extLst>
      <p:ext uri="{BB962C8B-B14F-4D97-AF65-F5344CB8AC3E}">
        <p14:creationId xmlns:p14="http://schemas.microsoft.com/office/powerpoint/2010/main" val="20460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1B94-6585-600E-3E03-B2DC2CB01DF4}"/>
              </a:ext>
            </a:extLst>
          </p:cNvPr>
          <p:cNvSpPr>
            <a:spLocks noGrp="1"/>
          </p:cNvSpPr>
          <p:nvPr>
            <p:ph type="title"/>
          </p:nvPr>
        </p:nvSpPr>
        <p:spPr/>
        <p:txBody>
          <a:bodyPr>
            <a:normAutofit/>
          </a:bodyPr>
          <a:lstStyle/>
          <a:p>
            <a:r>
              <a:rPr lang="en-IN" dirty="0">
                <a:solidFill>
                  <a:schemeClr val="tx2"/>
                </a:solidFill>
              </a:rPr>
              <a:t>Working (Continue)</a:t>
            </a:r>
          </a:p>
        </p:txBody>
      </p:sp>
      <p:sp>
        <p:nvSpPr>
          <p:cNvPr id="3" name="Content Placeholder 2">
            <a:extLst>
              <a:ext uri="{FF2B5EF4-FFF2-40B4-BE49-F238E27FC236}">
                <a16:creationId xmlns:a16="http://schemas.microsoft.com/office/drawing/2014/main" id="{C6FE51F3-442C-B5E4-3BD2-D49DE8331DA5}"/>
              </a:ext>
            </a:extLst>
          </p:cNvPr>
          <p:cNvSpPr>
            <a:spLocks noGrp="1"/>
          </p:cNvSpPr>
          <p:nvPr>
            <p:ph idx="1"/>
          </p:nvPr>
        </p:nvSpPr>
        <p:spPr/>
        <p:txBody>
          <a:bodyPr>
            <a:normAutofit fontScale="85000" lnSpcReduction="20000"/>
          </a:bodyPr>
          <a:lstStyle/>
          <a:p>
            <a:r>
              <a:rPr lang="en-IN" dirty="0">
                <a:solidFill>
                  <a:schemeClr val="tx2"/>
                </a:solidFill>
              </a:rPr>
              <a:t>Create Embeddings of the chunks.</a:t>
            </a:r>
          </a:p>
          <a:p>
            <a:pPr marL="0" indent="0">
              <a:buNone/>
            </a:pPr>
            <a:r>
              <a:rPr lang="en-IN" sz="1600" dirty="0">
                <a:solidFill>
                  <a:schemeClr val="tx2"/>
                </a:solidFill>
              </a:rPr>
              <a:t>Used the </a:t>
            </a:r>
            <a:r>
              <a:rPr lang="en-IN" sz="1600" dirty="0" err="1">
                <a:solidFill>
                  <a:schemeClr val="tx2"/>
                </a:solidFill>
              </a:rPr>
              <a:t>HunggingFaceEmbeddingModel</a:t>
            </a:r>
            <a:r>
              <a:rPr lang="en-IN" sz="1600" dirty="0">
                <a:solidFill>
                  <a:schemeClr val="tx2"/>
                </a:solidFill>
              </a:rPr>
              <a:t> for embedding the chunks. It will help to store the data into the vector database.</a:t>
            </a:r>
          </a:p>
          <a:p>
            <a:pPr marL="0" indent="0">
              <a:buNone/>
            </a:pPr>
            <a:r>
              <a:rPr lang="en-IN" sz="1400" dirty="0" err="1">
                <a:solidFill>
                  <a:schemeClr val="tx2"/>
                </a:solidFill>
                <a:highlight>
                  <a:srgbClr val="FFFF00"/>
                </a:highlight>
              </a:rPr>
              <a:t>model_name</a:t>
            </a:r>
            <a:r>
              <a:rPr lang="en-IN" sz="1400" dirty="0">
                <a:solidFill>
                  <a:schemeClr val="tx2"/>
                </a:solidFill>
                <a:highlight>
                  <a:srgbClr val="FFFF00"/>
                </a:highlight>
              </a:rPr>
              <a:t> = "sentence-transformers/all-MiniLM-L6-v2"</a:t>
            </a:r>
          </a:p>
          <a:p>
            <a:pPr marL="0" indent="0">
              <a:buNone/>
            </a:pPr>
            <a:r>
              <a:rPr lang="en-IN" sz="1400" dirty="0" err="1">
                <a:solidFill>
                  <a:schemeClr val="tx2"/>
                </a:solidFill>
                <a:highlight>
                  <a:srgbClr val="FFFF00"/>
                </a:highlight>
              </a:rPr>
              <a:t>embedding_fn</a:t>
            </a:r>
            <a:r>
              <a:rPr lang="en-IN" sz="1400" dirty="0">
                <a:solidFill>
                  <a:schemeClr val="tx2"/>
                </a:solidFill>
                <a:highlight>
                  <a:srgbClr val="FFFF00"/>
                </a:highlight>
              </a:rPr>
              <a:t> = </a:t>
            </a:r>
            <a:r>
              <a:rPr lang="en-IN" sz="1400" dirty="0" err="1">
                <a:solidFill>
                  <a:schemeClr val="tx2"/>
                </a:solidFill>
                <a:highlight>
                  <a:srgbClr val="FFFF00"/>
                </a:highlight>
              </a:rPr>
              <a:t>HuggingFaceEmbeddings</a:t>
            </a:r>
            <a:r>
              <a:rPr lang="en-IN" sz="1400" dirty="0">
                <a:solidFill>
                  <a:schemeClr val="tx2"/>
                </a:solidFill>
                <a:highlight>
                  <a:srgbClr val="FFFF00"/>
                </a:highlight>
              </a:rPr>
              <a:t>(</a:t>
            </a:r>
            <a:r>
              <a:rPr lang="en-IN" sz="1400" dirty="0" err="1">
                <a:solidFill>
                  <a:schemeClr val="tx2"/>
                </a:solidFill>
                <a:highlight>
                  <a:srgbClr val="FFFF00"/>
                </a:highlight>
              </a:rPr>
              <a:t>model_name</a:t>
            </a:r>
            <a:r>
              <a:rPr lang="en-IN" sz="1400" dirty="0">
                <a:solidFill>
                  <a:schemeClr val="tx2"/>
                </a:solidFill>
                <a:highlight>
                  <a:srgbClr val="FFFF00"/>
                </a:highlight>
              </a:rPr>
              <a:t>=</a:t>
            </a:r>
            <a:r>
              <a:rPr lang="en-IN" sz="1400" dirty="0" err="1">
                <a:solidFill>
                  <a:schemeClr val="tx2"/>
                </a:solidFill>
                <a:highlight>
                  <a:srgbClr val="FFFF00"/>
                </a:highlight>
              </a:rPr>
              <a:t>model_name</a:t>
            </a:r>
            <a:r>
              <a:rPr lang="en-IN" sz="1400" dirty="0">
                <a:solidFill>
                  <a:schemeClr val="tx2"/>
                </a:solidFill>
                <a:highlight>
                  <a:srgbClr val="FFFF00"/>
                </a:highlight>
              </a:rPr>
              <a:t>)</a:t>
            </a:r>
          </a:p>
          <a:p>
            <a:pPr marL="0" indent="0">
              <a:buNone/>
            </a:pPr>
            <a:r>
              <a:rPr lang="en-IN" sz="1400" dirty="0" err="1">
                <a:solidFill>
                  <a:schemeClr val="tx2"/>
                </a:solidFill>
                <a:highlight>
                  <a:srgbClr val="FFFF00"/>
                </a:highlight>
              </a:rPr>
              <a:t>vector_path</a:t>
            </a:r>
            <a:r>
              <a:rPr lang="en-IN" sz="1400" dirty="0">
                <a:solidFill>
                  <a:schemeClr val="tx2"/>
                </a:solidFill>
                <a:highlight>
                  <a:srgbClr val="FFFF00"/>
                </a:highlight>
              </a:rPr>
              <a:t> = '</a:t>
            </a:r>
            <a:r>
              <a:rPr lang="en-IN" sz="1400" dirty="0" err="1">
                <a:solidFill>
                  <a:schemeClr val="tx2"/>
                </a:solidFill>
                <a:highlight>
                  <a:srgbClr val="FFFF00"/>
                </a:highlight>
              </a:rPr>
              <a:t>Vector_db</a:t>
            </a:r>
            <a:r>
              <a:rPr lang="en-IN" sz="1400" dirty="0">
                <a:solidFill>
                  <a:schemeClr val="tx2"/>
                </a:solidFill>
                <a:highlight>
                  <a:srgbClr val="FFFF00"/>
                </a:highlight>
              </a:rPr>
              <a:t>/</a:t>
            </a:r>
            <a:r>
              <a:rPr lang="en-IN" sz="1400" dirty="0" err="1">
                <a:solidFill>
                  <a:schemeClr val="tx2"/>
                </a:solidFill>
                <a:highlight>
                  <a:srgbClr val="FFFF00"/>
                </a:highlight>
              </a:rPr>
              <a:t>rmlu_Vector_db</a:t>
            </a:r>
            <a:r>
              <a:rPr lang="en-IN" sz="1400" dirty="0">
                <a:solidFill>
                  <a:schemeClr val="tx2"/>
                </a:solidFill>
                <a:highlight>
                  <a:srgbClr val="FFFF00"/>
                </a:highlight>
              </a:rPr>
              <a:t>'</a:t>
            </a:r>
          </a:p>
          <a:p>
            <a:pPr marL="0" indent="0">
              <a:buNone/>
            </a:pPr>
            <a:r>
              <a:rPr lang="en-IN" sz="1400" dirty="0" err="1">
                <a:solidFill>
                  <a:schemeClr val="tx2"/>
                </a:solidFill>
                <a:highlight>
                  <a:srgbClr val="FFFF00"/>
                </a:highlight>
              </a:rPr>
              <a:t>vector_db</a:t>
            </a:r>
            <a:r>
              <a:rPr lang="en-IN" sz="1400" dirty="0">
                <a:solidFill>
                  <a:schemeClr val="tx2"/>
                </a:solidFill>
                <a:highlight>
                  <a:srgbClr val="FFFF00"/>
                </a:highlight>
              </a:rPr>
              <a:t> = </a:t>
            </a:r>
            <a:r>
              <a:rPr lang="en-IN" sz="1400" dirty="0" err="1">
                <a:solidFill>
                  <a:schemeClr val="tx2"/>
                </a:solidFill>
                <a:highlight>
                  <a:srgbClr val="FFFF00"/>
                </a:highlight>
              </a:rPr>
              <a:t>FAISS.from_documents</a:t>
            </a:r>
            <a:r>
              <a:rPr lang="en-IN" sz="1400" dirty="0">
                <a:solidFill>
                  <a:schemeClr val="tx2"/>
                </a:solidFill>
                <a:highlight>
                  <a:srgbClr val="FFFF00"/>
                </a:highlight>
              </a:rPr>
              <a:t>(documents=texts, embedding=</a:t>
            </a:r>
            <a:r>
              <a:rPr lang="en-IN" sz="1400" dirty="0" err="1">
                <a:solidFill>
                  <a:schemeClr val="tx2"/>
                </a:solidFill>
                <a:highlight>
                  <a:srgbClr val="FFFF00"/>
                </a:highlight>
              </a:rPr>
              <a:t>embedding_fn</a:t>
            </a:r>
            <a:r>
              <a:rPr lang="en-IN" sz="1400" dirty="0">
                <a:solidFill>
                  <a:schemeClr val="tx2"/>
                </a:solidFill>
                <a:highlight>
                  <a:srgbClr val="FFFF00"/>
                </a:highlight>
              </a:rPr>
              <a:t>)</a:t>
            </a:r>
          </a:p>
          <a:p>
            <a:pPr marL="0" indent="0">
              <a:buNone/>
            </a:pPr>
            <a:r>
              <a:rPr lang="en-IN" sz="1400" dirty="0" err="1">
                <a:solidFill>
                  <a:schemeClr val="tx2"/>
                </a:solidFill>
                <a:highlight>
                  <a:srgbClr val="FFFF00"/>
                </a:highlight>
              </a:rPr>
              <a:t>vector_db.save_local</a:t>
            </a:r>
            <a:r>
              <a:rPr lang="en-IN" sz="1400" dirty="0">
                <a:solidFill>
                  <a:schemeClr val="tx2"/>
                </a:solidFill>
                <a:highlight>
                  <a:srgbClr val="FFFF00"/>
                </a:highlight>
              </a:rPr>
              <a:t>(</a:t>
            </a:r>
            <a:r>
              <a:rPr lang="en-IN" sz="1400" dirty="0" err="1">
                <a:solidFill>
                  <a:schemeClr val="tx2"/>
                </a:solidFill>
                <a:highlight>
                  <a:srgbClr val="FFFF00"/>
                </a:highlight>
              </a:rPr>
              <a:t>vector_path</a:t>
            </a:r>
            <a:r>
              <a:rPr lang="en-IN" sz="1400" dirty="0">
                <a:solidFill>
                  <a:schemeClr val="tx2"/>
                </a:solidFill>
                <a:highlight>
                  <a:srgbClr val="FFFF00"/>
                </a:highlight>
              </a:rPr>
              <a:t>)</a:t>
            </a:r>
          </a:p>
          <a:p>
            <a:r>
              <a:rPr lang="en-IN" dirty="0">
                <a:solidFill>
                  <a:schemeClr val="tx2"/>
                </a:solidFill>
              </a:rPr>
              <a:t>User Input.</a:t>
            </a:r>
          </a:p>
          <a:p>
            <a:pPr marL="0" indent="0">
              <a:buNone/>
            </a:pPr>
            <a:r>
              <a:rPr lang="en-IN" sz="1800" dirty="0">
                <a:solidFill>
                  <a:schemeClr val="tx2"/>
                </a:solidFill>
              </a:rPr>
              <a:t>Takes input from the user on the ChatBot UI, embed the text and compare the embeddings with the data stored in the vector database.</a:t>
            </a:r>
          </a:p>
          <a:p>
            <a:pPr marL="0" indent="0">
              <a:buNone/>
            </a:pPr>
            <a:r>
              <a:rPr lang="en-US" sz="1400" dirty="0">
                <a:solidFill>
                  <a:schemeClr val="tx2"/>
                </a:solidFill>
                <a:highlight>
                  <a:srgbClr val="FFFF00"/>
                </a:highlight>
              </a:rPr>
              <a:t>def </a:t>
            </a:r>
            <a:r>
              <a:rPr lang="en-US" sz="1400" dirty="0" err="1">
                <a:solidFill>
                  <a:schemeClr val="tx2"/>
                </a:solidFill>
                <a:highlight>
                  <a:srgbClr val="FFFF00"/>
                </a:highlight>
              </a:rPr>
              <a:t>RAG_Chain</a:t>
            </a:r>
            <a:r>
              <a:rPr lang="en-US" sz="1400" dirty="0">
                <a:solidFill>
                  <a:schemeClr val="tx2"/>
                </a:solidFill>
                <a:highlight>
                  <a:srgbClr val="FFFF00"/>
                </a:highlight>
              </a:rPr>
              <a:t>(query):</a:t>
            </a:r>
          </a:p>
          <a:p>
            <a:pPr marL="0" indent="0">
              <a:buNone/>
            </a:pPr>
            <a:r>
              <a:rPr lang="en-US" sz="1400" dirty="0">
                <a:solidFill>
                  <a:schemeClr val="tx2"/>
                </a:solidFill>
                <a:highlight>
                  <a:srgbClr val="FFFF00"/>
                </a:highlight>
              </a:rPr>
              <a:t>    print("Generating the response...")</a:t>
            </a:r>
          </a:p>
          <a:p>
            <a:pPr marL="0" indent="0">
              <a:buNone/>
            </a:pPr>
            <a:r>
              <a:rPr lang="en-US" sz="1400" dirty="0">
                <a:solidFill>
                  <a:schemeClr val="tx2"/>
                </a:solidFill>
                <a:highlight>
                  <a:srgbClr val="FFFF00"/>
                </a:highlight>
              </a:rPr>
              <a:t>    response = </a:t>
            </a:r>
            <a:r>
              <a:rPr lang="en-US" sz="1400" dirty="0" err="1">
                <a:solidFill>
                  <a:schemeClr val="tx2"/>
                </a:solidFill>
                <a:highlight>
                  <a:srgbClr val="FFFF00"/>
                </a:highlight>
              </a:rPr>
              <a:t>qa_conversation</a:t>
            </a:r>
            <a:r>
              <a:rPr lang="en-US" sz="1400" dirty="0">
                <a:solidFill>
                  <a:schemeClr val="tx2"/>
                </a:solidFill>
                <a:highlight>
                  <a:srgbClr val="FFFF00"/>
                </a:highlight>
              </a:rPr>
              <a:t>({"question": query})</a:t>
            </a:r>
          </a:p>
          <a:p>
            <a:pPr marL="0" indent="0">
              <a:buNone/>
            </a:pPr>
            <a:r>
              <a:rPr lang="en-US" sz="1400" dirty="0">
                <a:solidFill>
                  <a:schemeClr val="tx2"/>
                </a:solidFill>
                <a:highlight>
                  <a:srgbClr val="FFFF00"/>
                </a:highlight>
              </a:rPr>
              <a:t>    return </a:t>
            </a:r>
            <a:r>
              <a:rPr lang="en-US" sz="1400" dirty="0" err="1">
                <a:solidFill>
                  <a:schemeClr val="tx2"/>
                </a:solidFill>
                <a:highlight>
                  <a:srgbClr val="FFFF00"/>
                </a:highlight>
              </a:rPr>
              <a:t>response.get</a:t>
            </a:r>
            <a:r>
              <a:rPr lang="en-US" sz="1400" dirty="0">
                <a:solidFill>
                  <a:schemeClr val="tx2"/>
                </a:solidFill>
                <a:highlight>
                  <a:srgbClr val="FFFF00"/>
                </a:highlight>
              </a:rPr>
              <a:t>("answer")</a:t>
            </a:r>
          </a:p>
          <a:p>
            <a:pPr marL="0" indent="0">
              <a:buNone/>
            </a:pPr>
            <a:endParaRPr lang="en-IN" sz="1400" dirty="0">
              <a:solidFill>
                <a:schemeClr val="tx2"/>
              </a:solidFill>
            </a:endParaRPr>
          </a:p>
        </p:txBody>
      </p:sp>
    </p:spTree>
    <p:extLst>
      <p:ext uri="{BB962C8B-B14F-4D97-AF65-F5344CB8AC3E}">
        <p14:creationId xmlns:p14="http://schemas.microsoft.com/office/powerpoint/2010/main" val="252163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F3DE2-7A28-BBF0-285B-441038AA5279}"/>
              </a:ext>
            </a:extLst>
          </p:cNvPr>
          <p:cNvSpPr>
            <a:spLocks noGrp="1"/>
          </p:cNvSpPr>
          <p:nvPr>
            <p:ph type="title"/>
          </p:nvPr>
        </p:nvSpPr>
        <p:spPr/>
        <p:txBody>
          <a:bodyPr/>
          <a:lstStyle/>
          <a:p>
            <a:r>
              <a:rPr lang="en-IN" dirty="0">
                <a:solidFill>
                  <a:schemeClr val="tx2"/>
                </a:solidFill>
              </a:rPr>
              <a:t>Working (Continue)</a:t>
            </a:r>
          </a:p>
        </p:txBody>
      </p:sp>
      <p:sp>
        <p:nvSpPr>
          <p:cNvPr id="3" name="Content Placeholder 2">
            <a:extLst>
              <a:ext uri="{FF2B5EF4-FFF2-40B4-BE49-F238E27FC236}">
                <a16:creationId xmlns:a16="http://schemas.microsoft.com/office/drawing/2014/main" id="{C57881EE-86A8-6FBF-73E6-DF5E58FF64FF}"/>
              </a:ext>
            </a:extLst>
          </p:cNvPr>
          <p:cNvSpPr>
            <a:spLocks noGrp="1"/>
          </p:cNvSpPr>
          <p:nvPr>
            <p:ph idx="1"/>
          </p:nvPr>
        </p:nvSpPr>
        <p:spPr/>
        <p:txBody>
          <a:bodyPr>
            <a:normAutofit lnSpcReduction="10000"/>
          </a:bodyPr>
          <a:lstStyle/>
          <a:p>
            <a:r>
              <a:rPr lang="en-IN" dirty="0">
                <a:solidFill>
                  <a:schemeClr val="tx2"/>
                </a:solidFill>
              </a:rPr>
              <a:t>In backend, the application load the data, create chunks and convert the chunks into the embeddings.</a:t>
            </a:r>
          </a:p>
          <a:p>
            <a:r>
              <a:rPr lang="en-IN" dirty="0">
                <a:solidFill>
                  <a:schemeClr val="tx2"/>
                </a:solidFill>
              </a:rPr>
              <a:t>We are using “</a:t>
            </a:r>
            <a:r>
              <a:rPr lang="en-IN" dirty="0" err="1">
                <a:solidFill>
                  <a:schemeClr val="tx2"/>
                </a:solidFill>
              </a:rPr>
              <a:t>ConversationBufferWindowMemory</a:t>
            </a:r>
            <a:r>
              <a:rPr lang="en-IN" dirty="0">
                <a:solidFill>
                  <a:schemeClr val="tx2"/>
                </a:solidFill>
              </a:rPr>
              <a:t>” for storing the responses and “</a:t>
            </a:r>
            <a:r>
              <a:rPr lang="en-IN" dirty="0" err="1">
                <a:solidFill>
                  <a:schemeClr val="tx2"/>
                </a:solidFill>
              </a:rPr>
              <a:t>ConversationalRetrievalChain</a:t>
            </a:r>
            <a:r>
              <a:rPr lang="en-IN" dirty="0">
                <a:solidFill>
                  <a:schemeClr val="tx2"/>
                </a:solidFill>
              </a:rPr>
              <a:t>” for the conversational chatting experience. By using this, our chatbot save the responses and answer the next queries by relating to the previous queries and answers.</a:t>
            </a:r>
          </a:p>
          <a:p>
            <a:r>
              <a:rPr lang="en-IN" dirty="0">
                <a:solidFill>
                  <a:schemeClr val="tx2"/>
                </a:solidFill>
              </a:rPr>
              <a:t>Using GROQ API for mixtral-8x7b for getting correct responses for the user.</a:t>
            </a:r>
          </a:p>
          <a:p>
            <a:r>
              <a:rPr lang="en-IN" dirty="0">
                <a:solidFill>
                  <a:schemeClr val="tx2"/>
                </a:solidFill>
              </a:rPr>
              <a:t>Used the Streamlit for UI creation and taking queries from the user.</a:t>
            </a:r>
          </a:p>
        </p:txBody>
      </p:sp>
    </p:spTree>
    <p:extLst>
      <p:ext uri="{BB962C8B-B14F-4D97-AF65-F5344CB8AC3E}">
        <p14:creationId xmlns:p14="http://schemas.microsoft.com/office/powerpoint/2010/main" val="270268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Real Life Uses</a:t>
            </a:r>
          </a:p>
        </p:txBody>
      </p:sp>
      <p:sp>
        <p:nvSpPr>
          <p:cNvPr id="3" name="Content Placeholder 13">
            <a:extLst>
              <a:ext uri="{FF2B5EF4-FFF2-40B4-BE49-F238E27FC236}">
                <a16:creationId xmlns:a16="http://schemas.microsoft.com/office/drawing/2014/main" id="{D33ACFA6-3E8E-2D07-A949-6ECD1F53820E}"/>
              </a:ext>
            </a:extLst>
          </p:cNvPr>
          <p:cNvSpPr txBox="1">
            <a:spLocks/>
          </p:cNvSpPr>
          <p:nvPr/>
        </p:nvSpPr>
        <p:spPr>
          <a:xfrm>
            <a:off x="1593436" y="1417636"/>
            <a:ext cx="9782801" cy="5179716"/>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l"/>
            <a:r>
              <a:rPr lang="en-GB" b="1" i="0" dirty="0">
                <a:solidFill>
                  <a:schemeClr val="tx2"/>
                </a:solidFill>
                <a:effectLst/>
                <a:latin typeface="Söhne"/>
              </a:rPr>
              <a:t>Course Assistance: </a:t>
            </a:r>
            <a:r>
              <a:rPr lang="en-GB" b="0" i="0" dirty="0">
                <a:solidFill>
                  <a:schemeClr val="tx2"/>
                </a:solidFill>
                <a:effectLst/>
                <a:latin typeface="Söhne"/>
              </a:rPr>
              <a:t>Help students find information on courses, schedules, and prerequisites. Assist in the course registration process.</a:t>
            </a:r>
          </a:p>
          <a:p>
            <a:pPr algn="l"/>
            <a:r>
              <a:rPr lang="en-GB" b="1" i="0" dirty="0">
                <a:solidFill>
                  <a:schemeClr val="tx2"/>
                </a:solidFill>
                <a:effectLst/>
                <a:latin typeface="Söhne"/>
              </a:rPr>
              <a:t>Exam Support: </a:t>
            </a:r>
            <a:r>
              <a:rPr lang="en-GB" b="0" i="0" dirty="0">
                <a:solidFill>
                  <a:schemeClr val="tx2"/>
                </a:solidFill>
                <a:effectLst/>
                <a:latin typeface="Söhne"/>
              </a:rPr>
              <a:t>Provide details on exam dates, locations, and special instructions.</a:t>
            </a:r>
          </a:p>
          <a:p>
            <a:pPr algn="l"/>
            <a:r>
              <a:rPr lang="en-GB" b="1" i="0" dirty="0">
                <a:solidFill>
                  <a:schemeClr val="tx2"/>
                </a:solidFill>
                <a:effectLst/>
                <a:latin typeface="Söhne"/>
              </a:rPr>
              <a:t>Campus Facilities Finder: </a:t>
            </a:r>
            <a:r>
              <a:rPr lang="en-GB" b="0" i="0" dirty="0">
                <a:solidFill>
                  <a:schemeClr val="tx2"/>
                </a:solidFill>
                <a:effectLst/>
                <a:latin typeface="Söhne"/>
              </a:rPr>
              <a:t>Guide users to the locations of campus facilities like libraries, labs, and sports area. Share information on available services such as counselling and health services.</a:t>
            </a:r>
          </a:p>
          <a:p>
            <a:pPr algn="l"/>
            <a:r>
              <a:rPr lang="en-US" b="1" i="0" dirty="0">
                <a:solidFill>
                  <a:schemeClr val="tx2"/>
                </a:solidFill>
                <a:effectLst/>
                <a:latin typeface="Söhne"/>
              </a:rPr>
              <a:t>General University Information</a:t>
            </a:r>
            <a:r>
              <a:rPr lang="en-US" b="0" i="0" dirty="0">
                <a:solidFill>
                  <a:schemeClr val="tx2"/>
                </a:solidFill>
                <a:effectLst/>
                <a:latin typeface="Söhne"/>
              </a:rPr>
              <a:t>: Users can ask general questions about the university, such as history, accreditation, and campus policies. The chatbot can provide information about admission procedures for prospective students.</a:t>
            </a:r>
            <a:endParaRPr lang="en-GB" b="0" i="0" dirty="0">
              <a:solidFill>
                <a:schemeClr val="tx2"/>
              </a:solidFill>
              <a:effectLst/>
              <a:latin typeface="Söhne"/>
            </a:endParaRPr>
          </a:p>
          <a:p>
            <a:pPr algn="l"/>
            <a:endParaRPr lang="en-GB" b="0" i="0" dirty="0">
              <a:solidFill>
                <a:schemeClr val="tx2"/>
              </a:solidFill>
              <a:effectLst/>
              <a:latin typeface="Söhne"/>
            </a:endParaRPr>
          </a:p>
          <a:p>
            <a:pPr marL="0" indent="0" algn="l">
              <a:buNone/>
            </a:pPr>
            <a:endParaRPr lang="en-GB" b="0" i="0" dirty="0">
              <a:solidFill>
                <a:schemeClr val="tx2"/>
              </a:solidFill>
              <a:effectLst/>
              <a:latin typeface="Söhne"/>
            </a:endParaRPr>
          </a:p>
          <a:p>
            <a:endParaRPr lang="en-GB" dirty="0">
              <a:solidFill>
                <a:schemeClr val="tx2"/>
              </a:solidFill>
            </a:endParaRPr>
          </a:p>
        </p:txBody>
      </p:sp>
    </p:spTree>
    <p:extLst>
      <p:ext uri="{BB962C8B-B14F-4D97-AF65-F5344CB8AC3E}">
        <p14:creationId xmlns:p14="http://schemas.microsoft.com/office/powerpoint/2010/main" val="98883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Limitations</a:t>
            </a:r>
          </a:p>
        </p:txBody>
      </p:sp>
      <p:sp>
        <p:nvSpPr>
          <p:cNvPr id="3" name="Content Placeholder 13">
            <a:extLst>
              <a:ext uri="{FF2B5EF4-FFF2-40B4-BE49-F238E27FC236}">
                <a16:creationId xmlns:a16="http://schemas.microsoft.com/office/drawing/2014/main" id="{D33ACFA6-3E8E-2D07-A949-6ECD1F53820E}"/>
              </a:ext>
            </a:extLst>
          </p:cNvPr>
          <p:cNvSpPr txBox="1">
            <a:spLocks/>
          </p:cNvSpPr>
          <p:nvPr/>
        </p:nvSpPr>
        <p:spPr>
          <a:xfrm>
            <a:off x="1601912" y="1626597"/>
            <a:ext cx="9782801" cy="5035699"/>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l"/>
            <a:r>
              <a:rPr lang="en-GB" sz="2400" dirty="0">
                <a:solidFill>
                  <a:schemeClr val="tx2"/>
                </a:solidFill>
              </a:rPr>
              <a:t>The system is still under development and can be improved in a number of ways. For example, the system could be made more accurate by using a larger and more diverse dataset of text. The system could also be made more efficient by using a faster vector database.</a:t>
            </a:r>
            <a:endParaRPr lang="en-GB" sz="2400" b="1" dirty="0">
              <a:solidFill>
                <a:schemeClr val="tx2"/>
              </a:solidFill>
              <a:latin typeface="Söhne"/>
            </a:endParaRPr>
          </a:p>
          <a:p>
            <a:pPr algn="l"/>
            <a:r>
              <a:rPr lang="en-GB" sz="2400" dirty="0">
                <a:solidFill>
                  <a:schemeClr val="tx2"/>
                </a:solidFill>
              </a:rPr>
              <a:t>The system is currently only able to answer questions about the data available on the site, if the data updated or changed it will not able to update the information dynamically. </a:t>
            </a:r>
          </a:p>
          <a:p>
            <a:pPr algn="l"/>
            <a:r>
              <a:rPr lang="en-GB" sz="2400" dirty="0">
                <a:solidFill>
                  <a:schemeClr val="tx2"/>
                </a:solidFill>
              </a:rPr>
              <a:t>The system is currently only available in English. It would be useful to extend the system to be able to answer questions in Hindi.</a:t>
            </a:r>
            <a:endParaRPr lang="en-GB" sz="2400" b="0" i="0" dirty="0">
              <a:solidFill>
                <a:schemeClr val="tx2"/>
              </a:solidFill>
              <a:effectLst/>
              <a:latin typeface="Söhne"/>
            </a:endParaRPr>
          </a:p>
          <a:p>
            <a:pPr marL="0" indent="0" algn="l">
              <a:buNone/>
            </a:pPr>
            <a:endParaRPr lang="en-GB" sz="2400" b="0" i="0" dirty="0">
              <a:solidFill>
                <a:schemeClr val="tx2"/>
              </a:solidFill>
              <a:effectLst/>
              <a:latin typeface="Söhne"/>
            </a:endParaRPr>
          </a:p>
          <a:p>
            <a:endParaRPr lang="en-GB" dirty="0">
              <a:solidFill>
                <a:schemeClr val="tx2"/>
              </a:solidFill>
            </a:endParaRPr>
          </a:p>
        </p:txBody>
      </p:sp>
    </p:spTree>
    <p:extLst>
      <p:ext uri="{BB962C8B-B14F-4D97-AF65-F5344CB8AC3E}">
        <p14:creationId xmlns:p14="http://schemas.microsoft.com/office/powerpoint/2010/main" val="388049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7" y="177800"/>
            <a:ext cx="2412744" cy="1239837"/>
          </a:xfrm>
        </p:spPr>
        <p:txBody>
          <a:bodyPr/>
          <a:lstStyle/>
          <a:p>
            <a:r>
              <a:rPr lang="en-US" b="1" dirty="0">
                <a:solidFill>
                  <a:schemeClr val="tx2"/>
                </a:solidFill>
              </a:rPr>
              <a:t>Mentor: </a:t>
            </a:r>
          </a:p>
        </p:txBody>
      </p:sp>
      <p:sp>
        <p:nvSpPr>
          <p:cNvPr id="3" name="Content Placeholder 13">
            <a:extLst>
              <a:ext uri="{FF2B5EF4-FFF2-40B4-BE49-F238E27FC236}">
                <a16:creationId xmlns:a16="http://schemas.microsoft.com/office/drawing/2014/main" id="{D33ACFA6-3E8E-2D07-A949-6ECD1F53820E}"/>
              </a:ext>
            </a:extLst>
          </p:cNvPr>
          <p:cNvSpPr txBox="1">
            <a:spLocks/>
          </p:cNvSpPr>
          <p:nvPr/>
        </p:nvSpPr>
        <p:spPr>
          <a:xfrm>
            <a:off x="1593437" y="1417636"/>
            <a:ext cx="3996920" cy="5035699"/>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l"/>
            <a:r>
              <a:rPr lang="en-GB" sz="2400" b="0" i="0" dirty="0" err="1">
                <a:solidFill>
                  <a:schemeClr val="tx2"/>
                </a:solidFill>
                <a:effectLst/>
                <a:latin typeface="Söhne"/>
              </a:rPr>
              <a:t>Dr.</a:t>
            </a:r>
            <a:r>
              <a:rPr lang="en-GB" sz="2400" b="0" i="0" dirty="0">
                <a:solidFill>
                  <a:schemeClr val="tx2"/>
                </a:solidFill>
                <a:effectLst/>
                <a:latin typeface="Söhne"/>
              </a:rPr>
              <a:t> Avadhesh Kumar Dixit </a:t>
            </a:r>
          </a:p>
          <a:p>
            <a:endParaRPr lang="en-GB" dirty="0">
              <a:solidFill>
                <a:schemeClr val="tx2"/>
              </a:solidFill>
            </a:endParaRPr>
          </a:p>
        </p:txBody>
      </p:sp>
      <p:sp>
        <p:nvSpPr>
          <p:cNvPr id="4" name="Content Placeholder 13">
            <a:extLst>
              <a:ext uri="{FF2B5EF4-FFF2-40B4-BE49-F238E27FC236}">
                <a16:creationId xmlns:a16="http://schemas.microsoft.com/office/drawing/2014/main" id="{F694A2E1-C5E3-8753-E8E0-5C8220732434}"/>
              </a:ext>
            </a:extLst>
          </p:cNvPr>
          <p:cNvSpPr txBox="1">
            <a:spLocks/>
          </p:cNvSpPr>
          <p:nvPr/>
        </p:nvSpPr>
        <p:spPr>
          <a:xfrm>
            <a:off x="5952838" y="1417636"/>
            <a:ext cx="3996920" cy="5035699"/>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l"/>
            <a:r>
              <a:rPr lang="en-GB" sz="2400" b="0" i="0" dirty="0">
                <a:solidFill>
                  <a:schemeClr val="tx2"/>
                </a:solidFill>
                <a:effectLst/>
                <a:latin typeface="Söhne"/>
              </a:rPr>
              <a:t>Devesh Mishra(20171)</a:t>
            </a:r>
          </a:p>
          <a:p>
            <a:pPr algn="l"/>
            <a:r>
              <a:rPr lang="en-GB" sz="2400" dirty="0">
                <a:solidFill>
                  <a:schemeClr val="tx2"/>
                </a:solidFill>
                <a:latin typeface="Söhne"/>
              </a:rPr>
              <a:t>Manas Barnwal(20130)</a:t>
            </a:r>
          </a:p>
          <a:p>
            <a:pPr algn="l"/>
            <a:r>
              <a:rPr lang="en-GB" sz="2400" b="0" i="0" dirty="0">
                <a:solidFill>
                  <a:schemeClr val="tx2"/>
                </a:solidFill>
                <a:effectLst/>
                <a:latin typeface="Söhne"/>
              </a:rPr>
              <a:t>Priyanka(20138)</a:t>
            </a:r>
          </a:p>
          <a:p>
            <a:endParaRPr lang="en-GB" dirty="0">
              <a:solidFill>
                <a:schemeClr val="tx2"/>
              </a:solidFill>
            </a:endParaRPr>
          </a:p>
        </p:txBody>
      </p:sp>
      <p:sp>
        <p:nvSpPr>
          <p:cNvPr id="5" name="Title 1">
            <a:extLst>
              <a:ext uri="{FF2B5EF4-FFF2-40B4-BE49-F238E27FC236}">
                <a16:creationId xmlns:a16="http://schemas.microsoft.com/office/drawing/2014/main" id="{5D4F5287-BA2D-6096-01B6-EF0C4DA6870A}"/>
              </a:ext>
            </a:extLst>
          </p:cNvPr>
          <p:cNvSpPr txBox="1">
            <a:spLocks/>
          </p:cNvSpPr>
          <p:nvPr/>
        </p:nvSpPr>
        <p:spPr>
          <a:xfrm>
            <a:off x="5950396" y="177800"/>
            <a:ext cx="2412744" cy="12398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en-US" b="1" dirty="0">
                <a:solidFill>
                  <a:schemeClr val="tx2"/>
                </a:solidFill>
              </a:rPr>
              <a:t>Team: </a:t>
            </a:r>
          </a:p>
        </p:txBody>
      </p:sp>
    </p:spTree>
    <p:extLst>
      <p:ext uri="{BB962C8B-B14F-4D97-AF65-F5344CB8AC3E}">
        <p14:creationId xmlns:p14="http://schemas.microsoft.com/office/powerpoint/2010/main" val="422221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tx2"/>
                </a:solidFill>
              </a:rPr>
              <a:t>Contents</a:t>
            </a:r>
          </a:p>
        </p:txBody>
      </p:sp>
      <p:sp>
        <p:nvSpPr>
          <p:cNvPr id="14" name="Content Placeholder 13"/>
          <p:cNvSpPr>
            <a:spLocks noGrp="1"/>
          </p:cNvSpPr>
          <p:nvPr>
            <p:ph idx="1"/>
          </p:nvPr>
        </p:nvSpPr>
        <p:spPr/>
        <p:txBody>
          <a:bodyPr/>
          <a:lstStyle/>
          <a:p>
            <a:r>
              <a:rPr lang="en-US" dirty="0">
                <a:solidFill>
                  <a:schemeClr val="tx2"/>
                </a:solidFill>
              </a:rPr>
              <a:t>Introduction</a:t>
            </a:r>
          </a:p>
          <a:p>
            <a:r>
              <a:rPr lang="en-US" dirty="0">
                <a:solidFill>
                  <a:schemeClr val="tx2"/>
                </a:solidFill>
              </a:rPr>
              <a:t>Objective</a:t>
            </a:r>
          </a:p>
          <a:p>
            <a:r>
              <a:rPr lang="en-US" dirty="0">
                <a:solidFill>
                  <a:schemeClr val="tx2"/>
                </a:solidFill>
              </a:rPr>
              <a:t>Need of Project</a:t>
            </a:r>
          </a:p>
          <a:p>
            <a:r>
              <a:rPr lang="en-US" dirty="0">
                <a:solidFill>
                  <a:schemeClr val="tx2"/>
                </a:solidFill>
              </a:rPr>
              <a:t>Technology used</a:t>
            </a:r>
          </a:p>
          <a:p>
            <a:r>
              <a:rPr lang="en-US" dirty="0">
                <a:solidFill>
                  <a:schemeClr val="tx2"/>
                </a:solidFill>
              </a:rPr>
              <a:t>Real Life uses</a:t>
            </a:r>
          </a:p>
          <a:p>
            <a:r>
              <a:rPr lang="en-US" dirty="0">
                <a:solidFill>
                  <a:schemeClr val="tx2"/>
                </a:solidFill>
              </a:rPr>
              <a:t>Limitations</a:t>
            </a:r>
          </a:p>
          <a:p>
            <a:r>
              <a:rPr lang="en-US" dirty="0">
                <a:solidFill>
                  <a:schemeClr val="tx2"/>
                </a:solidFill>
              </a:rPr>
              <a:t>About us</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932" y="2809081"/>
            <a:ext cx="9289032" cy="1239837"/>
          </a:xfrm>
        </p:spPr>
        <p:txBody>
          <a:bodyPr>
            <a:normAutofit/>
          </a:bodyPr>
          <a:lstStyle/>
          <a:p>
            <a:pPr algn="ctr"/>
            <a:r>
              <a:rPr lang="en-US" sz="6600" b="1" dirty="0">
                <a:solidFill>
                  <a:schemeClr val="tx2"/>
                </a:solidFill>
              </a:rPr>
              <a:t>Thank You!</a:t>
            </a:r>
          </a:p>
        </p:txBody>
      </p:sp>
    </p:spTree>
    <p:extLst>
      <p:ext uri="{BB962C8B-B14F-4D97-AF65-F5344CB8AC3E}">
        <p14:creationId xmlns:p14="http://schemas.microsoft.com/office/powerpoint/2010/main" val="68138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Introduction</a:t>
            </a:r>
          </a:p>
        </p:txBody>
      </p:sp>
      <p:sp>
        <p:nvSpPr>
          <p:cNvPr id="5" name="Content Placeholder 13">
            <a:extLst>
              <a:ext uri="{FF2B5EF4-FFF2-40B4-BE49-F238E27FC236}">
                <a16:creationId xmlns:a16="http://schemas.microsoft.com/office/drawing/2014/main" id="{F2A783CF-FE33-B830-CCD6-E82ADFFBC8E8}"/>
              </a:ext>
            </a:extLst>
          </p:cNvPr>
          <p:cNvSpPr txBox="1">
            <a:spLocks/>
          </p:cNvSpPr>
          <p:nvPr/>
        </p:nvSpPr>
        <p:spPr>
          <a:xfrm>
            <a:off x="1581831" y="1417637"/>
            <a:ext cx="9782801" cy="5080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endParaRPr lang="en-US" dirty="0">
              <a:solidFill>
                <a:schemeClr val="tx2"/>
              </a:solidFill>
            </a:endParaRPr>
          </a:p>
        </p:txBody>
      </p:sp>
      <p:sp>
        <p:nvSpPr>
          <p:cNvPr id="10" name="TextBox 9">
            <a:extLst>
              <a:ext uri="{FF2B5EF4-FFF2-40B4-BE49-F238E27FC236}">
                <a16:creationId xmlns:a16="http://schemas.microsoft.com/office/drawing/2014/main" id="{C3A84708-A350-B7D5-BE05-FE907ADF9053}"/>
              </a:ext>
            </a:extLst>
          </p:cNvPr>
          <p:cNvSpPr txBox="1"/>
          <p:nvPr/>
        </p:nvSpPr>
        <p:spPr>
          <a:xfrm>
            <a:off x="1596968" y="1556792"/>
            <a:ext cx="9014636" cy="4893647"/>
          </a:xfrm>
          <a:prstGeom prst="rect">
            <a:avLst/>
          </a:prstGeom>
          <a:noFill/>
        </p:spPr>
        <p:txBody>
          <a:bodyPr wrap="square">
            <a:spAutoFit/>
          </a:bodyPr>
          <a:lstStyle/>
          <a:p>
            <a:pPr algn="just"/>
            <a:r>
              <a:rPr lang="en-US" sz="2400" dirty="0">
                <a:solidFill>
                  <a:schemeClr val="tx2"/>
                </a:solidFill>
              </a:rPr>
              <a:t>Introducing our innovative final year project, an advanced chatbot designed to streamline access to our college website's wealth of information using natural language. Leveraging cutting-edge technologies such as </a:t>
            </a:r>
            <a:r>
              <a:rPr lang="en-US" sz="2400" dirty="0" err="1">
                <a:solidFill>
                  <a:schemeClr val="tx2"/>
                </a:solidFill>
              </a:rPr>
              <a:t>Langchain</a:t>
            </a:r>
            <a:r>
              <a:rPr lang="en-US" sz="2400" dirty="0">
                <a:solidFill>
                  <a:schemeClr val="tx2"/>
                </a:solidFill>
              </a:rPr>
              <a:t>, GROQ API, and Vector Database, our chatbot promises an intuitive interface for users to effortlessly navigate and retrieve university-related information. Developed with user-centric design in mind, the integration of </a:t>
            </a:r>
            <a:r>
              <a:rPr lang="en-US" sz="2400" dirty="0" err="1">
                <a:solidFill>
                  <a:schemeClr val="tx2"/>
                </a:solidFill>
              </a:rPr>
              <a:t>Streamlit</a:t>
            </a:r>
            <a:r>
              <a:rPr lang="en-US" sz="2400" dirty="0">
                <a:solidFill>
                  <a:schemeClr val="tx2"/>
                </a:solidFill>
              </a:rPr>
              <a:t> ensures a seamless and visually appealing experience. This project marks a significant leap towards enhancing user engagement and accessibility, demonstrating our commitment to embracing the latest advancements in technology for the benefit of the college community.</a:t>
            </a:r>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Objective</a:t>
            </a:r>
          </a:p>
        </p:txBody>
      </p:sp>
      <p:sp>
        <p:nvSpPr>
          <p:cNvPr id="3" name="Content Placeholder 13">
            <a:extLst>
              <a:ext uri="{FF2B5EF4-FFF2-40B4-BE49-F238E27FC236}">
                <a16:creationId xmlns:a16="http://schemas.microsoft.com/office/drawing/2014/main" id="{D33ACFA6-3E8E-2D07-A949-6ECD1F53820E}"/>
              </a:ext>
            </a:extLst>
          </p:cNvPr>
          <p:cNvSpPr txBox="1">
            <a:spLocks/>
          </p:cNvSpPr>
          <p:nvPr/>
        </p:nvSpPr>
        <p:spPr>
          <a:xfrm>
            <a:off x="1593436" y="1600200"/>
            <a:ext cx="9782801"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GB" dirty="0">
                <a:solidFill>
                  <a:schemeClr val="tx2"/>
                </a:solidFill>
              </a:rPr>
              <a:t>Providing All the information at a single place to easily access all the University’s information using the “</a:t>
            </a:r>
            <a:r>
              <a:rPr lang="en-GB" b="1" i="1" dirty="0" err="1">
                <a:solidFill>
                  <a:schemeClr val="tx2"/>
                </a:solidFill>
              </a:rPr>
              <a:t>ChatBot</a:t>
            </a:r>
            <a:r>
              <a:rPr lang="en-GB" dirty="0">
                <a:solidFill>
                  <a:schemeClr val="tx2"/>
                </a:solidFill>
              </a:rPr>
              <a:t>”.</a:t>
            </a:r>
          </a:p>
          <a:p>
            <a:r>
              <a:rPr lang="en-GB" dirty="0">
                <a:solidFill>
                  <a:schemeClr val="tx2"/>
                </a:solidFill>
              </a:rPr>
              <a:t>Creating simple </a:t>
            </a:r>
            <a:r>
              <a:rPr lang="en-GB" dirty="0" err="1">
                <a:solidFill>
                  <a:schemeClr val="tx2"/>
                </a:solidFill>
              </a:rPr>
              <a:t>LangChain</a:t>
            </a:r>
            <a:r>
              <a:rPr lang="en-GB" dirty="0">
                <a:solidFill>
                  <a:schemeClr val="tx2"/>
                </a:solidFill>
              </a:rPr>
              <a:t> App for an organisation.</a:t>
            </a:r>
            <a:endParaRPr lang="en-US" dirty="0">
              <a:solidFill>
                <a:schemeClr val="tx2"/>
              </a:solidFill>
            </a:endParaRPr>
          </a:p>
        </p:txBody>
      </p:sp>
    </p:spTree>
    <p:extLst>
      <p:ext uri="{BB962C8B-B14F-4D97-AF65-F5344CB8AC3E}">
        <p14:creationId xmlns:p14="http://schemas.microsoft.com/office/powerpoint/2010/main" val="141835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Needs</a:t>
            </a:r>
          </a:p>
        </p:txBody>
      </p:sp>
      <p:sp>
        <p:nvSpPr>
          <p:cNvPr id="3" name="Content Placeholder 13">
            <a:extLst>
              <a:ext uri="{FF2B5EF4-FFF2-40B4-BE49-F238E27FC236}">
                <a16:creationId xmlns:a16="http://schemas.microsoft.com/office/drawing/2014/main" id="{D33ACFA6-3E8E-2D07-A949-6ECD1F53820E}"/>
              </a:ext>
            </a:extLst>
          </p:cNvPr>
          <p:cNvSpPr txBox="1">
            <a:spLocks/>
          </p:cNvSpPr>
          <p:nvPr/>
        </p:nvSpPr>
        <p:spPr>
          <a:xfrm>
            <a:off x="1593436" y="1844824"/>
            <a:ext cx="9782801"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GB" b="1" dirty="0">
                <a:solidFill>
                  <a:schemeClr val="tx2"/>
                </a:solidFill>
              </a:rPr>
              <a:t>Easy Data Access: </a:t>
            </a:r>
            <a:r>
              <a:rPr lang="en-GB" dirty="0">
                <a:solidFill>
                  <a:schemeClr val="tx2"/>
                </a:solidFill>
              </a:rPr>
              <a:t>This system can help us to easily access the Website’s data and chat with them as a chatbot.</a:t>
            </a:r>
          </a:p>
          <a:p>
            <a:r>
              <a:rPr lang="en-GB" b="1" dirty="0">
                <a:solidFill>
                  <a:schemeClr val="tx2"/>
                </a:solidFill>
              </a:rPr>
              <a:t>User Friendly Interface: </a:t>
            </a:r>
            <a:r>
              <a:rPr lang="en-GB" dirty="0">
                <a:solidFill>
                  <a:schemeClr val="tx2"/>
                </a:solidFill>
              </a:rPr>
              <a:t>Using prompt you can easily interact with you data as a chatbot, thus no coding is required.</a:t>
            </a:r>
            <a:endParaRPr lang="en-US" dirty="0">
              <a:solidFill>
                <a:schemeClr val="tx2"/>
              </a:solidFill>
            </a:endParaRPr>
          </a:p>
        </p:txBody>
      </p:sp>
    </p:spTree>
    <p:extLst>
      <p:ext uri="{BB962C8B-B14F-4D97-AF65-F5344CB8AC3E}">
        <p14:creationId xmlns:p14="http://schemas.microsoft.com/office/powerpoint/2010/main" val="371163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Technology Used</a:t>
            </a:r>
          </a:p>
        </p:txBody>
      </p:sp>
      <p:sp>
        <p:nvSpPr>
          <p:cNvPr id="3" name="Content Placeholder 13">
            <a:extLst>
              <a:ext uri="{FF2B5EF4-FFF2-40B4-BE49-F238E27FC236}">
                <a16:creationId xmlns:a16="http://schemas.microsoft.com/office/drawing/2014/main" id="{D33ACFA6-3E8E-2D07-A949-6ECD1F53820E}"/>
              </a:ext>
            </a:extLst>
          </p:cNvPr>
          <p:cNvSpPr txBox="1">
            <a:spLocks/>
          </p:cNvSpPr>
          <p:nvPr/>
        </p:nvSpPr>
        <p:spPr>
          <a:xfrm>
            <a:off x="1593436" y="1600200"/>
            <a:ext cx="9782801"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GB" dirty="0" err="1">
                <a:solidFill>
                  <a:schemeClr val="tx2"/>
                </a:solidFill>
              </a:rPr>
              <a:t>LangChain</a:t>
            </a:r>
            <a:endParaRPr lang="en-GB" dirty="0">
              <a:solidFill>
                <a:schemeClr val="tx2"/>
              </a:solidFill>
            </a:endParaRPr>
          </a:p>
          <a:p>
            <a:r>
              <a:rPr lang="en-GB" dirty="0">
                <a:solidFill>
                  <a:schemeClr val="tx2"/>
                </a:solidFill>
              </a:rPr>
              <a:t>Vector Database</a:t>
            </a:r>
          </a:p>
          <a:p>
            <a:r>
              <a:rPr lang="en-GB" dirty="0" err="1">
                <a:solidFill>
                  <a:schemeClr val="tx2"/>
                </a:solidFill>
              </a:rPr>
              <a:t>Groq</a:t>
            </a:r>
            <a:r>
              <a:rPr lang="en-GB" dirty="0">
                <a:solidFill>
                  <a:schemeClr val="tx2"/>
                </a:solidFill>
              </a:rPr>
              <a:t> API</a:t>
            </a:r>
          </a:p>
          <a:p>
            <a:r>
              <a:rPr lang="en-GB" dirty="0" err="1">
                <a:solidFill>
                  <a:schemeClr val="tx2"/>
                </a:solidFill>
              </a:rPr>
              <a:t>Streamlit</a:t>
            </a:r>
            <a:endParaRPr lang="en-GB" dirty="0">
              <a:solidFill>
                <a:schemeClr val="tx2"/>
              </a:solidFill>
            </a:endParaRPr>
          </a:p>
        </p:txBody>
      </p:sp>
    </p:spTree>
    <p:extLst>
      <p:ext uri="{BB962C8B-B14F-4D97-AF65-F5344CB8AC3E}">
        <p14:creationId xmlns:p14="http://schemas.microsoft.com/office/powerpoint/2010/main" val="225019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B22E67-96F0-8F82-DD6D-928302CDCA96}"/>
              </a:ext>
            </a:extLst>
          </p:cNvPr>
          <p:cNvPicPr/>
          <p:nvPr/>
        </p:nvPicPr>
        <p:blipFill>
          <a:blip r:embed="rId2"/>
          <a:stretch>
            <a:fillRect/>
          </a:stretch>
        </p:blipFill>
        <p:spPr>
          <a:xfrm>
            <a:off x="2277988" y="1052736"/>
            <a:ext cx="9145016" cy="4752528"/>
          </a:xfrm>
          <a:prstGeom prst="rect">
            <a:avLst/>
          </a:prstGeom>
        </p:spPr>
      </p:pic>
    </p:spTree>
    <p:extLst>
      <p:ext uri="{BB962C8B-B14F-4D97-AF65-F5344CB8AC3E}">
        <p14:creationId xmlns:p14="http://schemas.microsoft.com/office/powerpoint/2010/main" val="17417092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2"/>
                </a:solidFill>
              </a:rPr>
              <a:t>Langchain</a:t>
            </a:r>
            <a:endParaRPr lang="en-US" b="1" dirty="0">
              <a:solidFill>
                <a:schemeClr val="tx2"/>
              </a:solidFill>
            </a:endParaRPr>
          </a:p>
        </p:txBody>
      </p:sp>
      <p:sp>
        <p:nvSpPr>
          <p:cNvPr id="3" name="Content Placeholder 13">
            <a:extLst>
              <a:ext uri="{FF2B5EF4-FFF2-40B4-BE49-F238E27FC236}">
                <a16:creationId xmlns:a16="http://schemas.microsoft.com/office/drawing/2014/main" id="{D33ACFA6-3E8E-2D07-A949-6ECD1F53820E}"/>
              </a:ext>
            </a:extLst>
          </p:cNvPr>
          <p:cNvSpPr txBox="1">
            <a:spLocks/>
          </p:cNvSpPr>
          <p:nvPr/>
        </p:nvSpPr>
        <p:spPr>
          <a:xfrm>
            <a:off x="1593436" y="1600200"/>
            <a:ext cx="9782801"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GB" dirty="0" err="1">
                <a:solidFill>
                  <a:schemeClr val="tx2"/>
                </a:solidFill>
              </a:rPr>
              <a:t>LangChain</a:t>
            </a:r>
            <a:r>
              <a:rPr lang="en-GB" dirty="0">
                <a:solidFill>
                  <a:schemeClr val="tx2"/>
                </a:solidFill>
              </a:rPr>
              <a:t> is an innovative framework that is revolutionizing the way we develop applications powered by language models. </a:t>
            </a:r>
          </a:p>
          <a:p>
            <a:r>
              <a:rPr lang="en-GB" dirty="0" err="1">
                <a:solidFill>
                  <a:schemeClr val="tx2"/>
                </a:solidFill>
              </a:rPr>
              <a:t>LangChain</a:t>
            </a:r>
            <a:r>
              <a:rPr lang="en-GB" dirty="0">
                <a:solidFill>
                  <a:schemeClr val="tx2"/>
                </a:solidFill>
              </a:rPr>
              <a:t> is a framework built to help you build LLM-powered applications </a:t>
            </a:r>
          </a:p>
          <a:p>
            <a:r>
              <a:rPr lang="en-US" dirty="0" err="1">
                <a:solidFill>
                  <a:schemeClr val="tx2"/>
                </a:solidFill>
              </a:rPr>
              <a:t>Langchain</a:t>
            </a:r>
            <a:r>
              <a:rPr lang="en-US" dirty="0">
                <a:solidFill>
                  <a:schemeClr val="tx2"/>
                </a:solidFill>
              </a:rPr>
              <a:t> consist of few modules. As its name suggests, CHAINING different modules together are the main purpose of </a:t>
            </a:r>
            <a:r>
              <a:rPr lang="en-US" dirty="0" err="1">
                <a:solidFill>
                  <a:schemeClr val="tx2"/>
                </a:solidFill>
              </a:rPr>
              <a:t>Langchain</a:t>
            </a:r>
            <a:r>
              <a:rPr lang="en-US" dirty="0">
                <a:solidFill>
                  <a:schemeClr val="tx2"/>
                </a:solidFill>
              </a:rPr>
              <a:t>. The idea here is to chain every module in one chain and, at last, use that chain to call all modules at once. </a:t>
            </a:r>
            <a:endParaRPr lang="en-GB" dirty="0">
              <a:solidFill>
                <a:schemeClr val="tx2"/>
              </a:solidFill>
            </a:endParaRPr>
          </a:p>
        </p:txBody>
      </p:sp>
    </p:spTree>
    <p:extLst>
      <p:ext uri="{BB962C8B-B14F-4D97-AF65-F5344CB8AC3E}">
        <p14:creationId xmlns:p14="http://schemas.microsoft.com/office/powerpoint/2010/main" val="275171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49A1-DF6F-FB8C-3450-038C66620103}"/>
              </a:ext>
            </a:extLst>
          </p:cNvPr>
          <p:cNvSpPr>
            <a:spLocks noGrp="1"/>
          </p:cNvSpPr>
          <p:nvPr>
            <p:ph type="title"/>
          </p:nvPr>
        </p:nvSpPr>
        <p:spPr/>
        <p:txBody>
          <a:bodyPr/>
          <a:lstStyle/>
          <a:p>
            <a:endParaRPr lang="en-IN"/>
          </a:p>
        </p:txBody>
      </p:sp>
      <p:grpSp>
        <p:nvGrpSpPr>
          <p:cNvPr id="3" name="Group 2">
            <a:extLst>
              <a:ext uri="{FF2B5EF4-FFF2-40B4-BE49-F238E27FC236}">
                <a16:creationId xmlns:a16="http://schemas.microsoft.com/office/drawing/2014/main" id="{17295C11-CDA3-1056-0E4A-B4F705733DDA}"/>
              </a:ext>
            </a:extLst>
          </p:cNvPr>
          <p:cNvGrpSpPr/>
          <p:nvPr/>
        </p:nvGrpSpPr>
        <p:grpSpPr>
          <a:xfrm>
            <a:off x="1593436" y="177800"/>
            <a:ext cx="9782800" cy="6275536"/>
            <a:chOff x="0" y="0"/>
            <a:chExt cx="5731764" cy="2938273"/>
          </a:xfrm>
        </p:grpSpPr>
        <p:pic>
          <p:nvPicPr>
            <p:cNvPr id="4" name="Picture 3">
              <a:extLst>
                <a:ext uri="{FF2B5EF4-FFF2-40B4-BE49-F238E27FC236}">
                  <a16:creationId xmlns:a16="http://schemas.microsoft.com/office/drawing/2014/main" id="{9D7D8415-F720-AAAE-4629-A78A615C8F6A}"/>
                </a:ext>
              </a:extLst>
            </p:cNvPr>
            <p:cNvPicPr/>
            <p:nvPr/>
          </p:nvPicPr>
          <p:blipFill>
            <a:blip r:embed="rId2"/>
            <a:stretch>
              <a:fillRect/>
            </a:stretch>
          </p:blipFill>
          <p:spPr>
            <a:xfrm>
              <a:off x="0" y="0"/>
              <a:ext cx="5731764" cy="1469136"/>
            </a:xfrm>
            <a:prstGeom prst="rect">
              <a:avLst/>
            </a:prstGeom>
          </p:spPr>
        </p:pic>
        <p:pic>
          <p:nvPicPr>
            <p:cNvPr id="5" name="Picture 4">
              <a:extLst>
                <a:ext uri="{FF2B5EF4-FFF2-40B4-BE49-F238E27FC236}">
                  <a16:creationId xmlns:a16="http://schemas.microsoft.com/office/drawing/2014/main" id="{99250187-8361-B371-C4BF-55FC14FD226C}"/>
                </a:ext>
              </a:extLst>
            </p:cNvPr>
            <p:cNvPicPr/>
            <p:nvPr/>
          </p:nvPicPr>
          <p:blipFill>
            <a:blip r:embed="rId3"/>
            <a:stretch>
              <a:fillRect/>
            </a:stretch>
          </p:blipFill>
          <p:spPr>
            <a:xfrm>
              <a:off x="0" y="1469137"/>
              <a:ext cx="5731764" cy="1469136"/>
            </a:xfrm>
            <a:prstGeom prst="rect">
              <a:avLst/>
            </a:prstGeom>
          </p:spPr>
        </p:pic>
      </p:grpSp>
    </p:spTree>
    <p:extLst>
      <p:ext uri="{BB962C8B-B14F-4D97-AF65-F5344CB8AC3E}">
        <p14:creationId xmlns:p14="http://schemas.microsoft.com/office/powerpoint/2010/main" val="406521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980</TotalTime>
  <Words>1168</Words>
  <Application>Microsoft Office PowerPoint</Application>
  <PresentationFormat>Custom</PresentationFormat>
  <Paragraphs>99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Euphemia</vt:lpstr>
      <vt:lpstr>Roboto</vt:lpstr>
      <vt:lpstr>Söhne</vt:lpstr>
      <vt:lpstr>Math 16x9</vt:lpstr>
      <vt:lpstr>PowerPoint Presentation</vt:lpstr>
      <vt:lpstr>Contents</vt:lpstr>
      <vt:lpstr>Introduction</vt:lpstr>
      <vt:lpstr>Objective</vt:lpstr>
      <vt:lpstr>Needs</vt:lpstr>
      <vt:lpstr>Technology Used</vt:lpstr>
      <vt:lpstr>PowerPoint Presentation</vt:lpstr>
      <vt:lpstr>Langchain</vt:lpstr>
      <vt:lpstr>PowerPoint Presentation</vt:lpstr>
      <vt:lpstr>Streamlit</vt:lpstr>
      <vt:lpstr>GROQ API</vt:lpstr>
      <vt:lpstr>Vector Database</vt:lpstr>
      <vt:lpstr>PowerPoint Presentation</vt:lpstr>
      <vt:lpstr>Working of Application</vt:lpstr>
      <vt:lpstr>Working (Continue)</vt:lpstr>
      <vt:lpstr>Working (Continue)</vt:lpstr>
      <vt:lpstr>Real Life Uses</vt:lpstr>
      <vt:lpstr>Limitations</vt:lpstr>
      <vt:lpstr>Mentor: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RMLAU ChatBot</dc:title>
  <dc:creator>devesh mishra</dc:creator>
  <cp:lastModifiedBy>Sakshi Barnwal</cp:lastModifiedBy>
  <cp:revision>8</cp:revision>
  <dcterms:created xsi:type="dcterms:W3CDTF">2023-12-07T14:24:59Z</dcterms:created>
  <dcterms:modified xsi:type="dcterms:W3CDTF">2024-08-14T07:36:58Z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