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9" r:id="rId9"/>
    <p:sldId id="265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27-04-2020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Devesh Khare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0AD6-7B0D-424F-A8D2-7DCD3642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5833-1138-493E-B14D-9FF54B1A3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+mn-lt"/>
              </a:rPr>
              <a:t>Clearly USA is the best Country to invest in followed by UK and India.</a:t>
            </a:r>
          </a:p>
          <a:p>
            <a:r>
              <a:rPr lang="en-IN" sz="1800" dirty="0">
                <a:latin typeface="+mn-lt"/>
              </a:rPr>
              <a:t>Venture is the best Funding Type for our investments ranging between 10-15 million</a:t>
            </a:r>
          </a:p>
          <a:p>
            <a:pPr fontAlgn="ctr"/>
            <a:r>
              <a:rPr lang="en-IN" sz="1800" dirty="0">
                <a:latin typeface="+mn-lt"/>
              </a:rPr>
              <a:t>Best Sectors to invest in USA are Others, </a:t>
            </a:r>
            <a:r>
              <a:rPr lang="en-IN" sz="1800" dirty="0" err="1">
                <a:latin typeface="+mn-lt"/>
              </a:rPr>
              <a:t>Cleanteach</a:t>
            </a:r>
            <a:r>
              <a:rPr lang="en-IN" sz="1800" dirty="0">
                <a:latin typeface="+mn-lt"/>
              </a:rPr>
              <a:t>/Semiconductors, (Social, Finance, Analytics, Advertising)</a:t>
            </a:r>
          </a:p>
          <a:p>
            <a:pPr fontAlgn="ctr"/>
            <a:r>
              <a:rPr lang="en-IN" sz="1800" dirty="0"/>
              <a:t>Best Sectors to invest in UK are Others, </a:t>
            </a:r>
            <a:r>
              <a:rPr lang="en-IN" sz="1800" dirty="0" err="1"/>
              <a:t>Cleanteach</a:t>
            </a:r>
            <a:r>
              <a:rPr lang="en-IN" sz="1800" dirty="0"/>
              <a:t>/Semiconductors, (Social, Finance, Analytics, Advertising)</a:t>
            </a:r>
          </a:p>
          <a:p>
            <a:pPr fontAlgn="ctr"/>
            <a:r>
              <a:rPr lang="en-IN" sz="1800" dirty="0"/>
              <a:t>Best Sectors to invest in India are Others, (News, Search and Messaging), (Social, Finance, Analytics, Advertising)</a:t>
            </a:r>
          </a:p>
          <a:p>
            <a:pPr fontAlgn="ctr"/>
            <a:r>
              <a:rPr lang="en-IN" sz="1800" dirty="0"/>
              <a:t>Companies in the USA which received highest funding are: Virtustream and Capella</a:t>
            </a:r>
          </a:p>
          <a:p>
            <a:pPr fontAlgn="ctr"/>
            <a:r>
              <a:rPr lang="en-IN" sz="1800" dirty="0"/>
              <a:t>Companies in the UK which received highest funding are: Electric Cloud and </a:t>
            </a:r>
            <a:r>
              <a:rPr lang="en-IN" sz="1800" dirty="0" err="1"/>
              <a:t>Sensage</a:t>
            </a:r>
            <a:endParaRPr lang="en-IN" sz="1800" dirty="0"/>
          </a:p>
          <a:p>
            <a:pPr fontAlgn="ctr"/>
            <a:r>
              <a:rPr lang="en-IN" sz="1800" dirty="0"/>
              <a:t>Companies in the USA which received highest funding are: Virtustream and Capella</a:t>
            </a:r>
          </a:p>
          <a:p>
            <a:pPr fontAlgn="ctr"/>
            <a:r>
              <a:rPr lang="en-IN" sz="1800" dirty="0"/>
              <a:t>Companies in India which received highest funding are: firstCry.com and Myntra</a:t>
            </a:r>
            <a:endParaRPr lang="en-IN" sz="1800" dirty="0">
              <a:latin typeface="+mn-lt"/>
            </a:endParaRPr>
          </a:p>
          <a:p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23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latin typeface="+mn-lt"/>
              </a:rPr>
              <a:t>Spark Funds, an asset management company, is looking for investment.</a:t>
            </a:r>
          </a:p>
          <a:p>
            <a:pPr marL="0" indent="0">
              <a:buNone/>
            </a:pPr>
            <a:r>
              <a:rPr lang="en-IN" sz="1400" dirty="0">
                <a:latin typeface="+mn-lt"/>
              </a:rPr>
              <a:t>The overall strategy is to invest where others are investing, implying that the 'best' sectors, countries and</a:t>
            </a:r>
          </a:p>
          <a:p>
            <a:pPr marL="0" indent="0">
              <a:buNone/>
            </a:pPr>
            <a:r>
              <a:rPr lang="en-IN" sz="1400" dirty="0">
                <a:latin typeface="+mn-lt"/>
              </a:rPr>
              <a:t>investment type where most investors are investing.</a:t>
            </a:r>
          </a:p>
          <a:p>
            <a:pPr marL="0" indent="0">
              <a:buNone/>
            </a:pPr>
            <a:r>
              <a:rPr lang="en-IN" sz="1400" dirty="0">
                <a:latin typeface="+mn-lt"/>
              </a:rPr>
              <a:t>Business constrains:</a:t>
            </a:r>
          </a:p>
          <a:p>
            <a:pPr marL="0" indent="0">
              <a:buNone/>
            </a:pPr>
            <a:r>
              <a:rPr lang="en-IN" sz="1400" dirty="0">
                <a:latin typeface="+mn-lt"/>
              </a:rPr>
              <a:t>• It wants to invest between 5 to 15 million USD per round of investment</a:t>
            </a:r>
          </a:p>
          <a:p>
            <a:pPr marL="0" indent="0">
              <a:buNone/>
            </a:pPr>
            <a:r>
              <a:rPr lang="en-IN" sz="1400" dirty="0">
                <a:latin typeface="+mn-lt"/>
              </a:rPr>
              <a:t>• It wants to invest only in English-speaking countries</a:t>
            </a:r>
          </a:p>
          <a:p>
            <a:pPr marL="0" indent="0">
              <a:buNone/>
            </a:pPr>
            <a:r>
              <a:rPr lang="en-IN" sz="1400" dirty="0">
                <a:latin typeface="+mn-lt"/>
              </a:rPr>
              <a:t>Business objective: </a:t>
            </a:r>
          </a:p>
          <a:p>
            <a:pPr marL="0" indent="0">
              <a:buNone/>
            </a:pPr>
            <a:r>
              <a:rPr lang="en-IN" sz="1400" dirty="0">
                <a:latin typeface="+mn-lt"/>
              </a:rPr>
              <a:t>To identify the best sectors, countries, and a suitable investment type for making investments.</a:t>
            </a:r>
          </a:p>
          <a:p>
            <a:pPr marL="0" indent="0">
              <a:buNone/>
            </a:pPr>
            <a:r>
              <a:rPr lang="en-IN" sz="1400" dirty="0">
                <a:latin typeface="+mn-lt"/>
              </a:rPr>
              <a:t>Goals of data analysis:</a:t>
            </a:r>
          </a:p>
          <a:p>
            <a:pPr marL="0" indent="0">
              <a:buNone/>
            </a:pPr>
            <a:r>
              <a:rPr lang="en-IN" sz="1400" dirty="0">
                <a:latin typeface="+mn-lt"/>
              </a:rPr>
              <a:t>• Investment type analysis</a:t>
            </a:r>
          </a:p>
          <a:p>
            <a:pPr marL="0" indent="0">
              <a:buNone/>
            </a:pPr>
            <a:r>
              <a:rPr lang="en-IN" sz="1400" dirty="0">
                <a:latin typeface="+mn-lt"/>
              </a:rPr>
              <a:t>• Country analysis</a:t>
            </a:r>
          </a:p>
          <a:p>
            <a:pPr marL="0" indent="0">
              <a:buNone/>
            </a:pPr>
            <a:r>
              <a:rPr lang="en-IN" sz="1400" dirty="0">
                <a:latin typeface="+mn-lt"/>
              </a:rPr>
              <a:t>• Sector analysis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sz="2800" dirty="0"/>
              <a:t>Spark Funds Investment Analysis Assignment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D805A8-4208-4563-B88B-066B4944F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908" y="1464769"/>
            <a:ext cx="6222184" cy="502341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6A35D04-BDBC-47DB-8EEA-983DF671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525" y="499574"/>
            <a:ext cx="9313817" cy="856138"/>
          </a:xfrm>
        </p:spPr>
        <p:txBody>
          <a:bodyPr/>
          <a:lstStyle/>
          <a:p>
            <a:pPr algn="ctr"/>
            <a:r>
              <a:rPr lang="en-IN" sz="2800" dirty="0"/>
              <a:t>Problem Solving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sz="2800" dirty="0"/>
              <a:t>Data Cleaning, Collection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/>
              <a:t>Data from all three files is imported into panda’s data frames.</a:t>
            </a:r>
          </a:p>
          <a:p>
            <a:r>
              <a:rPr lang="en-IN" sz="1400" dirty="0"/>
              <a:t>The dataframes are then checked for missing values</a:t>
            </a:r>
          </a:p>
          <a:p>
            <a:pPr lvl="1"/>
            <a:r>
              <a:rPr lang="en-IN" sz="1400" dirty="0"/>
              <a:t>We find out the percentage of missing values for each column and determine how we deal with it, remove column/ impute with median, impute with mean/ </a:t>
            </a:r>
            <a:r>
              <a:rPr lang="en-IN" sz="1400" dirty="0" err="1"/>
              <a:t>knn</a:t>
            </a:r>
            <a:r>
              <a:rPr lang="en-IN" sz="1400" dirty="0"/>
              <a:t> imputation based on the type of our data. Median is used here as the data has outliers and for sake of simplicity.</a:t>
            </a:r>
          </a:p>
          <a:p>
            <a:r>
              <a:rPr lang="en-IN" sz="1400" dirty="0"/>
              <a:t>We check the data for outliers using a box plot. </a:t>
            </a:r>
          </a:p>
          <a:p>
            <a:pPr lvl="1"/>
            <a:r>
              <a:rPr lang="en-IN" sz="1400" dirty="0"/>
              <a:t>Given data has a lot of outliers and a copy of our data is created and then outliers are removed based on the inter-quartile range concept</a:t>
            </a:r>
          </a:p>
          <a:p>
            <a:r>
              <a:rPr lang="en-IN" sz="1400" dirty="0"/>
              <a:t>The dataframes are then merged to form a master dataframe. </a:t>
            </a:r>
          </a:p>
          <a:p>
            <a:r>
              <a:rPr lang="en-IN" sz="1400" dirty="0"/>
              <a:t>Columns Trivial for our analysis our removed.</a:t>
            </a:r>
          </a:p>
          <a:p>
            <a:r>
              <a:rPr lang="en-IN" sz="1400" dirty="0"/>
              <a:t>Now we proceed to the analysis.</a:t>
            </a:r>
          </a:p>
          <a:p>
            <a:r>
              <a:rPr lang="en-IN" sz="1400" dirty="0"/>
              <a:t>However after a rudimentary analysis it becomes evident that the outliers removed were important to the data and hence we go back to our data of which we had saved a copy earlier and then perform the analysis again/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</a:t>
            </a:r>
            <a:r>
              <a:rPr lang="en-IN" sz="2800" dirty="0"/>
              <a:t>Data</a:t>
            </a:r>
            <a:r>
              <a:rPr lang="en-IN" sz="2800" b="1" dirty="0"/>
              <a:t> </a:t>
            </a:r>
            <a:r>
              <a:rPr lang="en-IN" sz="2800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Funding Type Analysis:</a:t>
            </a:r>
          </a:p>
          <a:p>
            <a:pPr lvl="1"/>
            <a:r>
              <a:rPr lang="en-IN" sz="1800" dirty="0"/>
              <a:t>Here we find out which funding type is most relevant for us: We choose amongst the four venture, seed, private equity and angel. Which of these have maximum number of funding rounds that fall under the 5-15 million range that we desire.</a:t>
            </a:r>
          </a:p>
          <a:p>
            <a:r>
              <a:rPr lang="en-IN" sz="1800" dirty="0"/>
              <a:t>Country-wise Investment Amount Analysis</a:t>
            </a:r>
          </a:p>
          <a:p>
            <a:pPr lvl="1"/>
            <a:r>
              <a:rPr lang="en-IN" sz="1800" dirty="0"/>
              <a:t>Here we check the countries which have previously received most </a:t>
            </a:r>
            <a:r>
              <a:rPr lang="en-IN" sz="1800" dirty="0" err="1"/>
              <a:t>fundings</a:t>
            </a:r>
            <a:r>
              <a:rPr lang="en-IN" sz="1800" dirty="0"/>
              <a:t> for the funding type which we have chosen and they also need to be an English speaking country.</a:t>
            </a:r>
          </a:p>
          <a:p>
            <a:r>
              <a:rPr lang="en-IN" sz="1800" dirty="0"/>
              <a:t>Sector wise Analysis </a:t>
            </a:r>
          </a:p>
          <a:p>
            <a:pPr lvl="1"/>
            <a:r>
              <a:rPr lang="en-IN" sz="1800" dirty="0"/>
              <a:t>Here we find out which sectors are the highest funded for every country individually</a:t>
            </a:r>
          </a:p>
          <a:p>
            <a:pPr lvl="1"/>
            <a:r>
              <a:rPr lang="en-IN" sz="1800" dirty="0"/>
              <a:t>We then find out the top companies in that sector which have received the highest funding. </a:t>
            </a:r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Plot1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2800" dirty="0"/>
              <a:t>Funding Type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346574-53D1-4CBD-86F1-0932872CC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265" y="1603642"/>
            <a:ext cx="5715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dirty="0"/>
              <a:t> </a:t>
            </a:r>
            <a:r>
              <a:rPr lang="en-IN" sz="2800" dirty="0"/>
              <a:t>Country-wise Investment Amount Analysis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831811D-5D4F-4228-A95B-686FAFFF8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737" y="2134430"/>
            <a:ext cx="58674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496BF61-F4E5-4D98-BC05-BAE479C5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sz="2800" dirty="0"/>
              <a:t>Number of Investments in top 3 sectors of top 3 countries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B3E16EF5-8F88-4DAE-A09F-8C68E1147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752" y="2096505"/>
            <a:ext cx="69532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159523-44FD-494D-AE66-AEF93A6B1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011890"/>
              </p:ext>
            </p:extLst>
          </p:nvPr>
        </p:nvGraphicFramePr>
        <p:xfrm>
          <a:off x="404813" y="1854200"/>
          <a:ext cx="11169649" cy="2640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808">
                  <a:extLst>
                    <a:ext uri="{9D8B030D-6E8A-4147-A177-3AD203B41FA5}">
                      <a16:colId xmlns:a16="http://schemas.microsoft.com/office/drawing/2014/main" val="2301067850"/>
                    </a:ext>
                  </a:extLst>
                </a:gridCol>
                <a:gridCol w="3847610">
                  <a:extLst>
                    <a:ext uri="{9D8B030D-6E8A-4147-A177-3AD203B41FA5}">
                      <a16:colId xmlns:a16="http://schemas.microsoft.com/office/drawing/2014/main" val="3323924839"/>
                    </a:ext>
                  </a:extLst>
                </a:gridCol>
                <a:gridCol w="2239077">
                  <a:extLst>
                    <a:ext uri="{9D8B030D-6E8A-4147-A177-3AD203B41FA5}">
                      <a16:colId xmlns:a16="http://schemas.microsoft.com/office/drawing/2014/main" val="106523665"/>
                    </a:ext>
                  </a:extLst>
                </a:gridCol>
                <a:gridCol w="2239077">
                  <a:extLst>
                    <a:ext uri="{9D8B030D-6E8A-4147-A177-3AD203B41FA5}">
                      <a16:colId xmlns:a16="http://schemas.microsoft.com/office/drawing/2014/main" val="847136990"/>
                    </a:ext>
                  </a:extLst>
                </a:gridCol>
                <a:gridCol w="2239077">
                  <a:extLst>
                    <a:ext uri="{9D8B030D-6E8A-4147-A177-3AD203B41FA5}">
                      <a16:colId xmlns:a16="http://schemas.microsoft.com/office/drawing/2014/main" val="21008242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Sl.no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Observations:</a:t>
                      </a: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USA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UK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India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extLst>
                  <a:ext uri="{0D108BD9-81ED-4DB2-BD59-A6C34878D82A}">
                    <a16:rowId xmlns:a16="http://schemas.microsoft.com/office/drawing/2014/main" val="10666553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Total number of Investments (count)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12635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extLst>
                  <a:ext uri="{0D108BD9-81ED-4DB2-BD59-A6C34878D82A}">
                    <a16:rowId xmlns:a16="http://schemas.microsoft.com/office/drawing/2014/main" val="23163465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Total amount of investment (USD)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 $                              1,12,56,26,37,512.00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 $                                    5,72,69,36,263.00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 $                                    3,06,55,43,502.00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extLst>
                  <a:ext uri="{0D108BD9-81ED-4DB2-BD59-A6C34878D82A}">
                    <a16:rowId xmlns:a16="http://schemas.microsoft.com/office/drawing/2014/main" val="27588652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Top Sector name (no. of investment-wise)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Others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extLst>
                  <a:ext uri="{0D108BD9-81ED-4DB2-BD59-A6C34878D82A}">
                    <a16:rowId xmlns:a16="http://schemas.microsoft.com/office/drawing/2014/main" val="15702118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Second Sector name (no. of investment-wise)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err="1">
                          <a:effectLst/>
                        </a:rPr>
                        <a:t>Cleanteach</a:t>
                      </a:r>
                      <a:r>
                        <a:rPr lang="en-IN" sz="1100" u="none" strike="noStrike" dirty="0">
                          <a:effectLst/>
                        </a:rPr>
                        <a:t>/Semiconductors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Cleanteach/Semiconductors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News, Search and Messaging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extLst>
                  <a:ext uri="{0D108BD9-81ED-4DB2-BD59-A6C34878D82A}">
                    <a16:rowId xmlns:a16="http://schemas.microsoft.com/office/drawing/2014/main" val="2294855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Third Sector name (no. of investment-wise)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Social, Finance, Analytics, Advertising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Social, Finance, Analytics, Advertising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Social, Finance, Analytics, Advertising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extLst>
                  <a:ext uri="{0D108BD9-81ED-4DB2-BD59-A6C34878D82A}">
                    <a16:rowId xmlns:a16="http://schemas.microsoft.com/office/drawing/2014/main" val="23008112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Number of investments in top sector (3)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3014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extLst>
                  <a:ext uri="{0D108BD9-81ED-4DB2-BD59-A6C34878D82A}">
                    <a16:rowId xmlns:a16="http://schemas.microsoft.com/office/drawing/2014/main" val="235678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Number of investments in second sector (4)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2408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extLst>
                  <a:ext uri="{0D108BD9-81ED-4DB2-BD59-A6C34878D82A}">
                    <a16:rowId xmlns:a16="http://schemas.microsoft.com/office/drawing/2014/main" val="1410146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Number of investments in third sector (5)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1614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extLst>
                  <a:ext uri="{0D108BD9-81ED-4DB2-BD59-A6C34878D82A}">
                    <a16:rowId xmlns:a16="http://schemas.microsoft.com/office/drawing/2014/main" val="33871449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For point 3 (top sector count-wise), company which received highest investment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Virtustream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Electric Cloud</a:t>
                      </a: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Firstcry.com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extLst>
                  <a:ext uri="{0D108BD9-81ED-4DB2-BD59-A6C34878D82A}">
                    <a16:rowId xmlns:a16="http://schemas.microsoft.com/office/drawing/2014/main" val="3847078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For point 4 (second best sector count-wise), company which received the highest investment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Capella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err="1">
                          <a:effectLst/>
                        </a:rPr>
                        <a:t>Sensage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Myntra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51" marR="9651" marT="9525" marB="0" anchor="ctr"/>
                </a:tc>
                <a:extLst>
                  <a:ext uri="{0D108BD9-81ED-4DB2-BD59-A6C34878D82A}">
                    <a16:rowId xmlns:a16="http://schemas.microsoft.com/office/drawing/2014/main" val="779401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</TotalTime>
  <Words>784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ASSIGNMENT  SUBMISSION </vt:lpstr>
      <vt:lpstr>Spark Funds Investment Analysis Assignment</vt:lpstr>
      <vt:lpstr>Problem Solving Methodology</vt:lpstr>
      <vt:lpstr> Data Cleaning, Collection and Preparation</vt:lpstr>
      <vt:lpstr> Data Analysis</vt:lpstr>
      <vt:lpstr>Funding Type Analysis</vt:lpstr>
      <vt:lpstr> Country-wise Investment Amount Analysis</vt:lpstr>
      <vt:lpstr>Number of Investments in top 3 sectors of top 3 countries</vt:lpstr>
      <vt:lpstr> 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devesh khare</cp:lastModifiedBy>
  <cp:revision>42</cp:revision>
  <dcterms:created xsi:type="dcterms:W3CDTF">2016-06-09T08:16:28Z</dcterms:created>
  <dcterms:modified xsi:type="dcterms:W3CDTF">2020-04-27T16:08:27Z</dcterms:modified>
</cp:coreProperties>
</file>