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 id="2147483702" r:id="rId5"/>
    <p:sldMasterId id="2147483697" r:id="rId6"/>
  </p:sldMasterIdLst>
  <p:notesMasterIdLst>
    <p:notesMasterId r:id="rId49"/>
  </p:notesMasterIdLst>
  <p:handoutMasterIdLst>
    <p:handoutMasterId r:id="rId50"/>
  </p:handoutMasterIdLst>
  <p:sldIdLst>
    <p:sldId id="467" r:id="rId7"/>
    <p:sldId id="950" r:id="rId8"/>
    <p:sldId id="960" r:id="rId9"/>
    <p:sldId id="966" r:id="rId10"/>
    <p:sldId id="973" r:id="rId11"/>
    <p:sldId id="975" r:id="rId12"/>
    <p:sldId id="1015" r:id="rId13"/>
    <p:sldId id="967" r:id="rId14"/>
    <p:sldId id="1040" r:id="rId15"/>
    <p:sldId id="971" r:id="rId16"/>
    <p:sldId id="977" r:id="rId17"/>
    <p:sldId id="982" r:id="rId18"/>
    <p:sldId id="1018" r:id="rId19"/>
    <p:sldId id="1019" r:id="rId20"/>
    <p:sldId id="1041" r:id="rId21"/>
    <p:sldId id="1020" r:id="rId22"/>
    <p:sldId id="1042" r:id="rId23"/>
    <p:sldId id="1045" r:id="rId24"/>
    <p:sldId id="1021" r:id="rId25"/>
    <p:sldId id="1043" r:id="rId26"/>
    <p:sldId id="1023" r:id="rId27"/>
    <p:sldId id="1022" r:id="rId28"/>
    <p:sldId id="1024" r:id="rId29"/>
    <p:sldId id="981" r:id="rId30"/>
    <p:sldId id="1006" r:id="rId31"/>
    <p:sldId id="983" r:id="rId32"/>
    <p:sldId id="1017" r:id="rId33"/>
    <p:sldId id="1035" r:id="rId34"/>
    <p:sldId id="1032" r:id="rId35"/>
    <p:sldId id="1031" r:id="rId36"/>
    <p:sldId id="1033" r:id="rId37"/>
    <p:sldId id="1034" r:id="rId38"/>
    <p:sldId id="1036" r:id="rId39"/>
    <p:sldId id="1037" r:id="rId40"/>
    <p:sldId id="1038" r:id="rId41"/>
    <p:sldId id="1039" r:id="rId42"/>
    <p:sldId id="1002" r:id="rId43"/>
    <p:sldId id="1044" r:id="rId44"/>
    <p:sldId id="1030" r:id="rId45"/>
    <p:sldId id="1003" r:id="rId46"/>
    <p:sldId id="970" r:id="rId47"/>
    <p:sldId id="96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B6114D"/>
    <a:srgbClr val="FF7C80"/>
    <a:srgbClr val="C6026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C712F8-9712-1A5E-39EE-74436602064D}" v="73" dt="2024-05-14T09:15:48.395"/>
    <p1510:client id="{727BE49F-BB67-335F-995D-F6A490DF5474}" v="1" dt="2024-05-14T09:47:14.764"/>
    <p1510:client id="{99389F99-2C06-646B-F883-0B15FDBCC1BB}" v="728" dt="2024-05-14T10:03:30.228"/>
    <p1510:client id="{A6CD3325-8AB3-EDEE-5FF8-9937DD634225}" v="13" dt="2024-05-12T14:25:51.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handoutMaster" Target="handoutMasters/handoutMaster1.xml"/><Relationship Id="rId55"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DB985-8404-473A-A297-1E33D8BC29AD}" type="datetimeFigureOut">
              <a:rPr lang="en-US" smtClean="0"/>
              <a:pPr/>
              <a:t>5/14/2024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72B8ED-2479-4BFE-A0EA-F4DF447902E2}" type="slidenum">
              <a:rPr lang="en-US" smtClean="0"/>
              <a:pPr/>
              <a:t>‹#›</a:t>
            </a:fld>
            <a:endParaRPr lang="en-US"/>
          </a:p>
        </p:txBody>
      </p:sp>
    </p:spTree>
    <p:extLst>
      <p:ext uri="{BB962C8B-B14F-4D97-AF65-F5344CB8AC3E}">
        <p14:creationId xmlns:p14="http://schemas.microsoft.com/office/powerpoint/2010/main" val="2869978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85CDB-4198-450F-B6D3-048A14B96D4C}" type="datetimeFigureOut">
              <a:rPr lang="en-IN" smtClean="0"/>
              <a:pPr/>
              <a:t>14-05-2024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04008-3433-43AD-8483-BD8A804A264A}" type="slidenum">
              <a:rPr lang="en-IN" smtClean="0"/>
              <a:pPr/>
              <a:t>‹#›</a:t>
            </a:fld>
            <a:endParaRPr lang="en-IN"/>
          </a:p>
        </p:txBody>
      </p:sp>
    </p:spTree>
    <p:extLst>
      <p:ext uri="{BB962C8B-B14F-4D97-AF65-F5344CB8AC3E}">
        <p14:creationId xmlns:p14="http://schemas.microsoft.com/office/powerpoint/2010/main" val="3872739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GCN : Cora 80.40</a:t>
            </a:r>
            <a:endParaRPr lang="en-US">
              <a:cs typeface="Calibri"/>
            </a:endParaRPr>
          </a:p>
          <a:p>
            <a:r>
              <a:rPr lang="en-US" err="1"/>
              <a:t>Citeseer</a:t>
            </a:r>
            <a:r>
              <a:rPr lang="en-US"/>
              <a:t> : 68.90</a:t>
            </a:r>
            <a:endParaRPr lang="en-US">
              <a:cs typeface="Calibri"/>
            </a:endParaRPr>
          </a:p>
          <a:p>
            <a:r>
              <a:rPr lang="en-US" err="1"/>
              <a:t>Pubmed</a:t>
            </a:r>
            <a:r>
              <a:rPr lang="en-US"/>
              <a:t> : 78.80</a:t>
            </a:r>
            <a:endParaRPr lang="en-US">
              <a:cs typeface="Calibri"/>
            </a:endParaRPr>
          </a:p>
          <a:p>
            <a:endParaRPr lang="en-US">
              <a:cs typeface="+mn-lt"/>
            </a:endParaRPr>
          </a:p>
          <a:p>
            <a:r>
              <a:rPr lang="en-US" err="1"/>
              <a:t>GAT:Cora</a:t>
            </a:r>
            <a:r>
              <a:rPr lang="en-US"/>
              <a:t> 70.70</a:t>
            </a:r>
            <a:endParaRPr lang="en-US">
              <a:cs typeface="Calibri"/>
            </a:endParaRPr>
          </a:p>
          <a:p>
            <a:r>
              <a:rPr lang="en-US" err="1"/>
              <a:t>Citeseer</a:t>
            </a:r>
            <a:r>
              <a:rPr lang="en-US"/>
              <a:t> : 68</a:t>
            </a:r>
            <a:endParaRPr lang="en-US">
              <a:cs typeface="Calibri"/>
            </a:endParaRPr>
          </a:p>
          <a:p>
            <a:r>
              <a:rPr lang="en-US" err="1"/>
              <a:t>Pubmed</a:t>
            </a:r>
            <a:r>
              <a:rPr lang="en-US"/>
              <a:t> : 60.40</a:t>
            </a:r>
            <a:endParaRPr lang="en-US">
              <a:cs typeface="Calibri"/>
            </a:endParaRPr>
          </a:p>
          <a:p>
            <a:endParaRPr lang="en-US">
              <a:cs typeface="+mn-lt"/>
            </a:endParaRPr>
          </a:p>
          <a:p>
            <a:r>
              <a:rPr lang="en-US" err="1"/>
              <a:t>GraphSAGE</a:t>
            </a:r>
            <a:r>
              <a:rPr lang="en-US"/>
              <a:t> : Cora 78.10.             </a:t>
            </a:r>
            <a:endParaRPr lang="en-US">
              <a:cs typeface="Calibri"/>
            </a:endParaRPr>
          </a:p>
          <a:p>
            <a:r>
              <a:rPr lang="en-US" err="1"/>
              <a:t>Citeseer</a:t>
            </a:r>
            <a:r>
              <a:rPr lang="en-US"/>
              <a:t> : 70.60</a:t>
            </a:r>
            <a:endParaRPr lang="en-US">
              <a:cs typeface="Calibri"/>
            </a:endParaRPr>
          </a:p>
          <a:p>
            <a:r>
              <a:rPr lang="en-US" err="1"/>
              <a:t>Pubmed</a:t>
            </a:r>
            <a:r>
              <a:rPr lang="en-US"/>
              <a:t> : 76.50</a:t>
            </a:r>
            <a:endParaRPr lang="en-US">
              <a:cs typeface="Calibri"/>
            </a:endParaRPr>
          </a:p>
          <a:p>
            <a:br>
              <a:rPr lang="en-US">
                <a:cs typeface="+mn-lt"/>
              </a:rPr>
            </a:br>
            <a:r>
              <a:rPr lang="en-US"/>
              <a:t>Deep Infomax :Cora 81.01</a:t>
            </a:r>
            <a:endParaRPr lang="en-US">
              <a:cs typeface="Calibri"/>
            </a:endParaRPr>
          </a:p>
          <a:p>
            <a:r>
              <a:rPr lang="en-US" err="1"/>
              <a:t>Citeseer</a:t>
            </a:r>
            <a:r>
              <a:rPr lang="en-US"/>
              <a:t> :72.92</a:t>
            </a:r>
            <a:endParaRPr lang="en-US">
              <a:cs typeface="Calibri"/>
            </a:endParaRPr>
          </a:p>
          <a:p>
            <a:r>
              <a:rPr lang="en-US" err="1"/>
              <a:t>Pubmed</a:t>
            </a:r>
            <a:r>
              <a:rPr lang="en-US"/>
              <a:t> : 78</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67404008-3433-43AD-8483-BD8A804A264A}" type="slidenum">
              <a:rPr lang="en-IN" smtClean="0"/>
              <a:pPr/>
              <a:t>37</a:t>
            </a:fld>
            <a:endParaRPr lang="en-IN"/>
          </a:p>
        </p:txBody>
      </p:sp>
    </p:spTree>
    <p:extLst>
      <p:ext uri="{BB962C8B-B14F-4D97-AF65-F5344CB8AC3E}">
        <p14:creationId xmlns:p14="http://schemas.microsoft.com/office/powerpoint/2010/main" val="4282361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482340" y="3911285"/>
            <a:ext cx="9144000" cy="1277937"/>
          </a:xfrm>
        </p:spPr>
        <p:txBody>
          <a:bodyPr anchor="b"/>
          <a:lstStyle>
            <a:lvl1pPr algn="l">
              <a:defRPr sz="6000">
                <a:solidFill>
                  <a:schemeClr val="bg1"/>
                </a:solidFill>
                <a:latin typeface="Garamond" panose="02020404030301010803" pitchFamily="18" charset="0"/>
              </a:defRPr>
            </a:lvl1pPr>
          </a:lstStyle>
          <a:p>
            <a:r>
              <a:rPr lang="en-US"/>
              <a:t>Presentation Name</a:t>
            </a:r>
          </a:p>
        </p:txBody>
      </p:sp>
    </p:spTree>
    <p:extLst>
      <p:ext uri="{BB962C8B-B14F-4D97-AF65-F5344CB8AC3E}">
        <p14:creationId xmlns:p14="http://schemas.microsoft.com/office/powerpoint/2010/main" val="418733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8D915E-33E7-A845-B72A-173C8D852DEE}" type="datetime1">
              <a:rPr lang="en-IN" smtClean="0"/>
              <a:t>14-05-2024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5D4D14-2592-7C46-AB90-26FDBC41A1CA}" type="datetime1">
              <a:rPr lang="en-IN" smtClean="0"/>
              <a:t>14-05-2024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21B8B0-4BDB-7E40-8C1C-90044E3CC6B1}" type="datetime1">
              <a:rPr lang="en-IN" smtClean="0"/>
              <a:t>14-05-2024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15600" y="593367"/>
            <a:ext cx="11360800" cy="763600"/>
          </a:xfrm>
          <a:prstGeom prst="rect">
            <a:avLst/>
          </a:prstGeom>
        </p:spPr>
        <p:txBody>
          <a:bodyPr spcFirstLastPara="1" wrap="square" lIns="90000" tIns="46800" rIns="90000" bIns="46800"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415600" y="1536633"/>
            <a:ext cx="11360800" cy="4555200"/>
          </a:xfrm>
          <a:prstGeom prst="rect">
            <a:avLst/>
          </a:prstGeom>
        </p:spPr>
        <p:txBody>
          <a:bodyPr spcFirstLastPara="1" wrap="square" lIns="90000" tIns="46800" rIns="90000" bIns="46800" anchor="t" anchorCtr="0">
            <a:noAutofit/>
          </a:bodyPr>
          <a:lstStyle>
            <a:lvl1pPr marL="609570" lvl="0" indent="-450510" rtl="0">
              <a:spcBef>
                <a:spcPts val="675"/>
              </a:spcBef>
              <a:spcAft>
                <a:spcPts val="0"/>
              </a:spcAft>
              <a:buSzPts val="1721"/>
              <a:buChar char="⚫"/>
              <a:defRPr/>
            </a:lvl1pPr>
            <a:lvl2pPr marL="1219140" lvl="1" indent="-402569" rtl="0">
              <a:spcBef>
                <a:spcPts val="551"/>
              </a:spcBef>
              <a:spcAft>
                <a:spcPts val="0"/>
              </a:spcAft>
              <a:buSzPts val="1155"/>
              <a:buChar char="⚪"/>
              <a:defRPr/>
            </a:lvl2pPr>
            <a:lvl3pPr marL="1828709" lvl="2" indent="-400029" rtl="0">
              <a:spcBef>
                <a:spcPts val="500"/>
              </a:spcBef>
              <a:spcAft>
                <a:spcPts val="0"/>
              </a:spcAft>
              <a:buSzPts val="1125"/>
              <a:buChar char="⯍"/>
              <a:defRPr/>
            </a:lvl3pPr>
            <a:lvl4pPr marL="2438278" lvl="3" indent="-393681" rtl="0">
              <a:spcBef>
                <a:spcPts val="500"/>
              </a:spcBef>
              <a:spcAft>
                <a:spcPts val="0"/>
              </a:spcAft>
              <a:buSzPts val="1050"/>
              <a:buChar char="🞆"/>
              <a:defRPr/>
            </a:lvl4pPr>
            <a:lvl5pPr marL="3047848" lvl="4" indent="-431779" rtl="0">
              <a:spcBef>
                <a:spcPts val="500"/>
              </a:spcBef>
              <a:spcAft>
                <a:spcPts val="0"/>
              </a:spcAft>
              <a:buSzPts val="1500"/>
              <a:buChar char="•"/>
              <a:defRPr/>
            </a:lvl5pPr>
            <a:lvl6pPr marL="3657418" lvl="5" indent="-431779" rtl="0">
              <a:spcBef>
                <a:spcPts val="500"/>
              </a:spcBef>
              <a:spcAft>
                <a:spcPts val="0"/>
              </a:spcAft>
              <a:buSzPts val="1500"/>
              <a:buChar char="•"/>
              <a:defRPr/>
            </a:lvl6pPr>
            <a:lvl7pPr marL="4266987" lvl="6" indent="-431779" rtl="0">
              <a:spcBef>
                <a:spcPts val="500"/>
              </a:spcBef>
              <a:spcAft>
                <a:spcPts val="0"/>
              </a:spcAft>
              <a:buSzPts val="1500"/>
              <a:buChar char="•"/>
              <a:defRPr/>
            </a:lvl7pPr>
            <a:lvl8pPr marL="4876557" lvl="7" indent="-431779" rtl="0">
              <a:spcBef>
                <a:spcPts val="500"/>
              </a:spcBef>
              <a:spcAft>
                <a:spcPts val="0"/>
              </a:spcAft>
              <a:buSzPts val="1500"/>
              <a:buChar char="•"/>
              <a:defRPr/>
            </a:lvl8pPr>
            <a:lvl9pPr marL="5486126" lvl="8" indent="-431779" rtl="0">
              <a:spcBef>
                <a:spcPts val="500"/>
              </a:spcBef>
              <a:spcAft>
                <a:spcPts val="0"/>
              </a:spcAft>
              <a:buSzPts val="1500"/>
              <a:buChar char="•"/>
              <a:defRPr/>
            </a:lvl9pPr>
          </a:lstStyle>
          <a:p>
            <a:endParaRPr/>
          </a:p>
        </p:txBody>
      </p:sp>
      <p:sp>
        <p:nvSpPr>
          <p:cNvPr id="30" name="Google Shape;30;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004823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fld id="{2E5B6887-DF94-2F4D-AC91-1ADEFA2312D7}" type="datetime1">
              <a:rPr lang="en-IN" smtClean="0"/>
              <a:t>14-05-2024</a:t>
            </a:fld>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799165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0515600"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1"/>
            <a:ext cx="10515600" cy="421441"/>
          </a:xfrm>
        </p:spPr>
        <p:txBody>
          <a:bodyPr>
            <a:normAutofit/>
          </a:bodyPr>
          <a:lstStyle>
            <a:lvl1pPr>
              <a:defRPr sz="40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186885"/>
            <a:ext cx="12218977" cy="704054"/>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41526" y="6284782"/>
            <a:ext cx="2066548" cy="464610"/>
          </a:xfrm>
          <a:prstGeom prst="rect">
            <a:avLst/>
          </a:prstGeom>
        </p:spPr>
      </p:pic>
    </p:spTree>
    <p:extLst>
      <p:ext uri="{BB962C8B-B14F-4D97-AF65-F5344CB8AC3E}">
        <p14:creationId xmlns:p14="http://schemas.microsoft.com/office/powerpoint/2010/main" val="2141748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E6A8-22BE-224B-A61F-8897E3C9786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68AADCE-8FC1-D544-A866-6E78076074E2}"/>
              </a:ext>
            </a:extLst>
          </p:cNvPr>
          <p:cNvSpPr>
            <a:spLocks noGrp="1"/>
          </p:cNvSpPr>
          <p:nvPr>
            <p:ph type="dt" sz="half" idx="10"/>
          </p:nvPr>
        </p:nvSpPr>
        <p:spPr/>
        <p:txBody>
          <a:bodyPr/>
          <a:lstStyle/>
          <a:p>
            <a:fld id="{1A284B80-539A-364B-BF28-4348910F68AD}" type="datetime1">
              <a:rPr lang="en-IN" smtClean="0"/>
              <a:t>14-05-2024</a:t>
            </a:fld>
            <a:endParaRPr lang="en-US"/>
          </a:p>
        </p:txBody>
      </p:sp>
      <p:sp>
        <p:nvSpPr>
          <p:cNvPr id="4" name="Footer Placeholder 3">
            <a:extLst>
              <a:ext uri="{FF2B5EF4-FFF2-40B4-BE49-F238E27FC236}">
                <a16:creationId xmlns:a16="http://schemas.microsoft.com/office/drawing/2014/main" id="{67CC6062-9F19-9249-BC01-E5FD77C1EF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F4E8D9-DEED-DE40-9219-E81C090023E4}"/>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590581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FC673-4F62-304E-AD41-18B59C45E41B}"/>
              </a:ext>
            </a:extLst>
          </p:cNvPr>
          <p:cNvSpPr>
            <a:spLocks noGrp="1"/>
          </p:cNvSpPr>
          <p:nvPr>
            <p:ph type="dt" sz="half" idx="10"/>
          </p:nvPr>
        </p:nvSpPr>
        <p:spPr/>
        <p:txBody>
          <a:bodyPr/>
          <a:lstStyle/>
          <a:p>
            <a:fld id="{BCD06F52-40EE-1242-B52B-D836A0523DE3}" type="datetime1">
              <a:rPr lang="en-IN" smtClean="0"/>
              <a:t>14-05-2024</a:t>
            </a:fld>
            <a:endParaRPr lang="en-US"/>
          </a:p>
        </p:txBody>
      </p:sp>
      <p:sp>
        <p:nvSpPr>
          <p:cNvPr id="3" name="Footer Placeholder 2">
            <a:extLst>
              <a:ext uri="{FF2B5EF4-FFF2-40B4-BE49-F238E27FC236}">
                <a16:creationId xmlns:a16="http://schemas.microsoft.com/office/drawing/2014/main" id="{AC158BDE-0B6A-AC4D-9B03-1200FB25AD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E4A3DD-67A6-4D4A-A35F-01A4D4D7815C}"/>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2835575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15600" y="593367"/>
            <a:ext cx="11360800" cy="763600"/>
          </a:xfrm>
          <a:prstGeom prst="rect">
            <a:avLst/>
          </a:prstGeom>
          <a:noFill/>
          <a:ln>
            <a:noFill/>
          </a:ln>
        </p:spPr>
        <p:txBody>
          <a:bodyPr spcFirstLastPara="1" wrap="square" lIns="90000" tIns="46800" rIns="90000" bIns="46800" anchor="b" anchorCtr="0">
            <a:noAutofit/>
          </a:bodyPr>
          <a:lstStyle>
            <a:lvl1pPr lvl="0" algn="l">
              <a:lnSpc>
                <a:spcPct val="90000"/>
              </a:lnSpc>
              <a:spcBef>
                <a:spcPts val="0"/>
              </a:spcBef>
              <a:spcAft>
                <a:spcPts val="0"/>
              </a:spcAft>
              <a:buClr>
                <a:schemeClr val="dk1"/>
              </a:buClr>
              <a:buSzPts val="1400"/>
              <a:buFont typeface="Poppi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15600" y="1536633"/>
            <a:ext cx="11360800" cy="4555200"/>
          </a:xfrm>
          <a:prstGeom prst="rect">
            <a:avLst/>
          </a:prstGeom>
          <a:noFill/>
          <a:ln>
            <a:noFill/>
          </a:ln>
        </p:spPr>
        <p:txBody>
          <a:bodyPr spcFirstLastPara="1" wrap="square" lIns="90000" tIns="46800" rIns="90000" bIns="46800" anchor="t" anchorCtr="0">
            <a:noAutofit/>
          </a:bodyPr>
          <a:lstStyle>
            <a:lvl1pPr marL="457200" lvl="0" indent="-337883" algn="l">
              <a:lnSpc>
                <a:spcPct val="90000"/>
              </a:lnSpc>
              <a:spcBef>
                <a:spcPts val="675"/>
              </a:spcBef>
              <a:spcAft>
                <a:spcPts val="0"/>
              </a:spcAft>
              <a:buClr>
                <a:schemeClr val="dk1"/>
              </a:buClr>
              <a:buSzPts val="1721"/>
              <a:buChar char="⚫"/>
              <a:defRPr/>
            </a:lvl1pPr>
            <a:lvl2pPr marL="914400" lvl="1" indent="-301942" algn="l">
              <a:lnSpc>
                <a:spcPct val="90000"/>
              </a:lnSpc>
              <a:spcBef>
                <a:spcPts val="551"/>
              </a:spcBef>
              <a:spcAft>
                <a:spcPts val="0"/>
              </a:spcAft>
              <a:buClr>
                <a:schemeClr val="dk1"/>
              </a:buClr>
              <a:buSzPts val="1155"/>
              <a:buChar char="⚪"/>
              <a:defRPr/>
            </a:lvl2pPr>
            <a:lvl3pPr marL="1371600" lvl="2" indent="-300037" algn="l">
              <a:lnSpc>
                <a:spcPct val="90000"/>
              </a:lnSpc>
              <a:spcBef>
                <a:spcPts val="500"/>
              </a:spcBef>
              <a:spcAft>
                <a:spcPts val="0"/>
              </a:spcAft>
              <a:buClr>
                <a:schemeClr val="dk1"/>
              </a:buClr>
              <a:buSzPts val="1125"/>
              <a:buChar char="⯍"/>
              <a:defRPr/>
            </a:lvl3pPr>
            <a:lvl4pPr marL="1828800" lvl="3" indent="-295275" algn="l">
              <a:lnSpc>
                <a:spcPct val="90000"/>
              </a:lnSpc>
              <a:spcBef>
                <a:spcPts val="500"/>
              </a:spcBef>
              <a:spcAft>
                <a:spcPts val="0"/>
              </a:spcAft>
              <a:buClr>
                <a:schemeClr val="dk1"/>
              </a:buClr>
              <a:buSzPts val="1050"/>
              <a:buChar char="?"/>
              <a:defRPr/>
            </a:lvl4pPr>
            <a:lvl5pPr marL="2286000" lvl="4" indent="-323850" algn="l">
              <a:lnSpc>
                <a:spcPct val="90000"/>
              </a:lnSpc>
              <a:spcBef>
                <a:spcPts val="500"/>
              </a:spcBef>
              <a:spcAft>
                <a:spcPts val="0"/>
              </a:spcAft>
              <a:buClr>
                <a:schemeClr val="dk1"/>
              </a:buClr>
              <a:buSzPts val="1500"/>
              <a:buChar char="•"/>
              <a:defRPr/>
            </a:lvl5pPr>
            <a:lvl6pPr marL="2743200" lvl="5" indent="-323850" algn="l">
              <a:lnSpc>
                <a:spcPct val="90000"/>
              </a:lnSpc>
              <a:spcBef>
                <a:spcPts val="500"/>
              </a:spcBef>
              <a:spcAft>
                <a:spcPts val="0"/>
              </a:spcAft>
              <a:buClr>
                <a:schemeClr val="dk1"/>
              </a:buClr>
              <a:buSzPts val="1500"/>
              <a:buChar char="•"/>
              <a:defRPr/>
            </a:lvl6pPr>
            <a:lvl7pPr marL="3200400" lvl="6" indent="-323850" algn="l">
              <a:lnSpc>
                <a:spcPct val="90000"/>
              </a:lnSpc>
              <a:spcBef>
                <a:spcPts val="500"/>
              </a:spcBef>
              <a:spcAft>
                <a:spcPts val="0"/>
              </a:spcAft>
              <a:buClr>
                <a:schemeClr val="dk1"/>
              </a:buClr>
              <a:buSzPts val="1500"/>
              <a:buChar char="•"/>
              <a:defRPr/>
            </a:lvl7pPr>
            <a:lvl8pPr marL="3657600" lvl="7" indent="-323850" algn="l">
              <a:lnSpc>
                <a:spcPct val="90000"/>
              </a:lnSpc>
              <a:spcBef>
                <a:spcPts val="500"/>
              </a:spcBef>
              <a:spcAft>
                <a:spcPts val="0"/>
              </a:spcAft>
              <a:buClr>
                <a:schemeClr val="dk1"/>
              </a:buClr>
              <a:buSzPts val="1500"/>
              <a:buChar char="•"/>
              <a:defRPr/>
            </a:lvl8pPr>
            <a:lvl9pPr marL="4114800" lvl="8" indent="-323850" algn="l">
              <a:lnSpc>
                <a:spcPct val="90000"/>
              </a:lnSpc>
              <a:spcBef>
                <a:spcPts val="500"/>
              </a:spcBef>
              <a:spcAft>
                <a:spcPts val="0"/>
              </a:spcAft>
              <a:buClr>
                <a:schemeClr val="dk1"/>
              </a:buClr>
              <a:buSzPts val="1500"/>
              <a:buChar char="•"/>
              <a:defRPr/>
            </a:lvl9pPr>
          </a:lstStyle>
          <a:p>
            <a:endParaRPr/>
          </a:p>
        </p:txBody>
      </p:sp>
      <p:sp>
        <p:nvSpPr>
          <p:cNvPr id="36" name="Google Shape;36;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94253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64"/>
        <p:cNvGrpSpPr/>
        <p:nvPr/>
      </p:nvGrpSpPr>
      <p:grpSpPr>
        <a:xfrm>
          <a:off x="0" y="0"/>
          <a:ext cx="0" cy="0"/>
          <a:chOff x="0" y="0"/>
          <a:chExt cx="0" cy="0"/>
        </a:xfrm>
      </p:grpSpPr>
      <p:sp>
        <p:nvSpPr>
          <p:cNvPr id="65" name="Google Shape;65;p42"/>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8798"/>
              <a:buFont typeface="Raleway SemiBold"/>
              <a:buNone/>
              <a:defRPr sz="4399" b="0" i="0" u="none" strike="noStrike" cap="none">
                <a:solidFill>
                  <a:schemeClr val="dk1"/>
                </a:solidFill>
                <a:latin typeface="Raleway SemiBold"/>
                <a:ea typeface="Raleway SemiBold"/>
                <a:cs typeface="Raleway SemiBold"/>
                <a:sym typeface="Raleway SemiBold"/>
              </a:defRPr>
            </a:lvl1pPr>
            <a:lvl2pPr lvl="1">
              <a:spcBef>
                <a:spcPts val="0"/>
              </a:spcBef>
              <a:spcAft>
                <a:spcPts val="0"/>
              </a:spcAft>
              <a:buSzPts val="1400"/>
              <a:buNone/>
              <a:defRPr sz="900"/>
            </a:lvl2pPr>
            <a:lvl3pPr lvl="2">
              <a:spcBef>
                <a:spcPts val="0"/>
              </a:spcBef>
              <a:spcAft>
                <a:spcPts val="0"/>
              </a:spcAft>
              <a:buSzPts val="1400"/>
              <a:buNone/>
              <a:defRPr sz="900"/>
            </a:lvl3pPr>
            <a:lvl4pPr lvl="3">
              <a:spcBef>
                <a:spcPts val="0"/>
              </a:spcBef>
              <a:spcAft>
                <a:spcPts val="0"/>
              </a:spcAft>
              <a:buSzPts val="1400"/>
              <a:buNone/>
              <a:defRPr sz="900"/>
            </a:lvl4pPr>
            <a:lvl5pPr lvl="4">
              <a:spcBef>
                <a:spcPts val="0"/>
              </a:spcBef>
              <a:spcAft>
                <a:spcPts val="0"/>
              </a:spcAft>
              <a:buSzPts val="1400"/>
              <a:buNone/>
              <a:defRPr sz="900"/>
            </a:lvl5pPr>
            <a:lvl6pPr lvl="5">
              <a:spcBef>
                <a:spcPts val="0"/>
              </a:spcBef>
              <a:spcAft>
                <a:spcPts val="0"/>
              </a:spcAft>
              <a:buSzPts val="1400"/>
              <a:buNone/>
              <a:defRPr sz="900"/>
            </a:lvl6pPr>
            <a:lvl7pPr lvl="6">
              <a:spcBef>
                <a:spcPts val="0"/>
              </a:spcBef>
              <a:spcAft>
                <a:spcPts val="0"/>
              </a:spcAft>
              <a:buSzPts val="1400"/>
              <a:buNone/>
              <a:defRPr sz="900"/>
            </a:lvl7pPr>
            <a:lvl8pPr lvl="7">
              <a:spcBef>
                <a:spcPts val="0"/>
              </a:spcBef>
              <a:spcAft>
                <a:spcPts val="0"/>
              </a:spcAft>
              <a:buSzPts val="1400"/>
              <a:buNone/>
              <a:defRPr sz="900"/>
            </a:lvl8pPr>
            <a:lvl9pPr lvl="8">
              <a:spcBef>
                <a:spcPts val="0"/>
              </a:spcBef>
              <a:spcAft>
                <a:spcPts val="0"/>
              </a:spcAft>
              <a:buSzPts val="1400"/>
              <a:buNone/>
              <a:defRPr sz="900"/>
            </a:lvl9pPr>
          </a:lstStyle>
          <a:p>
            <a:endParaRPr/>
          </a:p>
        </p:txBody>
      </p:sp>
      <p:sp>
        <p:nvSpPr>
          <p:cNvPr id="66" name="Google Shape;66;p42"/>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Autofit/>
          </a:bodyPr>
          <a:lstStyle>
            <a:lvl1pPr marL="228600" marR="0" lvl="0" indent="-292068" algn="l" rtl="0">
              <a:lnSpc>
                <a:spcPct val="90000"/>
              </a:lnSpc>
              <a:spcBef>
                <a:spcPts val="1000"/>
              </a:spcBef>
              <a:spcAft>
                <a:spcPts val="0"/>
              </a:spcAft>
              <a:buClr>
                <a:schemeClr val="dk1"/>
              </a:buClr>
              <a:buSzPts val="5599"/>
              <a:buFont typeface="Arial"/>
              <a:buChar char="•"/>
              <a:defRPr sz="2800" b="0" i="0" u="none" strike="noStrike" cap="none">
                <a:solidFill>
                  <a:schemeClr val="dk1"/>
                </a:solidFill>
                <a:latin typeface="Raleway Medium"/>
                <a:ea typeface="Raleway Medium"/>
                <a:cs typeface="Raleway Medium"/>
                <a:sym typeface="Raleway Medium"/>
              </a:defRPr>
            </a:lvl1pPr>
            <a:lvl2pPr marL="457200" marR="0" lvl="1" indent="-266668" algn="l" rtl="0">
              <a:lnSpc>
                <a:spcPct val="90000"/>
              </a:lnSpc>
              <a:spcBef>
                <a:spcPts val="500"/>
              </a:spcBef>
              <a:spcAft>
                <a:spcPts val="0"/>
              </a:spcAft>
              <a:buClr>
                <a:schemeClr val="dk1"/>
              </a:buClr>
              <a:buSzPts val="4799"/>
              <a:buFont typeface="Arial"/>
              <a:buChar char="•"/>
              <a:defRPr sz="2400" b="0" i="0" u="none" strike="noStrike" cap="none">
                <a:solidFill>
                  <a:schemeClr val="dk1"/>
                </a:solidFill>
                <a:latin typeface="Raleway Medium"/>
                <a:ea typeface="Raleway Medium"/>
                <a:cs typeface="Raleway Medium"/>
                <a:sym typeface="Raleway Medium"/>
              </a:defRPr>
            </a:lvl2pPr>
            <a:lvl3pPr marL="685800" marR="0" lvl="2" indent="-241268" algn="l" rtl="0">
              <a:lnSpc>
                <a:spcPct val="90000"/>
              </a:lnSpc>
              <a:spcBef>
                <a:spcPts val="500"/>
              </a:spcBef>
              <a:spcAft>
                <a:spcPts val="0"/>
              </a:spcAft>
              <a:buClr>
                <a:schemeClr val="dk1"/>
              </a:buClr>
              <a:buSzPts val="3999"/>
              <a:buFont typeface="Arial"/>
              <a:buChar char="•"/>
              <a:defRPr sz="2000" b="0" i="0" u="none" strike="noStrike" cap="none">
                <a:solidFill>
                  <a:schemeClr val="dk1"/>
                </a:solidFill>
                <a:latin typeface="Raleway Medium"/>
                <a:ea typeface="Raleway Medium"/>
                <a:cs typeface="Raleway Medium"/>
                <a:sym typeface="Raleway Medium"/>
              </a:defRPr>
            </a:lvl3pPr>
            <a:lvl4pPr marL="914400" marR="0" lvl="3"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4pPr>
            <a:lvl5pPr marL="1143000" marR="0" lvl="4"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5pPr>
            <a:lvl6pPr marL="1371600" marR="0" lvl="5"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6pPr>
            <a:lvl7pPr marL="1600200" marR="0" lvl="6"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7pPr>
            <a:lvl8pPr marL="1828800" marR="0" lvl="7"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8pPr>
            <a:lvl9pPr marL="2057400" marR="0" lvl="8"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9pPr>
          </a:lstStyle>
          <a:p>
            <a:endParaRPr/>
          </a:p>
        </p:txBody>
      </p:sp>
      <p:sp>
        <p:nvSpPr>
          <p:cNvPr id="67" name="Google Shape;67;p42"/>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Raleway Medium"/>
                <a:ea typeface="Raleway Medium"/>
                <a:cs typeface="Raleway Medium"/>
                <a:sym typeface="Raleway Medium"/>
              </a:defRPr>
            </a:lvl1pPr>
            <a:lvl2pPr marR="0" lvl="1"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2pPr>
            <a:lvl3pPr marR="0" lvl="2"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3pPr>
            <a:lvl4pPr marR="0" lvl="3"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4pPr>
            <a:lvl5pPr marR="0" lvl="4"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5pPr>
            <a:lvl6pPr marR="0" lvl="5"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6pPr>
            <a:lvl7pPr marR="0" lvl="6"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7pPr>
            <a:lvl8pPr marR="0" lvl="7"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8pPr>
            <a:lvl9pPr marR="0" lvl="8"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9pPr>
          </a:lstStyle>
          <a:p>
            <a:fld id="{2EC70088-8EDE-BC46-9CF7-B2330A31653E}" type="datetime1">
              <a:rPr lang="en-IN" smtClean="0"/>
              <a:t>14-05-2024</a:t>
            </a:fld>
            <a:endParaRPr/>
          </a:p>
        </p:txBody>
      </p:sp>
      <p:sp>
        <p:nvSpPr>
          <p:cNvPr id="68" name="Google Shape;68;p42"/>
          <p:cNvSpPr txBox="1">
            <a:spLocks noGrp="1"/>
          </p:cNvSpPr>
          <p:nvPr>
            <p:ph type="ftr" idx="11"/>
          </p:nvPr>
        </p:nvSpPr>
        <p:spPr>
          <a:xfrm>
            <a:off x="151388" y="6356351"/>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Raleway Medium"/>
                <a:ea typeface="Raleway Medium"/>
                <a:cs typeface="Raleway Medium"/>
                <a:sym typeface="Raleway Medium"/>
              </a:defRPr>
            </a:lvl1pPr>
            <a:lvl2pPr marR="0" lvl="1"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2pPr>
            <a:lvl3pPr marR="0" lvl="2"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3pPr>
            <a:lvl4pPr marR="0" lvl="3"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4pPr>
            <a:lvl5pPr marR="0" lvl="4"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5pPr>
            <a:lvl6pPr marR="0" lvl="5"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6pPr>
            <a:lvl7pPr marR="0" lvl="6"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7pPr>
            <a:lvl8pPr marR="0" lvl="7"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8pPr>
            <a:lvl9pPr marR="0" lvl="8"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9pPr>
          </a:lstStyle>
          <a:p>
            <a:endParaRPr/>
          </a:p>
        </p:txBody>
      </p:sp>
      <p:sp>
        <p:nvSpPr>
          <p:cNvPr id="69" name="Google Shape;69;p42"/>
          <p:cNvSpPr>
            <a:spLocks noGrp="1"/>
          </p:cNvSpPr>
          <p:nvPr>
            <p:ph type="sldNum" idx="12"/>
          </p:nvPr>
        </p:nvSpPr>
        <p:spPr>
          <a:xfrm>
            <a:off x="-231349" y="255588"/>
            <a:ext cx="838200" cy="365125"/>
          </a:xfrm>
          <a:prstGeom prst="roundRect">
            <a:avLst>
              <a:gd name="adj" fmla="val 10797"/>
            </a:avLst>
          </a:prstGeom>
          <a:gradFill>
            <a:gsLst>
              <a:gs pos="0">
                <a:schemeClr val="accent4"/>
              </a:gs>
              <a:gs pos="100000">
                <a:schemeClr val="accent5"/>
              </a:gs>
            </a:gsLst>
            <a:lin ang="10800000" scaled="0"/>
          </a:gra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0230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C69F7B-33AD-BA4C-876B-2CDD89A367D2}" type="datetime1">
              <a:rPr lang="en-IN" smtClean="0"/>
              <a:t>14-05-2024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47DE72-A70B-AF41-BEC2-CC85D1578E02}" type="datetime1">
              <a:rPr lang="en-IN" smtClean="0"/>
              <a:t>14-05-2024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5FE76-1C16-C14D-8D40-C4062AC0F5FA}" type="datetime1">
              <a:rPr lang="en-IN" smtClean="0"/>
              <a:t>14-05-2024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A7B6F0-40AE-E24D-AC58-2D6B38BA5921}" type="datetime1">
              <a:rPr lang="en-IN" smtClean="0"/>
              <a:t>14-05-2024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1627B1-00E8-154F-8E41-341E400E9FC4}" type="datetime1">
              <a:rPr lang="en-IN" smtClean="0"/>
              <a:t>14-05-2024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E0F0AA-EA87-844C-B749-02583D2424A7}" type="datetime1">
              <a:rPr lang="en-IN" smtClean="0"/>
              <a:t>14-05-2024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8C0B0A-7327-C440-B524-A49F506AF381}" type="datetime1">
              <a:rPr lang="en-IN" smtClean="0"/>
              <a:t>14-05-2024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F4B2AF-FA94-5A41-940B-C9F77A24E513}" type="datetime1">
              <a:rPr lang="en-IN" smtClean="0"/>
              <a:t>14-05-2024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85ADAC-698E-A247-B4F1-D7D4CB13339D}" type="datetime1">
              <a:rPr lang="en-IN" smtClean="0"/>
              <a:t>14-05-2024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cxnSp>
        <p:nvCxnSpPr>
          <p:cNvPr id="10" name="Straight Connector 9"/>
          <p:cNvCxnSpPr/>
          <p:nvPr userDrawn="1"/>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Tree>
    <p:extLst>
      <p:ext uri="{BB962C8B-B14F-4D97-AF65-F5344CB8AC3E}">
        <p14:creationId xmlns:p14="http://schemas.microsoft.com/office/powerpoint/2010/main" val="1002095191"/>
      </p:ext>
    </p:extLst>
  </p:cSld>
  <p:clrMap bg1="lt1" tx1="dk1" bg2="lt2" tx2="dk2" accent1="accent1" accent2="accent2" accent3="accent3" accent4="accent4" accent5="accent5" accent6="accent6" hlink="hlink" folHlink="folHlink"/>
  <p:sldLayoutIdLst>
    <p:sldLayoutId id="2147483680" r:id="rId1"/>
  </p:sldLayoutIdLst>
  <p:hf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AA7F6-0C72-9241-A92A-A53AB807C02B}" type="datetime1">
              <a:rPr lang="en-IN" smtClean="0"/>
              <a:t>14-05-2024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84" r:id="rId1"/>
    <p:sldLayoutId id="2147483704" r:id="rId2"/>
    <p:sldLayoutId id="2147483705"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1" r:id="rId12"/>
  </p:sldLayoutIdLst>
  <p:hf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2A324-F0B4-3D4B-9185-DD68C07C53E7}" type="datetime1">
              <a:rPr lang="en-IN" smtClean="0"/>
              <a:t>14-05-2024</a:t>
            </a:fld>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283706685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7" r:id="rId5"/>
    <p:sldLayoutId id="2147483708"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E776D66-1F2F-B348-8DC7-42BD5D86556D}"/>
              </a:ext>
            </a:extLst>
          </p:cNvPr>
          <p:cNvSpPr txBox="1"/>
          <p:nvPr/>
        </p:nvSpPr>
        <p:spPr>
          <a:xfrm>
            <a:off x="700915" y="1864599"/>
            <a:ext cx="10314038" cy="4832092"/>
          </a:xfrm>
          <a:prstGeom prst="rect">
            <a:avLst/>
          </a:prstGeom>
          <a:noFill/>
        </p:spPr>
        <p:txBody>
          <a:bodyPr wrap="square" lIns="91440" tIns="45720" rIns="91440" bIns="45720" rtlCol="0" anchor="t">
            <a:spAutoFit/>
          </a:bodyPr>
          <a:lstStyle/>
          <a:p>
            <a:pPr algn="ctr"/>
            <a:r>
              <a:rPr lang="en-US" sz="3100" b="1">
                <a:solidFill>
                  <a:schemeClr val="bg1"/>
                </a:solidFill>
                <a:latin typeface="Times New Roman"/>
                <a:cs typeface="Times New Roman"/>
              </a:rPr>
              <a:t>Analyzing GNN Models for Community Detection Using Graph Embeddings: A Comparative Study</a:t>
            </a:r>
            <a:endParaRPr lang="en-US" sz="3100" b="1">
              <a:solidFill>
                <a:schemeClr val="bg1"/>
              </a:solidFill>
              <a:latin typeface="Times New Roman"/>
              <a:ea typeface="+mn-lt"/>
              <a:cs typeface="Times New Roman"/>
            </a:endParaRPr>
          </a:p>
          <a:p>
            <a:pPr algn="ctr"/>
            <a:r>
              <a:rPr lang="en-US" sz="2800" b="1">
                <a:solidFill>
                  <a:schemeClr val="bg1"/>
                </a:solidFill>
                <a:latin typeface="Times New Roman"/>
                <a:cs typeface="Times New Roman"/>
              </a:rPr>
              <a:t>Team Number:DB4</a:t>
            </a:r>
          </a:p>
          <a:p>
            <a:pPr algn="ctr"/>
            <a:r>
              <a:rPr lang="en-US" sz="3200">
                <a:solidFill>
                  <a:schemeClr val="bg1"/>
                </a:solidFill>
                <a:latin typeface="Times New Roman"/>
                <a:cs typeface="Times New Roman"/>
              </a:rPr>
              <a:t>            </a:t>
            </a:r>
            <a:endParaRPr lang="en-US" sz="3200">
              <a:solidFill>
                <a:schemeClr val="bg1"/>
              </a:solidFill>
              <a:latin typeface="Times New Roman" panose="02020603050405020304" pitchFamily="18" charset="0"/>
              <a:cs typeface="Times New Roman" panose="02020603050405020304" pitchFamily="18" charset="0"/>
            </a:endParaRPr>
          </a:p>
          <a:p>
            <a:pPr algn="ctr"/>
            <a:endParaRPr lang="en-US" sz="4000">
              <a:solidFill>
                <a:schemeClr val="bg1"/>
              </a:solidFill>
              <a:latin typeface="Times New Roman" panose="02020603050405020304" pitchFamily="18" charset="0"/>
              <a:cs typeface="Times New Roman" panose="02020603050405020304" pitchFamily="18" charset="0"/>
            </a:endParaRPr>
          </a:p>
          <a:p>
            <a:pPr algn="ctr"/>
            <a:endParaRPr lang="en-US" sz="2400">
              <a:solidFill>
                <a:schemeClr val="bg1"/>
              </a:solidFill>
              <a:latin typeface="Times New Roman" panose="02020603050405020304" pitchFamily="18" charset="0"/>
              <a:cs typeface="Times New Roman" panose="02020603050405020304" pitchFamily="18" charset="0"/>
            </a:endParaRPr>
          </a:p>
          <a:p>
            <a:pPr algn="ctr"/>
            <a:endParaRPr lang="en-US" sz="4000">
              <a:solidFill>
                <a:schemeClr val="bg1"/>
              </a:solidFill>
              <a:latin typeface="Times New Roman" panose="02020603050405020304" pitchFamily="18" charset="0"/>
              <a:cs typeface="Times New Roman" panose="02020603050405020304" pitchFamily="18" charset="0"/>
            </a:endParaRPr>
          </a:p>
          <a:p>
            <a:pPr algn="ctr"/>
            <a:endParaRPr lang="en-US" sz="2400">
              <a:solidFill>
                <a:schemeClr val="bg1"/>
              </a:solidFill>
              <a:latin typeface="Times New Roman" panose="02020603050405020304" pitchFamily="18" charset="0"/>
              <a:cs typeface="Times New Roman" panose="02020603050405020304" pitchFamily="18" charset="0"/>
            </a:endParaRPr>
          </a:p>
          <a:p>
            <a:pPr algn="ctr"/>
            <a:endParaRPr lang="en-US" sz="4000">
              <a:solidFill>
                <a:schemeClr val="bg1"/>
              </a:solidFill>
              <a:latin typeface="Times New Roman" panose="02020603050405020304" pitchFamily="18" charset="0"/>
              <a:cs typeface="Times New Roman" panose="02020603050405020304" pitchFamily="18" charset="0"/>
            </a:endParaRPr>
          </a:p>
          <a:p>
            <a:pPr algn="ctr"/>
            <a:endParaRPr lang="en-US">
              <a:solidFill>
                <a:schemeClr val="bg1"/>
              </a:solidFill>
              <a:latin typeface="Times New Roman" panose="02020603050405020304" pitchFamily="18" charset="0"/>
              <a:cs typeface="Times New Roman" panose="02020603050405020304" pitchFamily="18" charset="0"/>
            </a:endParaRPr>
          </a:p>
        </p:txBody>
      </p:sp>
      <p:pic>
        <p:nvPicPr>
          <p:cNvPr id="11" name="Google Shape;154;p22" descr="A picture containing person, white&#10;&#10;Description automatically generated">
            <a:extLst>
              <a:ext uri="{FF2B5EF4-FFF2-40B4-BE49-F238E27FC236}">
                <a16:creationId xmlns:a16="http://schemas.microsoft.com/office/drawing/2014/main" id="{8B1E97CD-116B-7461-F600-62BBBFA559B7}"/>
              </a:ext>
            </a:extLst>
          </p:cNvPr>
          <p:cNvPicPr preferRelativeResize="0"/>
          <p:nvPr/>
        </p:nvPicPr>
        <p:blipFill rotWithShape="1">
          <a:blip r:embed="rId2">
            <a:alphaModFix/>
          </a:blip>
          <a:srcRect l="20568" t="1834" r="17645" b="33811"/>
          <a:stretch/>
        </p:blipFill>
        <p:spPr>
          <a:xfrm>
            <a:off x="5050621" y="235276"/>
            <a:ext cx="1614626" cy="1494417"/>
          </a:xfrm>
          <a:prstGeom prst="ellipse">
            <a:avLst/>
          </a:prstGeom>
          <a:noFill/>
          <a:ln w="28575" cap="flat" cmpd="sng">
            <a:solidFill>
              <a:srgbClr val="FFFFFF"/>
            </a:solidFill>
            <a:prstDash val="solid"/>
            <a:round/>
            <a:headEnd type="none" w="sm" len="sm"/>
            <a:tailEnd type="none" w="sm" len="sm"/>
          </a:ln>
        </p:spPr>
      </p:pic>
      <p:sp>
        <p:nvSpPr>
          <p:cNvPr id="6" name="Google Shape;1890;p24">
            <a:extLst>
              <a:ext uri="{FF2B5EF4-FFF2-40B4-BE49-F238E27FC236}">
                <a16:creationId xmlns:a16="http://schemas.microsoft.com/office/drawing/2014/main" id="{D350A223-BAD9-4EAB-F348-A9D801421B4A}"/>
              </a:ext>
            </a:extLst>
          </p:cNvPr>
          <p:cNvSpPr txBox="1"/>
          <p:nvPr/>
        </p:nvSpPr>
        <p:spPr>
          <a:xfrm>
            <a:off x="-63020" y="6553562"/>
            <a:ext cx="11937157" cy="32312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600"/>
              <a:buFont typeface="Arial"/>
              <a:buNone/>
            </a:pPr>
            <a:r>
              <a:rPr lang="en-US" sz="1500">
                <a:solidFill>
                  <a:schemeClr val="lt1"/>
                </a:solidFill>
                <a:latin typeface="Calibri"/>
                <a:ea typeface="Calibri"/>
                <a:cs typeface="Calibri"/>
                <a:sym typeface="Calibri"/>
              </a:rPr>
              <a:t>Amrita School of Computing | Amrita Vishwa Vidyapeetham | </a:t>
            </a:r>
            <a:r>
              <a:rPr lang="en-US" sz="1500" err="1">
                <a:solidFill>
                  <a:schemeClr val="lt1"/>
                </a:solidFill>
                <a:latin typeface="Calibri"/>
                <a:ea typeface="Calibri"/>
                <a:cs typeface="Calibri"/>
                <a:sym typeface="Calibri"/>
              </a:rPr>
              <a:t>Amritapuri</a:t>
            </a:r>
            <a:r>
              <a:rPr lang="en-US" sz="1500">
                <a:solidFill>
                  <a:schemeClr val="lt1"/>
                </a:solidFill>
                <a:latin typeface="Calibri"/>
                <a:ea typeface="Calibri"/>
                <a:cs typeface="Calibri"/>
                <a:sym typeface="Calibri"/>
              </a:rPr>
              <a:t>     </a:t>
            </a:r>
          </a:p>
        </p:txBody>
      </p:sp>
      <p:graphicFrame>
        <p:nvGraphicFramePr>
          <p:cNvPr id="4" name="Table 6">
            <a:extLst>
              <a:ext uri="{FF2B5EF4-FFF2-40B4-BE49-F238E27FC236}">
                <a16:creationId xmlns:a16="http://schemas.microsoft.com/office/drawing/2014/main" id="{A0A1D2D4-2404-8311-BB9C-524CF6D69C2C}"/>
              </a:ext>
            </a:extLst>
          </p:cNvPr>
          <p:cNvGraphicFramePr>
            <a:graphicFrameLocks noGrp="1"/>
          </p:cNvGraphicFramePr>
          <p:nvPr>
            <p:extLst>
              <p:ext uri="{D42A27DB-BD31-4B8C-83A1-F6EECF244321}">
                <p14:modId xmlns:p14="http://schemas.microsoft.com/office/powerpoint/2010/main" val="2309643936"/>
              </p:ext>
            </p:extLst>
          </p:nvPr>
        </p:nvGraphicFramePr>
        <p:xfrm>
          <a:off x="3579331" y="3565192"/>
          <a:ext cx="4740295" cy="1920795"/>
        </p:xfrm>
        <a:graphic>
          <a:graphicData uri="http://schemas.openxmlformats.org/drawingml/2006/table">
            <a:tbl>
              <a:tblPr firstRow="1" bandRow="1">
                <a:tableStyleId>{F2DE63D5-997A-4646-A377-4702673A728D}</a:tableStyleId>
              </a:tblPr>
              <a:tblGrid>
                <a:gridCol w="2267755">
                  <a:extLst>
                    <a:ext uri="{9D8B030D-6E8A-4147-A177-3AD203B41FA5}">
                      <a16:colId xmlns:a16="http://schemas.microsoft.com/office/drawing/2014/main" val="2861757856"/>
                    </a:ext>
                  </a:extLst>
                </a:gridCol>
                <a:gridCol w="2472540">
                  <a:extLst>
                    <a:ext uri="{9D8B030D-6E8A-4147-A177-3AD203B41FA5}">
                      <a16:colId xmlns:a16="http://schemas.microsoft.com/office/drawing/2014/main" val="3896815834"/>
                    </a:ext>
                  </a:extLst>
                </a:gridCol>
              </a:tblGrid>
              <a:tr h="384159">
                <a:tc>
                  <a:txBody>
                    <a:bodyPr/>
                    <a:lstStyle/>
                    <a:p>
                      <a:pPr algn="ctr"/>
                      <a:r>
                        <a:rPr lang="en-IN"/>
                        <a:t>ROLL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484753"/>
                  </a:ext>
                </a:extLst>
              </a:tr>
              <a:tr h="384159">
                <a:tc>
                  <a:txBody>
                    <a:bodyPr/>
                    <a:lstStyle/>
                    <a:p>
                      <a:r>
                        <a:rPr lang="en-US" sz="1800">
                          <a:solidFill>
                            <a:schemeClr val="bg1"/>
                          </a:solidFill>
                          <a:latin typeface="Times New Roman" panose="02020603050405020304" pitchFamily="18" charset="0"/>
                          <a:cs typeface="Times New Roman" panose="02020603050405020304" pitchFamily="18" charset="0"/>
                        </a:rPr>
                        <a:t>AM.EN.U4CSE20339</a:t>
                      </a: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solidFill>
                            <a:schemeClr val="bg1"/>
                          </a:solidFill>
                          <a:latin typeface="Times New Roman" panose="02020603050405020304" pitchFamily="18" charset="0"/>
                          <a:cs typeface="Times New Roman" panose="02020603050405020304" pitchFamily="18" charset="0"/>
                        </a:rPr>
                        <a:t>Krishnpriya Dinesan</a:t>
                      </a: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7887763"/>
                  </a:ext>
                </a:extLst>
              </a:tr>
              <a:tr h="384159">
                <a:tc>
                  <a:txBody>
                    <a:bodyPr/>
                    <a:lstStyle/>
                    <a:p>
                      <a:r>
                        <a:rPr lang="en-US" sz="1800">
                          <a:solidFill>
                            <a:schemeClr val="bg1"/>
                          </a:solidFill>
                          <a:latin typeface="Times New Roman" panose="02020603050405020304" pitchFamily="18" charset="0"/>
                          <a:cs typeface="Times New Roman" panose="02020603050405020304" pitchFamily="18" charset="0"/>
                        </a:rPr>
                        <a:t>AM.EN.U4CSE20366 </a:t>
                      </a: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solidFill>
                            <a:schemeClr val="bg1"/>
                          </a:solidFill>
                          <a:latin typeface="Times New Roman" panose="02020603050405020304" pitchFamily="18" charset="0"/>
                          <a:cs typeface="Times New Roman" panose="02020603050405020304" pitchFamily="18" charset="0"/>
                        </a:rPr>
                        <a:t>Sreesankar S</a:t>
                      </a: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7353010"/>
                  </a:ext>
                </a:extLst>
              </a:tr>
              <a:tr h="384159">
                <a:tc>
                  <a:txBody>
                    <a:bodyPr/>
                    <a:lstStyle/>
                    <a:p>
                      <a:r>
                        <a:rPr lang="en-US" sz="1800">
                          <a:solidFill>
                            <a:schemeClr val="bg1"/>
                          </a:solidFill>
                          <a:latin typeface="Times New Roman" panose="02020603050405020304" pitchFamily="18" charset="0"/>
                          <a:cs typeface="Times New Roman" panose="02020603050405020304" pitchFamily="18" charset="0"/>
                        </a:rPr>
                        <a:t>AM.EN.U4CSE20321 </a:t>
                      </a: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bg1"/>
                          </a:solidFill>
                          <a:latin typeface="Times New Roman" panose="02020603050405020304" pitchFamily="18" charset="0"/>
                          <a:cs typeface="Times New Roman" panose="02020603050405020304" pitchFamily="18" charset="0"/>
                        </a:rPr>
                        <a:t>Devesh Kumar V 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9199285"/>
                  </a:ext>
                </a:extLst>
              </a:tr>
              <a:tr h="384159">
                <a:tc>
                  <a:txBody>
                    <a:bodyPr/>
                    <a:lstStyle/>
                    <a:p>
                      <a:r>
                        <a:rPr lang="en-US" sz="1800">
                          <a:solidFill>
                            <a:schemeClr val="bg1"/>
                          </a:solidFill>
                          <a:latin typeface="Times New Roman" panose="02020603050405020304" pitchFamily="18" charset="0"/>
                          <a:cs typeface="Times New Roman" panose="02020603050405020304" pitchFamily="18" charset="0"/>
                        </a:rPr>
                        <a:t>AM.EN.U4CSE20152 </a:t>
                      </a: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solidFill>
                            <a:schemeClr val="bg1"/>
                          </a:solidFill>
                          <a:latin typeface="Times New Roman" panose="02020603050405020304" pitchFamily="18" charset="0"/>
                          <a:cs typeface="Times New Roman" panose="02020603050405020304" pitchFamily="18" charset="0"/>
                        </a:rPr>
                        <a:t>Pranav B Nair</a:t>
                      </a: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301232"/>
                  </a:ext>
                </a:extLst>
              </a:tr>
            </a:tbl>
          </a:graphicData>
        </a:graphic>
      </p:graphicFrame>
      <p:sp>
        <p:nvSpPr>
          <p:cNvPr id="2" name="Slide Number Placeholder 1">
            <a:extLst>
              <a:ext uri="{FF2B5EF4-FFF2-40B4-BE49-F238E27FC236}">
                <a16:creationId xmlns:a16="http://schemas.microsoft.com/office/drawing/2014/main" id="{A77E6688-46E0-087A-A81D-68FA25B58B25}"/>
              </a:ext>
            </a:extLst>
          </p:cNvPr>
          <p:cNvSpPr>
            <a:spLocks noGrp="1"/>
          </p:cNvSpPr>
          <p:nvPr>
            <p:ph type="sldNum" sz="quarter" idx="12"/>
          </p:nvPr>
        </p:nvSpPr>
        <p:spPr/>
        <p:txBody>
          <a:bodyPr/>
          <a:lstStyle/>
          <a:p>
            <a:fld id="{6B218248-39AE-B24D-B571-E8695ACF81F5}" type="slidenum">
              <a:rPr lang="en-US" smtClean="0"/>
              <a:t>1</a:t>
            </a:fld>
            <a:endParaRPr lang="en-US"/>
          </a:p>
        </p:txBody>
      </p:sp>
    </p:spTree>
    <p:extLst>
      <p:ext uri="{BB962C8B-B14F-4D97-AF65-F5344CB8AC3E}">
        <p14:creationId xmlns:p14="http://schemas.microsoft.com/office/powerpoint/2010/main" val="30491948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885855-5737-3352-5779-89055A795C66}"/>
              </a:ext>
            </a:extLst>
          </p:cNvPr>
          <p:cNvSpPr>
            <a:spLocks noGrp="1"/>
          </p:cNvSpPr>
          <p:nvPr>
            <p:ph idx="1"/>
          </p:nvPr>
        </p:nvSpPr>
        <p:spPr/>
        <p:txBody>
          <a:bodyPr vert="horz" lIns="91440" tIns="45720" rIns="91440" bIns="45720" rtlCol="0" anchor="t">
            <a:normAutofit/>
          </a:bodyPr>
          <a:lstStyle/>
          <a:p>
            <a:pPr marL="0" indent="0">
              <a:buNone/>
            </a:pPr>
            <a:r>
              <a:rPr lang="en-US" sz="2400">
                <a:solidFill>
                  <a:srgbClr val="0D0D0D"/>
                </a:solidFill>
                <a:latin typeface="Times New Roman"/>
                <a:cs typeface="Times New Roman"/>
              </a:rPr>
              <a:t>The </a:t>
            </a:r>
            <a:r>
              <a:rPr lang="en-US" sz="2400" b="0" i="0">
                <a:solidFill>
                  <a:srgbClr val="0D0D0D"/>
                </a:solidFill>
                <a:effectLst/>
                <a:latin typeface="Times New Roman"/>
                <a:cs typeface="Times New Roman"/>
              </a:rPr>
              <a:t>project contributes </a:t>
            </a:r>
            <a:r>
              <a:rPr lang="en-US" sz="2400">
                <a:solidFill>
                  <a:srgbClr val="0D0D0D"/>
                </a:solidFill>
                <a:latin typeface="Times New Roman"/>
                <a:cs typeface="Times New Roman"/>
              </a:rPr>
              <a:t>by conducting a comparative study on GNN models for community detection,comparing effectiveness and advancing graph embedding techniques' understanding</a:t>
            </a:r>
            <a:r>
              <a:rPr lang="en-US" sz="2400" b="0" i="0">
                <a:solidFill>
                  <a:srgbClr val="0D0D0D"/>
                </a:solidFill>
                <a:effectLst/>
                <a:latin typeface="Times New Roman"/>
                <a:cs typeface="Times New Roman"/>
              </a:rPr>
              <a:t>.</a:t>
            </a:r>
            <a:endParaRPr lang="en-US" sz="2400">
              <a:solidFill>
                <a:srgbClr val="0D0D0D"/>
              </a:solidFill>
              <a:latin typeface="Times New Roman"/>
              <a:cs typeface="Times New Roman"/>
            </a:endParaRPr>
          </a:p>
          <a:p>
            <a:pPr marL="0" indent="0">
              <a:buNone/>
            </a:pPr>
            <a:endParaRPr lang="en-US" sz="2400">
              <a:latin typeface="Times"/>
              <a:cs typeface="Times New Roman"/>
            </a:endParaRPr>
          </a:p>
          <a:p>
            <a:pPr marL="0" indent="0">
              <a:buNone/>
            </a:pPr>
            <a:endParaRPr lang="en-US" sz="2400">
              <a:latin typeface="Times"/>
              <a:cs typeface="Times New Roman"/>
            </a:endParaRPr>
          </a:p>
          <a:p>
            <a:pPr marL="0" indent="0">
              <a:buNone/>
            </a:pPr>
            <a:r>
              <a:rPr lang="en-US" sz="2400">
                <a:latin typeface="Times New Roman"/>
                <a:cs typeface="Times New Roman"/>
              </a:rPr>
              <a:t> What are the </a:t>
            </a:r>
            <a:r>
              <a:rPr lang="en-US" sz="2400" b="1">
                <a:latin typeface="Times New Roman"/>
                <a:cs typeface="Times New Roman"/>
              </a:rPr>
              <a:t>objectives</a:t>
            </a:r>
            <a:r>
              <a:rPr lang="en-US" sz="2400">
                <a:latin typeface="Times New Roman"/>
                <a:cs typeface="Times New Roman"/>
              </a:rPr>
              <a:t>?</a:t>
            </a:r>
          </a:p>
          <a:p>
            <a:pPr marL="0" indent="0" algn="just">
              <a:buNone/>
            </a:pPr>
            <a:r>
              <a:rPr lang="en-US" sz="2400">
                <a:latin typeface="Times New Roman"/>
                <a:cs typeface="Times New Roman"/>
              </a:rPr>
              <a:t>     </a:t>
            </a:r>
            <a:r>
              <a:rPr lang="en-US" sz="2400" b="0" i="0">
                <a:solidFill>
                  <a:srgbClr val="0D0D0D"/>
                </a:solidFill>
                <a:effectLst/>
                <a:latin typeface="Times New Roman"/>
                <a:cs typeface="Times New Roman"/>
              </a:rPr>
              <a:t>The project </a:t>
            </a:r>
            <a:r>
              <a:rPr lang="en-US" sz="2400">
                <a:solidFill>
                  <a:srgbClr val="0D0D0D"/>
                </a:solidFill>
                <a:latin typeface="Times New Roman"/>
                <a:cs typeface="Times New Roman"/>
              </a:rPr>
              <a:t>aims to evaluate Graph Neural Networks (GNNs) for node classification </a:t>
            </a:r>
            <a:r>
              <a:rPr lang="en-US" sz="2400" b="0" i="0">
                <a:solidFill>
                  <a:srgbClr val="0D0D0D"/>
                </a:solidFill>
                <a:effectLst/>
                <a:latin typeface="Times New Roman"/>
                <a:cs typeface="Times New Roman"/>
              </a:rPr>
              <a:t>and </a:t>
            </a:r>
            <a:r>
              <a:rPr lang="en-US" sz="2400">
                <a:solidFill>
                  <a:srgbClr val="0D0D0D"/>
                </a:solidFill>
                <a:latin typeface="Times New Roman"/>
                <a:cs typeface="Times New Roman"/>
              </a:rPr>
              <a:t>community detection tasks, exploring models like GCN, GAT</a:t>
            </a:r>
            <a:r>
              <a:rPr lang="en-US" sz="2400" b="0" i="0">
                <a:solidFill>
                  <a:srgbClr val="0D0D0D"/>
                </a:solidFill>
                <a:effectLst/>
                <a:latin typeface="Times New Roman"/>
                <a:cs typeface="Times New Roman"/>
              </a:rPr>
              <a:t>, </a:t>
            </a:r>
            <a:r>
              <a:rPr lang="en-US" sz="2400" err="1">
                <a:solidFill>
                  <a:srgbClr val="0D0D0D"/>
                </a:solidFill>
                <a:latin typeface="Times New Roman"/>
                <a:cs typeface="Times New Roman"/>
              </a:rPr>
              <a:t>GraphSAGE</a:t>
            </a:r>
            <a:r>
              <a:rPr lang="en-US" sz="2400" b="0" i="0">
                <a:solidFill>
                  <a:srgbClr val="0D0D0D"/>
                </a:solidFill>
                <a:effectLst/>
                <a:latin typeface="Times New Roman"/>
                <a:cs typeface="Times New Roman"/>
              </a:rPr>
              <a:t>, and </a:t>
            </a:r>
            <a:r>
              <a:rPr lang="en-US" sz="2400">
                <a:solidFill>
                  <a:srgbClr val="0D0D0D"/>
                </a:solidFill>
                <a:latin typeface="Times New Roman"/>
                <a:cs typeface="Times New Roman"/>
              </a:rPr>
              <a:t>Deep </a:t>
            </a:r>
            <a:r>
              <a:rPr lang="en-US" sz="2400">
                <a:solidFill>
                  <a:srgbClr val="000000"/>
                </a:solidFill>
                <a:latin typeface="Times New Roman"/>
                <a:cs typeface="Times New Roman"/>
              </a:rPr>
              <a:t>Graph </a:t>
            </a:r>
            <a:r>
              <a:rPr lang="en-US" sz="2400">
                <a:solidFill>
                  <a:srgbClr val="0D0D0D"/>
                </a:solidFill>
                <a:latin typeface="Times New Roman"/>
                <a:cs typeface="Times New Roman"/>
              </a:rPr>
              <a:t>Infomax. </a:t>
            </a:r>
          </a:p>
        </p:txBody>
      </p:sp>
      <p:sp>
        <p:nvSpPr>
          <p:cNvPr id="3" name="Title 2">
            <a:extLst>
              <a:ext uri="{FF2B5EF4-FFF2-40B4-BE49-F238E27FC236}">
                <a16:creationId xmlns:a16="http://schemas.microsoft.com/office/drawing/2014/main" id="{57AB46FB-4901-B833-3BF9-E37CE4150980}"/>
              </a:ext>
            </a:extLst>
          </p:cNvPr>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Project Contributions</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44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3B9AD2-3321-4280-1FB4-43BD84CE3033}"/>
              </a:ext>
            </a:extLst>
          </p:cNvPr>
          <p:cNvSpPr>
            <a:spLocks noGrp="1"/>
          </p:cNvSpPr>
          <p:nvPr>
            <p:ph type="title"/>
          </p:nvPr>
        </p:nvSpPr>
        <p:spPr>
          <a:xfrm>
            <a:off x="571499" y="391221"/>
            <a:ext cx="10515600" cy="421441"/>
          </a:xfrm>
        </p:spPr>
        <p:txBody>
          <a:bodyPr>
            <a:noAutofit/>
          </a:bodyPr>
          <a:lstStyle/>
          <a:p>
            <a:r>
              <a:rPr lang="en-US" sz="3200">
                <a:latin typeface="Times New Roman" panose="02020603050405020304" pitchFamily="18" charset="0"/>
                <a:cs typeface="Times New Roman" panose="02020603050405020304" pitchFamily="18" charset="0"/>
              </a:rPr>
              <a:t>High Level Design</a:t>
            </a:r>
            <a:endParaRPr lang="en-IN" sz="3200">
              <a:latin typeface="Times New Roman" panose="02020603050405020304" pitchFamily="18" charset="0"/>
              <a:cs typeface="Times New Roman" panose="02020603050405020304" pitchFamily="18" charset="0"/>
            </a:endParaRPr>
          </a:p>
        </p:txBody>
      </p:sp>
      <p:sp>
        <p:nvSpPr>
          <p:cNvPr id="13" name="Content Placeholder 1">
            <a:extLst>
              <a:ext uri="{FF2B5EF4-FFF2-40B4-BE49-F238E27FC236}">
                <a16:creationId xmlns:a16="http://schemas.microsoft.com/office/drawing/2014/main" id="{80BB3C0C-AE2F-032A-43D1-30C025158263}"/>
              </a:ext>
            </a:extLst>
          </p:cNvPr>
          <p:cNvSpPr>
            <a:spLocks noGrp="1"/>
          </p:cNvSpPr>
          <p:nvPr>
            <p:ph idx="1"/>
          </p:nvPr>
        </p:nvSpPr>
        <p:spPr>
          <a:xfrm>
            <a:off x="571499" y="1137256"/>
            <a:ext cx="10515600" cy="4908082"/>
          </a:xfrm>
        </p:spPr>
        <p:txBody>
          <a:bodyPr/>
          <a:lstStyle/>
          <a:p>
            <a:endParaRPr lang="en-US"/>
          </a:p>
          <a:p>
            <a:endParaRPr lang="en-US"/>
          </a:p>
          <a:p>
            <a:endParaRPr lang="en-US"/>
          </a:p>
          <a:p>
            <a:endParaRPr lang="en-US"/>
          </a:p>
          <a:p>
            <a:pPr marL="0" indent="0">
              <a:buNone/>
            </a:pPr>
            <a:endParaRPr lang="en-IN"/>
          </a:p>
        </p:txBody>
      </p:sp>
      <p:pic>
        <p:nvPicPr>
          <p:cNvPr id="3" name="Picture 2" descr="A diagram of a software algorithm&#10;&#10;Description automatically generated">
            <a:extLst>
              <a:ext uri="{FF2B5EF4-FFF2-40B4-BE49-F238E27FC236}">
                <a16:creationId xmlns:a16="http://schemas.microsoft.com/office/drawing/2014/main" id="{7D28CE9E-0926-EA94-F607-40F50D58BEBD}"/>
              </a:ext>
            </a:extLst>
          </p:cNvPr>
          <p:cNvPicPr>
            <a:picLocks noChangeAspect="1"/>
          </p:cNvPicPr>
          <p:nvPr/>
        </p:nvPicPr>
        <p:blipFill>
          <a:blip r:embed="rId2"/>
          <a:stretch>
            <a:fillRect/>
          </a:stretch>
        </p:blipFill>
        <p:spPr>
          <a:xfrm>
            <a:off x="1221620" y="810721"/>
            <a:ext cx="9978570" cy="5393794"/>
          </a:xfrm>
          <a:prstGeom prst="rect">
            <a:avLst/>
          </a:prstGeom>
        </p:spPr>
      </p:pic>
    </p:spTree>
    <p:extLst>
      <p:ext uri="{BB962C8B-B14F-4D97-AF65-F5344CB8AC3E}">
        <p14:creationId xmlns:p14="http://schemas.microsoft.com/office/powerpoint/2010/main" val="2195440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73E7B2-C592-3425-E71B-ED25DDB6F1AB}"/>
              </a:ext>
            </a:extLst>
          </p:cNvPr>
          <p:cNvSpPr>
            <a:spLocks noGrp="1"/>
          </p:cNvSpPr>
          <p:nvPr>
            <p:ph idx="1"/>
          </p:nvPr>
        </p:nvSpPr>
        <p:spPr/>
        <p:txBody>
          <a:bodyPr vert="horz" lIns="91440" tIns="45720" rIns="91440" bIns="45720" rtlCol="0" anchor="t">
            <a:normAutofit/>
          </a:bodyPr>
          <a:lstStyle/>
          <a:p>
            <a:pPr marL="0" indent="0">
              <a:buNone/>
            </a:pPr>
            <a:r>
              <a:rPr lang="en-US" sz="2400">
                <a:latin typeface="Times New Roman"/>
                <a:cs typeface="Times New Roman"/>
              </a:rPr>
              <a:t>The algorithms used in this project are: </a:t>
            </a:r>
            <a:endParaRPr lang="en-US" sz="2400" i="0">
              <a:effectLst/>
              <a:latin typeface="Times New Roman"/>
              <a:cs typeface="Times New Roman"/>
            </a:endParaRPr>
          </a:p>
          <a:p>
            <a:pPr marL="514350" indent="-514350">
              <a:buAutoNum type="arabicPeriod"/>
            </a:pPr>
            <a:r>
              <a:rPr lang="en-US">
                <a:solidFill>
                  <a:srgbClr val="0D0D0D"/>
                </a:solidFill>
                <a:latin typeface="Times New Roman"/>
                <a:cs typeface="Times New Roman"/>
              </a:rPr>
              <a:t>Graph Neural Networks (GNNs) such as GCN, GAT, </a:t>
            </a:r>
            <a:r>
              <a:rPr lang="en-US" err="1">
                <a:solidFill>
                  <a:srgbClr val="0D0D0D"/>
                </a:solidFill>
                <a:latin typeface="Times New Roman"/>
                <a:cs typeface="Times New Roman"/>
              </a:rPr>
              <a:t>GraphSAGE</a:t>
            </a:r>
            <a:r>
              <a:rPr lang="en-US">
                <a:solidFill>
                  <a:srgbClr val="0D0D0D"/>
                </a:solidFill>
                <a:latin typeface="Times New Roman"/>
                <a:cs typeface="Times New Roman"/>
              </a:rPr>
              <a:t>, and Deep </a:t>
            </a:r>
            <a:r>
              <a:rPr lang="en-US">
                <a:solidFill>
                  <a:srgbClr val="0D0D0D"/>
                </a:solidFill>
                <a:latin typeface="Georgia"/>
                <a:cs typeface="Times New Roman"/>
              </a:rPr>
              <a:t>Graph </a:t>
            </a:r>
            <a:r>
              <a:rPr lang="en-US">
                <a:solidFill>
                  <a:srgbClr val="0D0D0D"/>
                </a:solidFill>
                <a:latin typeface="Times New Roman"/>
                <a:cs typeface="Times New Roman"/>
              </a:rPr>
              <a:t>Infomax for node classification and community detection tasks.</a:t>
            </a:r>
            <a:endParaRPr lang="en-US">
              <a:latin typeface="Times New Roman"/>
              <a:cs typeface="Times New Roman"/>
            </a:endParaRPr>
          </a:p>
          <a:p>
            <a:pPr marL="514350" indent="-514350">
              <a:buAutoNum type="arabicPeriod"/>
            </a:pPr>
            <a:endParaRPr lang="en-US">
              <a:solidFill>
                <a:srgbClr val="0D0D0D"/>
              </a:solidFill>
              <a:latin typeface="Times New Roman"/>
              <a:cs typeface="Times New Roman"/>
            </a:endParaRPr>
          </a:p>
          <a:p>
            <a:pPr marL="514350" indent="-514350">
              <a:buAutoNum type="arabicPeriod"/>
            </a:pPr>
            <a:r>
              <a:rPr lang="en-US">
                <a:solidFill>
                  <a:srgbClr val="0D0D0D"/>
                </a:solidFill>
                <a:latin typeface="Times New Roman"/>
                <a:cs typeface="Times New Roman"/>
              </a:rPr>
              <a:t>Clustering algorithms including spectral clustering, k-means clustering, and the Louvain algorithm for detecting communities within graphs.</a:t>
            </a:r>
            <a:endParaRPr lang="en-US">
              <a:latin typeface="Times New Roman"/>
              <a:cs typeface="Times New Roman"/>
            </a:endParaRPr>
          </a:p>
          <a:p>
            <a:pPr marL="457200" indent="-457200">
              <a:buAutoNum type="arabicPeriod"/>
            </a:pPr>
            <a:endParaRPr lang="en-US" sz="4800" i="0">
              <a:effectLst/>
              <a:latin typeface="Times New Roman" panose="02020603050405020304" pitchFamily="18" charset="0"/>
              <a:cs typeface="Times New Roman" panose="02020603050405020304" pitchFamily="18" charset="0"/>
            </a:endParaRPr>
          </a:p>
          <a:p>
            <a:pPr marL="457200" indent="-457200" algn="l">
              <a:buAutoNum type="arabicPeriod"/>
            </a:pPr>
            <a:endParaRPr lang="en-US" sz="4800" i="0">
              <a:effectLst/>
              <a:latin typeface="Times New Roman" panose="02020603050405020304" pitchFamily="18" charset="0"/>
              <a:cs typeface="Times New Roman" panose="02020603050405020304" pitchFamily="18" charset="0"/>
            </a:endParaRPr>
          </a:p>
          <a:p>
            <a:pPr marL="0" indent="0">
              <a:buNone/>
            </a:pPr>
            <a:endParaRPr lang="en-IN" sz="2400">
              <a:latin typeface="Times New Roman" panose="02020603050405020304" pitchFamily="18" charset="0"/>
              <a:cs typeface="Times New Roman" panose="02020603050405020304" pitchFamily="18" charset="0"/>
            </a:endParaRPr>
          </a:p>
          <a:p>
            <a:pPr>
              <a:buAutoNum type="arabicPeriod"/>
            </a:pPr>
            <a:endParaRPr lang="en-IN" sz="240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Algorithms/Methodology </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0657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31C58D-555B-ACEA-1905-9813A63FC8D8}"/>
              </a:ext>
            </a:extLst>
          </p:cNvPr>
          <p:cNvSpPr>
            <a:spLocks noGrp="1"/>
          </p:cNvSpPr>
          <p:nvPr>
            <p:ph idx="1"/>
          </p:nvPr>
        </p:nvSpPr>
        <p:spPr>
          <a:xfrm>
            <a:off x="571499" y="844982"/>
            <a:ext cx="11199464" cy="4605701"/>
          </a:xfrm>
        </p:spPr>
        <p:txBody>
          <a:bodyPr vert="horz" lIns="91440" tIns="45720" rIns="91440" bIns="45720" rtlCol="0" anchor="t">
            <a:noAutofit/>
          </a:bodyPr>
          <a:lstStyle/>
          <a:p>
            <a:pPr marL="0" indent="0">
              <a:buNone/>
            </a:pPr>
            <a:r>
              <a:rPr lang="en-US" sz="1700" b="1">
                <a:latin typeface="Times New Roman"/>
                <a:cs typeface="Times New Roman"/>
              </a:rPr>
              <a:t>1. Graph Convolutional Networks (GCN):</a:t>
            </a:r>
          </a:p>
          <a:p>
            <a:pPr>
              <a:buFont typeface="Arial"/>
              <a:buChar char="•"/>
            </a:pPr>
            <a:r>
              <a:rPr lang="en-US" sz="1700">
                <a:latin typeface="Times New Roman"/>
                <a:cs typeface="Times New Roman"/>
              </a:rPr>
              <a:t>Graph Convolutional Networks (GCN) are a type of neural network architecture designed to operate on graph-structured data.</a:t>
            </a:r>
          </a:p>
          <a:p>
            <a:pPr>
              <a:buFont typeface="Arial"/>
              <a:buChar char="•"/>
            </a:pPr>
            <a:r>
              <a:rPr lang="en-US" sz="1700">
                <a:latin typeface="Times New Roman"/>
                <a:cs typeface="Times New Roman"/>
              </a:rPr>
              <a:t>They extend traditional convolutional neural networks to graphs by performing convolutional operations on the nodes of the graph.</a:t>
            </a:r>
          </a:p>
          <a:p>
            <a:pPr>
              <a:buNone/>
            </a:pPr>
            <a:endParaRPr lang="en-US" sz="1700">
              <a:latin typeface="Times New Roman"/>
              <a:cs typeface="Times New Roman"/>
            </a:endParaRPr>
          </a:p>
        </p:txBody>
      </p:sp>
      <p:sp>
        <p:nvSpPr>
          <p:cNvPr id="3" name="Title 2">
            <a:extLst>
              <a:ext uri="{FF2B5EF4-FFF2-40B4-BE49-F238E27FC236}">
                <a16:creationId xmlns:a16="http://schemas.microsoft.com/office/drawing/2014/main" id="{1D6A5593-2071-6DE3-D04E-666FC17C8D04}"/>
              </a:ext>
            </a:extLst>
          </p:cNvPr>
          <p:cNvSpPr>
            <a:spLocks noGrp="1"/>
          </p:cNvSpPr>
          <p:nvPr>
            <p:ph type="title"/>
          </p:nvPr>
        </p:nvSpPr>
        <p:spPr>
          <a:xfrm>
            <a:off x="571499" y="254716"/>
            <a:ext cx="10515600" cy="421441"/>
          </a:xfrm>
        </p:spPr>
        <p:txBody>
          <a:bodyPr>
            <a:normAutofit fontScale="90000"/>
          </a:bodyPr>
          <a:lstStyle/>
          <a:p>
            <a:r>
              <a:rPr lang="en-US">
                <a:latin typeface="Times New Roman"/>
                <a:cs typeface="Times New Roman"/>
              </a:rPr>
              <a:t>Algorithms/Methodology </a:t>
            </a:r>
            <a:endParaRPr lang="en-US"/>
          </a:p>
        </p:txBody>
      </p:sp>
      <p:pic>
        <p:nvPicPr>
          <p:cNvPr id="5" name="Picture 4" descr="A white sheet with black text&#10;&#10;Description automatically generated">
            <a:extLst>
              <a:ext uri="{FF2B5EF4-FFF2-40B4-BE49-F238E27FC236}">
                <a16:creationId xmlns:a16="http://schemas.microsoft.com/office/drawing/2014/main" id="{8959152C-6581-7157-DFA9-1E2DE60E6135}"/>
              </a:ext>
            </a:extLst>
          </p:cNvPr>
          <p:cNvPicPr>
            <a:picLocks noChangeAspect="1"/>
          </p:cNvPicPr>
          <p:nvPr/>
        </p:nvPicPr>
        <p:blipFill>
          <a:blip r:embed="rId2"/>
          <a:stretch>
            <a:fillRect/>
          </a:stretch>
        </p:blipFill>
        <p:spPr>
          <a:xfrm>
            <a:off x="3001705" y="2165547"/>
            <a:ext cx="6343650" cy="3933825"/>
          </a:xfrm>
          <a:prstGeom prst="rect">
            <a:avLst/>
          </a:prstGeom>
        </p:spPr>
      </p:pic>
    </p:spTree>
    <p:extLst>
      <p:ext uri="{BB962C8B-B14F-4D97-AF65-F5344CB8AC3E}">
        <p14:creationId xmlns:p14="http://schemas.microsoft.com/office/powerpoint/2010/main" val="1189882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7FF8A0-72BE-1A06-9BE6-ABC835A85064}"/>
              </a:ext>
            </a:extLst>
          </p:cNvPr>
          <p:cNvSpPr>
            <a:spLocks noGrp="1"/>
          </p:cNvSpPr>
          <p:nvPr>
            <p:ph idx="1"/>
          </p:nvPr>
        </p:nvSpPr>
        <p:spPr>
          <a:xfrm>
            <a:off x="571499" y="712523"/>
            <a:ext cx="11437037" cy="5157682"/>
          </a:xfrm>
        </p:spPr>
        <p:txBody>
          <a:bodyPr vert="horz" lIns="91440" tIns="45720" rIns="91440" bIns="45720" rtlCol="0" anchor="t">
            <a:noAutofit/>
          </a:bodyPr>
          <a:lstStyle/>
          <a:p>
            <a:pPr marL="0" indent="0">
              <a:buNone/>
            </a:pPr>
            <a:r>
              <a:rPr lang="en-US" sz="1600" b="1">
                <a:latin typeface="Times New Roman"/>
                <a:cs typeface="Times New Roman"/>
              </a:rPr>
              <a:t>2. Graph Attention Networks (GAT):</a:t>
            </a:r>
          </a:p>
          <a:p>
            <a:pPr>
              <a:buFont typeface="Arial"/>
              <a:buChar char="•"/>
            </a:pPr>
            <a:r>
              <a:rPr lang="en-US" sz="1600">
                <a:latin typeface="Times New Roman"/>
                <a:cs typeface="Times New Roman"/>
              </a:rPr>
              <a:t>Graph Attention Networks (GAT) are a variant of Graph Convolutional Networks (GCNs) designed to address the limitations of traditional convolutional operations on graphs.</a:t>
            </a:r>
          </a:p>
          <a:p>
            <a:r>
              <a:rPr lang="en-IN" sz="1600">
                <a:latin typeface="Times New Roman"/>
                <a:cs typeface="Times New Roman"/>
              </a:rPr>
              <a:t>Extends GCNs by employing attention mechanisms to selectively aggregate information from neighbouring nodes, dynamically prioritizing important features based on attention weights.</a:t>
            </a:r>
          </a:p>
          <a:p>
            <a:pPr marL="0" indent="0">
              <a:buNone/>
            </a:pPr>
            <a:endParaRPr lang="en-US" sz="1600" b="1">
              <a:latin typeface="Times New Roman"/>
              <a:cs typeface="Times New Roman"/>
            </a:endParaRPr>
          </a:p>
          <a:p>
            <a:pPr marL="0" indent="0">
              <a:buNone/>
            </a:pPr>
            <a:endParaRPr lang="en-US" sz="1600" b="1">
              <a:latin typeface="Times New Roman"/>
              <a:cs typeface="Times New Roman"/>
            </a:endParaRPr>
          </a:p>
        </p:txBody>
      </p:sp>
      <p:sp>
        <p:nvSpPr>
          <p:cNvPr id="3" name="Title 2">
            <a:extLst>
              <a:ext uri="{FF2B5EF4-FFF2-40B4-BE49-F238E27FC236}">
                <a16:creationId xmlns:a16="http://schemas.microsoft.com/office/drawing/2014/main" id="{BD57CD57-F39A-D876-F8B5-817E33E2B4B0}"/>
              </a:ext>
            </a:extLst>
          </p:cNvPr>
          <p:cNvSpPr>
            <a:spLocks noGrp="1"/>
          </p:cNvSpPr>
          <p:nvPr>
            <p:ph type="title"/>
          </p:nvPr>
        </p:nvSpPr>
        <p:spPr>
          <a:xfrm>
            <a:off x="571499" y="275592"/>
            <a:ext cx="10515600" cy="421441"/>
          </a:xfrm>
        </p:spPr>
        <p:txBody>
          <a:bodyPr>
            <a:normAutofit fontScale="90000"/>
          </a:bodyPr>
          <a:lstStyle/>
          <a:p>
            <a:r>
              <a:rPr lang="en-US">
                <a:latin typeface="Times New Roman"/>
                <a:cs typeface="Times New Roman"/>
              </a:rPr>
              <a:t>Algorithms/Methodology </a:t>
            </a:r>
            <a:endParaRPr lang="en-US"/>
          </a:p>
        </p:txBody>
      </p:sp>
      <p:pic>
        <p:nvPicPr>
          <p:cNvPr id="4" name="Picture 3" descr="A white sheet with black text&#10;&#10;Description automatically generated">
            <a:extLst>
              <a:ext uri="{FF2B5EF4-FFF2-40B4-BE49-F238E27FC236}">
                <a16:creationId xmlns:a16="http://schemas.microsoft.com/office/drawing/2014/main" id="{CA20964B-9878-40A5-A027-08443CCDB523}"/>
              </a:ext>
            </a:extLst>
          </p:cNvPr>
          <p:cNvPicPr>
            <a:picLocks noChangeAspect="1"/>
          </p:cNvPicPr>
          <p:nvPr/>
        </p:nvPicPr>
        <p:blipFill>
          <a:blip r:embed="rId2"/>
          <a:stretch>
            <a:fillRect/>
          </a:stretch>
        </p:blipFill>
        <p:spPr>
          <a:xfrm>
            <a:off x="2793665" y="2198433"/>
            <a:ext cx="6066984" cy="3846588"/>
          </a:xfrm>
          <a:prstGeom prst="rect">
            <a:avLst/>
          </a:prstGeom>
        </p:spPr>
      </p:pic>
    </p:spTree>
    <p:extLst>
      <p:ext uri="{BB962C8B-B14F-4D97-AF65-F5344CB8AC3E}">
        <p14:creationId xmlns:p14="http://schemas.microsoft.com/office/powerpoint/2010/main" val="1385399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paper with black text&#10;&#10;Description automatically generated">
            <a:extLst>
              <a:ext uri="{FF2B5EF4-FFF2-40B4-BE49-F238E27FC236}">
                <a16:creationId xmlns:a16="http://schemas.microsoft.com/office/drawing/2014/main" id="{F9869FA5-5F05-FB00-6E10-44DE2B9D3F0C}"/>
              </a:ext>
            </a:extLst>
          </p:cNvPr>
          <p:cNvPicPr>
            <a:picLocks noChangeAspect="1"/>
          </p:cNvPicPr>
          <p:nvPr/>
        </p:nvPicPr>
        <p:blipFill>
          <a:blip r:embed="rId2"/>
          <a:stretch>
            <a:fillRect/>
          </a:stretch>
        </p:blipFill>
        <p:spPr>
          <a:xfrm>
            <a:off x="2273940" y="1440289"/>
            <a:ext cx="7647421" cy="3968626"/>
          </a:xfrm>
          <a:prstGeom prst="rect">
            <a:avLst/>
          </a:prstGeom>
        </p:spPr>
      </p:pic>
    </p:spTree>
    <p:extLst>
      <p:ext uri="{BB962C8B-B14F-4D97-AF65-F5344CB8AC3E}">
        <p14:creationId xmlns:p14="http://schemas.microsoft.com/office/powerpoint/2010/main" val="2860145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70649C-F534-8C84-0849-8CCB5C11BE5C}"/>
              </a:ext>
            </a:extLst>
          </p:cNvPr>
          <p:cNvSpPr>
            <a:spLocks noGrp="1"/>
          </p:cNvSpPr>
          <p:nvPr>
            <p:ph idx="1"/>
          </p:nvPr>
        </p:nvSpPr>
        <p:spPr>
          <a:xfrm>
            <a:off x="571499" y="813667"/>
            <a:ext cx="11375461" cy="4690368"/>
          </a:xfrm>
        </p:spPr>
        <p:txBody>
          <a:bodyPr vert="horz" lIns="91440" tIns="45720" rIns="91440" bIns="45720" rtlCol="0" anchor="t">
            <a:noAutofit/>
          </a:bodyPr>
          <a:lstStyle/>
          <a:p>
            <a:pPr marL="0" indent="0">
              <a:buNone/>
            </a:pPr>
            <a:r>
              <a:rPr lang="en-US" sz="1600" b="1">
                <a:latin typeface="Times New Roman"/>
                <a:cs typeface="Times New Roman"/>
              </a:rPr>
              <a:t>3. </a:t>
            </a:r>
            <a:r>
              <a:rPr lang="en-US" sz="1600" b="1" err="1">
                <a:latin typeface="Times New Roman"/>
                <a:cs typeface="Times New Roman"/>
              </a:rPr>
              <a:t>GraphSAGE</a:t>
            </a:r>
            <a:r>
              <a:rPr lang="en-US" sz="1600" b="1">
                <a:latin typeface="Times New Roman"/>
                <a:cs typeface="Times New Roman"/>
              </a:rPr>
              <a:t> (Graph Sample and Aggregation):</a:t>
            </a:r>
          </a:p>
          <a:p>
            <a:r>
              <a:rPr lang="en-IN" sz="1600">
                <a:solidFill>
                  <a:srgbClr val="0D0D0D"/>
                </a:solidFill>
                <a:latin typeface="Times New Roman"/>
                <a:cs typeface="Times New Roman"/>
              </a:rPr>
              <a:t>Inductive representation learning framework for large graphs, creating node embeddings by aggregating feature data from neighbouring nodes using various aggregation algorithms like mean, max, or LSTM.</a:t>
            </a:r>
            <a:endParaRPr lang="en-IN" sz="1600" b="1">
              <a:solidFill>
                <a:srgbClr val="0D0D0D"/>
              </a:solidFill>
              <a:latin typeface="Times New Roman"/>
              <a:cs typeface="Times New Roman"/>
            </a:endParaRPr>
          </a:p>
          <a:p>
            <a:r>
              <a:rPr lang="en-US" sz="1600">
                <a:latin typeface="Times New Roman"/>
                <a:cs typeface="Times New Roman"/>
              </a:rPr>
              <a:t>It's designed to efficiently learn node embeddings by sampling and aggregating information from the neighborhood of each node.</a:t>
            </a:r>
          </a:p>
          <a:p>
            <a:pPr marL="0" indent="0">
              <a:buNone/>
            </a:pPr>
            <a:endParaRPr lang="en-US" sz="1600">
              <a:latin typeface="Times New Roman"/>
              <a:cs typeface="Times New Roman"/>
            </a:endParaRPr>
          </a:p>
        </p:txBody>
      </p:sp>
      <p:sp>
        <p:nvSpPr>
          <p:cNvPr id="3" name="Title 2">
            <a:extLst>
              <a:ext uri="{FF2B5EF4-FFF2-40B4-BE49-F238E27FC236}">
                <a16:creationId xmlns:a16="http://schemas.microsoft.com/office/drawing/2014/main" id="{BBEDAC5B-3B52-838A-F314-C3F7BEF27EB3}"/>
              </a:ext>
            </a:extLst>
          </p:cNvPr>
          <p:cNvSpPr>
            <a:spLocks noGrp="1"/>
          </p:cNvSpPr>
          <p:nvPr>
            <p:ph type="title"/>
          </p:nvPr>
        </p:nvSpPr>
        <p:spPr>
          <a:xfrm>
            <a:off x="571499" y="286031"/>
            <a:ext cx="10515600" cy="421441"/>
          </a:xfrm>
        </p:spPr>
        <p:txBody>
          <a:bodyPr>
            <a:normAutofit fontScale="90000"/>
          </a:bodyPr>
          <a:lstStyle/>
          <a:p>
            <a:br>
              <a:rPr lang="en-US">
                <a:latin typeface="Times New Roman"/>
                <a:cs typeface="Times New Roman"/>
              </a:rPr>
            </a:br>
            <a:r>
              <a:rPr lang="en-US">
                <a:latin typeface="Times New Roman"/>
                <a:cs typeface="Times New Roman"/>
              </a:rPr>
              <a:t>Algorithms/Methodology </a:t>
            </a:r>
            <a:endParaRPr lang="en-US">
              <a:solidFill>
                <a:srgbClr val="000000"/>
              </a:solidFill>
              <a:latin typeface="Times New Roman"/>
              <a:cs typeface="Times New Roman"/>
            </a:endParaRPr>
          </a:p>
          <a:p>
            <a:endParaRPr lang="en-US"/>
          </a:p>
        </p:txBody>
      </p:sp>
      <p:pic>
        <p:nvPicPr>
          <p:cNvPr id="4" name="Picture 3" descr="A white text on a black background&#10;&#10;Description automatically generated">
            <a:extLst>
              <a:ext uri="{FF2B5EF4-FFF2-40B4-BE49-F238E27FC236}">
                <a16:creationId xmlns:a16="http://schemas.microsoft.com/office/drawing/2014/main" id="{404B52E0-C1E8-E332-56CC-1481698D1BEB}"/>
              </a:ext>
            </a:extLst>
          </p:cNvPr>
          <p:cNvPicPr>
            <a:picLocks noChangeAspect="1"/>
          </p:cNvPicPr>
          <p:nvPr/>
        </p:nvPicPr>
        <p:blipFill>
          <a:blip r:embed="rId2"/>
          <a:stretch>
            <a:fillRect/>
          </a:stretch>
        </p:blipFill>
        <p:spPr>
          <a:xfrm>
            <a:off x="2389764" y="2185747"/>
            <a:ext cx="7404774" cy="3579475"/>
          </a:xfrm>
          <a:prstGeom prst="rect">
            <a:avLst/>
          </a:prstGeom>
        </p:spPr>
      </p:pic>
    </p:spTree>
    <p:extLst>
      <p:ext uri="{BB962C8B-B14F-4D97-AF65-F5344CB8AC3E}">
        <p14:creationId xmlns:p14="http://schemas.microsoft.com/office/powerpoint/2010/main" val="3016652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box with black text&#10;&#10;Description automatically generated">
            <a:extLst>
              <a:ext uri="{FF2B5EF4-FFF2-40B4-BE49-F238E27FC236}">
                <a16:creationId xmlns:a16="http://schemas.microsoft.com/office/drawing/2014/main" id="{0774B88B-0BEC-74F1-A437-4B68977F3D6A}"/>
              </a:ext>
            </a:extLst>
          </p:cNvPr>
          <p:cNvPicPr>
            <a:picLocks noChangeAspect="1"/>
          </p:cNvPicPr>
          <p:nvPr/>
        </p:nvPicPr>
        <p:blipFill>
          <a:blip r:embed="rId2"/>
          <a:stretch>
            <a:fillRect/>
          </a:stretch>
        </p:blipFill>
        <p:spPr>
          <a:xfrm>
            <a:off x="2046707" y="1713757"/>
            <a:ext cx="8102984" cy="2405687"/>
          </a:xfrm>
          <a:prstGeom prst="rect">
            <a:avLst/>
          </a:prstGeom>
        </p:spPr>
      </p:pic>
    </p:spTree>
    <p:extLst>
      <p:ext uri="{BB962C8B-B14F-4D97-AF65-F5344CB8AC3E}">
        <p14:creationId xmlns:p14="http://schemas.microsoft.com/office/powerpoint/2010/main" val="970986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D3537A-69E7-7CC0-3227-60F857C24D37}"/>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CBCC62E9-6307-4F18-75AA-1CF352D048F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86044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2EC632-6577-1254-9C1D-E600AB1A362B}"/>
              </a:ext>
            </a:extLst>
          </p:cNvPr>
          <p:cNvSpPr>
            <a:spLocks noGrp="1"/>
          </p:cNvSpPr>
          <p:nvPr>
            <p:ph idx="1"/>
          </p:nvPr>
        </p:nvSpPr>
        <p:spPr>
          <a:xfrm>
            <a:off x="571499" y="658135"/>
            <a:ext cx="11379200" cy="4700806"/>
          </a:xfrm>
        </p:spPr>
        <p:txBody>
          <a:bodyPr vert="horz" lIns="91440" tIns="45720" rIns="91440" bIns="45720" rtlCol="0" anchor="t">
            <a:noAutofit/>
          </a:bodyPr>
          <a:lstStyle/>
          <a:p>
            <a:pPr marL="0" indent="0">
              <a:buNone/>
            </a:pPr>
            <a:r>
              <a:rPr lang="en-US" sz="1700" b="1">
                <a:latin typeface="Times New Roman"/>
                <a:cs typeface="Times New Roman"/>
              </a:rPr>
              <a:t>4. Deep Graph Infomax:</a:t>
            </a:r>
          </a:p>
          <a:p>
            <a:pPr>
              <a:buFont typeface="Arial"/>
              <a:buChar char="•"/>
            </a:pPr>
            <a:r>
              <a:rPr lang="en-IN" sz="1700">
                <a:latin typeface="Times New Roman"/>
                <a:cs typeface="Times New Roman"/>
              </a:rPr>
              <a:t>Unsupervised learning technique for learning graph representations by maximizing mutual information between graph structures and node representations, identifying important dependencies and patterns in the graph without requiring explicit supervision.</a:t>
            </a:r>
          </a:p>
          <a:p>
            <a:pPr marL="0" indent="0">
              <a:buNone/>
            </a:pPr>
            <a:endParaRPr lang="en-IN" sz="1700">
              <a:latin typeface="Times New Roman"/>
              <a:cs typeface="Times New Roman"/>
            </a:endParaRPr>
          </a:p>
          <a:p>
            <a:endParaRPr lang="en-US" sz="1700" b="1">
              <a:latin typeface="Georgia"/>
              <a:cs typeface="Times New Roman"/>
            </a:endParaRPr>
          </a:p>
        </p:txBody>
      </p:sp>
      <p:sp>
        <p:nvSpPr>
          <p:cNvPr id="3" name="Title 2">
            <a:extLst>
              <a:ext uri="{FF2B5EF4-FFF2-40B4-BE49-F238E27FC236}">
                <a16:creationId xmlns:a16="http://schemas.microsoft.com/office/drawing/2014/main" id="{E3CFEB9C-97B8-3FE2-3CF7-76DB3E264950}"/>
              </a:ext>
            </a:extLst>
          </p:cNvPr>
          <p:cNvSpPr>
            <a:spLocks noGrp="1"/>
          </p:cNvSpPr>
          <p:nvPr>
            <p:ph type="title"/>
          </p:nvPr>
        </p:nvSpPr>
        <p:spPr>
          <a:xfrm>
            <a:off x="571499" y="135301"/>
            <a:ext cx="10515600" cy="421441"/>
          </a:xfrm>
        </p:spPr>
        <p:txBody>
          <a:bodyPr>
            <a:normAutofit fontScale="90000"/>
          </a:bodyPr>
          <a:lstStyle/>
          <a:p>
            <a:r>
              <a:rPr lang="en-US">
                <a:latin typeface="Times New Roman"/>
                <a:cs typeface="Times New Roman"/>
              </a:rPr>
              <a:t>Algorithms/Methodology </a:t>
            </a:r>
            <a:endParaRPr lang="en-US"/>
          </a:p>
        </p:txBody>
      </p:sp>
      <p:pic>
        <p:nvPicPr>
          <p:cNvPr id="7" name="Picture 6" descr="A white paper with black text&#10;&#10;Description automatically generated">
            <a:extLst>
              <a:ext uri="{FF2B5EF4-FFF2-40B4-BE49-F238E27FC236}">
                <a16:creationId xmlns:a16="http://schemas.microsoft.com/office/drawing/2014/main" id="{9CFE3954-7F22-B09E-6050-7AA4BD411456}"/>
              </a:ext>
            </a:extLst>
          </p:cNvPr>
          <p:cNvPicPr>
            <a:picLocks noChangeAspect="1"/>
          </p:cNvPicPr>
          <p:nvPr/>
        </p:nvPicPr>
        <p:blipFill>
          <a:blip r:embed="rId2"/>
          <a:stretch>
            <a:fillRect/>
          </a:stretch>
        </p:blipFill>
        <p:spPr>
          <a:xfrm>
            <a:off x="2111345" y="2359322"/>
            <a:ext cx="7970398" cy="2133902"/>
          </a:xfrm>
          <a:prstGeom prst="rect">
            <a:avLst/>
          </a:prstGeom>
        </p:spPr>
      </p:pic>
    </p:spTree>
    <p:extLst>
      <p:ext uri="{BB962C8B-B14F-4D97-AF65-F5344CB8AC3E}">
        <p14:creationId xmlns:p14="http://schemas.microsoft.com/office/powerpoint/2010/main" val="3707887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6CCA71-8852-C51B-0B11-A7AB22D9A923}"/>
              </a:ext>
            </a:extLst>
          </p:cNvPr>
          <p:cNvSpPr>
            <a:spLocks noGrp="1"/>
          </p:cNvSpPr>
          <p:nvPr>
            <p:ph type="title"/>
          </p:nvPr>
        </p:nvSpPr>
        <p:spPr>
          <a:xfrm>
            <a:off x="710045" y="603952"/>
            <a:ext cx="10515600" cy="421441"/>
          </a:xfrm>
        </p:spPr>
        <p:txBody>
          <a:bodyPr>
            <a:normAutofit fontScale="90000"/>
          </a:bodyPr>
          <a:lstStyle/>
          <a:p>
            <a:r>
              <a:rPr lang="en-US">
                <a:latin typeface="Times New Roman" panose="02020603050405020304" pitchFamily="18" charset="0"/>
                <a:cs typeface="Times New Roman" panose="02020603050405020304" pitchFamily="18" charset="0"/>
              </a:rPr>
              <a:t>Introduction</a:t>
            </a:r>
            <a:endParaRPr lang="en-IN">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081AFE66-B1D3-9ED9-5540-26F2CC84C580}"/>
              </a:ext>
            </a:extLst>
          </p:cNvPr>
          <p:cNvSpPr>
            <a:spLocks noGrp="1"/>
          </p:cNvSpPr>
          <p:nvPr>
            <p:ph idx="1"/>
          </p:nvPr>
        </p:nvSpPr>
        <p:spPr>
          <a:xfrm>
            <a:off x="571499" y="1029556"/>
            <a:ext cx="11364862" cy="4908082"/>
          </a:xfrm>
        </p:spPr>
        <p:txBody>
          <a:bodyPr>
            <a:normAutofit/>
          </a:bodyPr>
          <a:lstStyle/>
          <a:p>
            <a:pPr marL="0" indent="0" algn="just">
              <a:buNone/>
            </a:pPr>
            <a:endParaRPr lang="en-US">
              <a:latin typeface="Times New Roman" panose="02020603050405020304" pitchFamily="18" charset="0"/>
              <a:cs typeface="Times New Roman" panose="02020603050405020304" pitchFamily="18" charset="0"/>
            </a:endParaRPr>
          </a:p>
          <a:p>
            <a:pPr marL="0" indent="0" algn="just">
              <a:buNone/>
            </a:pPr>
            <a:endParaRPr lang="en-IN">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34330D7-B5B8-9047-9528-DE0D31FEC009}"/>
              </a:ext>
            </a:extLst>
          </p:cNvPr>
          <p:cNvSpPr txBox="1"/>
          <p:nvPr/>
        </p:nvSpPr>
        <p:spPr>
          <a:xfrm>
            <a:off x="573850" y="1263439"/>
            <a:ext cx="11467547"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000" b="1">
                <a:latin typeface="Times New Roman"/>
                <a:ea typeface="+mn-lt"/>
                <a:cs typeface="Times New Roman"/>
              </a:rPr>
              <a:t>Focus</a:t>
            </a:r>
            <a:r>
              <a:rPr lang="en-US" sz="2000">
                <a:latin typeface="Times New Roman"/>
                <a:ea typeface="+mn-lt"/>
                <a:cs typeface="Times New Roman"/>
              </a:rPr>
              <a:t>: </a:t>
            </a:r>
            <a:r>
              <a:rPr lang="en-US" sz="2000">
                <a:solidFill>
                  <a:srgbClr val="0D0D0D"/>
                </a:solidFill>
                <a:latin typeface="Times New Roman"/>
                <a:ea typeface="+mn-lt"/>
                <a:cs typeface="+mn-lt"/>
              </a:rPr>
              <a:t>examines the efficacy of Graph Neural Networks (GNNs) in community detection within complex networks across various domains.</a:t>
            </a:r>
          </a:p>
          <a:p>
            <a:pPr marL="342900" indent="-342900">
              <a:buFont typeface="Wingdings"/>
              <a:buChar char="v"/>
            </a:pPr>
            <a:endParaRPr lang="en-US" sz="2000">
              <a:latin typeface="Times New Roman" panose="02020603050405020304" pitchFamily="18" charset="0"/>
              <a:ea typeface="+mn-lt"/>
              <a:cs typeface="Times New Roman" panose="02020603050405020304" pitchFamily="18" charset="0"/>
            </a:endParaRPr>
          </a:p>
          <a:p>
            <a:pPr marL="342900" indent="-342900">
              <a:buFont typeface="Wingdings"/>
              <a:buChar char="v"/>
            </a:pPr>
            <a:r>
              <a:rPr lang="en-US" sz="2000" b="1">
                <a:latin typeface="Times New Roman"/>
                <a:ea typeface="+mn-lt"/>
                <a:cs typeface="Times New Roman"/>
              </a:rPr>
              <a:t>Goal</a:t>
            </a:r>
            <a:r>
              <a:rPr lang="en-US" sz="2000">
                <a:latin typeface="Times New Roman"/>
                <a:ea typeface="+mn-lt"/>
                <a:cs typeface="Times New Roman"/>
              </a:rPr>
              <a:t>: </a:t>
            </a:r>
            <a:r>
              <a:rPr lang="en-US" sz="2000">
                <a:solidFill>
                  <a:srgbClr val="0D0D0D"/>
                </a:solidFill>
                <a:latin typeface="Times New Roman"/>
                <a:ea typeface="+mn-lt"/>
                <a:cs typeface="+mn-lt"/>
              </a:rPr>
              <a:t>Our aim is to explore novel approaches leveraging GNNs to uncover underlying patterns and relationships within interconnected systems.</a:t>
            </a:r>
          </a:p>
          <a:p>
            <a:pPr marL="342900" indent="-342900">
              <a:buFont typeface="Wingdings"/>
              <a:buChar char="v"/>
            </a:pPr>
            <a:endParaRPr lang="en-US" sz="2000">
              <a:latin typeface="Times New Roman" panose="02020603050405020304" pitchFamily="18" charset="0"/>
              <a:ea typeface="+mn-lt"/>
              <a:cs typeface="Times New Roman" panose="02020603050405020304" pitchFamily="18" charset="0"/>
            </a:endParaRPr>
          </a:p>
          <a:p>
            <a:pPr marL="342900" indent="-342900">
              <a:buFont typeface="Wingdings"/>
              <a:buChar char="v"/>
            </a:pPr>
            <a:r>
              <a:rPr lang="en-US" sz="2000" b="1">
                <a:latin typeface="Times New Roman"/>
                <a:ea typeface="+mn-lt"/>
                <a:cs typeface="Times New Roman"/>
              </a:rPr>
              <a:t>Solution</a:t>
            </a:r>
            <a:r>
              <a:rPr lang="en-US" sz="2000">
                <a:latin typeface="Times New Roman"/>
                <a:ea typeface="+mn-lt"/>
                <a:cs typeface="Times New Roman"/>
              </a:rPr>
              <a:t>: </a:t>
            </a:r>
            <a:r>
              <a:rPr lang="en-US" sz="2000">
                <a:solidFill>
                  <a:srgbClr val="0D0D0D"/>
                </a:solidFill>
                <a:latin typeface="Times New Roman"/>
                <a:ea typeface="+mn-lt"/>
                <a:cs typeface="+mn-lt"/>
              </a:rPr>
              <a:t>By harnessing the capabilities of GNNs, we seek to address the limitations of traditional community detection algorithms and provide more effective solutions for analyzing complex network structures.</a:t>
            </a:r>
          </a:p>
          <a:p>
            <a:pPr marL="342900" indent="-342900">
              <a:buFont typeface="Wingdings"/>
              <a:buChar char="v"/>
            </a:pPr>
            <a:endParaRPr lang="en-US" sz="2000">
              <a:latin typeface="Times New Roman" panose="02020603050405020304" pitchFamily="18" charset="0"/>
              <a:ea typeface="+mn-lt"/>
              <a:cs typeface="Times New Roman" panose="02020603050405020304" pitchFamily="18" charset="0"/>
            </a:endParaRPr>
          </a:p>
          <a:p>
            <a:pPr marL="342900" indent="-342900">
              <a:buFont typeface="Wingdings"/>
              <a:buChar char="v"/>
            </a:pPr>
            <a:r>
              <a:rPr lang="en-US" sz="2000" b="1">
                <a:latin typeface="Times New Roman"/>
                <a:ea typeface="+mn-lt"/>
                <a:cs typeface="Times New Roman"/>
              </a:rPr>
              <a:t>Benefits</a:t>
            </a:r>
            <a:r>
              <a:rPr lang="en-US" sz="2000">
                <a:latin typeface="Times New Roman"/>
                <a:ea typeface="+mn-lt"/>
                <a:cs typeface="Times New Roman"/>
              </a:rPr>
              <a:t>: </a:t>
            </a:r>
            <a:r>
              <a:rPr lang="en-US" sz="2000">
                <a:solidFill>
                  <a:srgbClr val="0D0D0D"/>
                </a:solidFill>
                <a:latin typeface="Times New Roman"/>
                <a:ea typeface="+mn-lt"/>
                <a:cs typeface="+mn-lt"/>
              </a:rPr>
              <a:t>The research outcomes have the potential to advance our understanding of complex systems and facilitate more accurate and efficient network analysis techniques, benefiting various domains such as social networks, citation networks, and biological systems.</a:t>
            </a:r>
          </a:p>
          <a:p>
            <a:pPr marL="285750" indent="-285750">
              <a:buFont typeface="Wingdings"/>
              <a:buChar char="v"/>
            </a:pP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330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CE16E7-FD69-2199-95E0-36C90176BF68}"/>
              </a:ext>
            </a:extLst>
          </p:cNvPr>
          <p:cNvPicPr>
            <a:picLocks noChangeAspect="1"/>
          </p:cNvPicPr>
          <p:nvPr/>
        </p:nvPicPr>
        <p:blipFill>
          <a:blip r:embed="rId2"/>
          <a:stretch>
            <a:fillRect/>
          </a:stretch>
        </p:blipFill>
        <p:spPr>
          <a:xfrm>
            <a:off x="2816273" y="889336"/>
            <a:ext cx="6559453" cy="5079326"/>
          </a:xfrm>
          <a:prstGeom prst="rect">
            <a:avLst/>
          </a:prstGeom>
        </p:spPr>
      </p:pic>
    </p:spTree>
    <p:extLst>
      <p:ext uri="{BB962C8B-B14F-4D97-AF65-F5344CB8AC3E}">
        <p14:creationId xmlns:p14="http://schemas.microsoft.com/office/powerpoint/2010/main" val="2477956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6DF8C9-8597-32FA-B6AA-C48B85C18440}"/>
              </a:ext>
            </a:extLst>
          </p:cNvPr>
          <p:cNvSpPr>
            <a:spLocks noGrp="1"/>
          </p:cNvSpPr>
          <p:nvPr>
            <p:ph idx="1"/>
          </p:nvPr>
        </p:nvSpPr>
        <p:spPr>
          <a:xfrm>
            <a:off x="571499" y="1137256"/>
            <a:ext cx="11459029" cy="4436368"/>
          </a:xfrm>
        </p:spPr>
        <p:txBody>
          <a:bodyPr vert="horz" lIns="91440" tIns="45720" rIns="91440" bIns="45720" rtlCol="0" anchor="t">
            <a:noAutofit/>
          </a:bodyPr>
          <a:lstStyle/>
          <a:p>
            <a:pPr marL="0" indent="0">
              <a:buNone/>
            </a:pPr>
            <a:r>
              <a:rPr lang="en-US" sz="1700" b="1">
                <a:latin typeface="Times New Roman"/>
                <a:cs typeface="Times New Roman"/>
              </a:rPr>
              <a:t>5. K-Means Clustering:</a:t>
            </a:r>
          </a:p>
          <a:p>
            <a:pPr>
              <a:buFont typeface="Arial"/>
              <a:buChar char="•"/>
            </a:pPr>
            <a:r>
              <a:rPr lang="en-US" sz="1700">
                <a:latin typeface="Times New Roman"/>
                <a:cs typeface="Times New Roman"/>
              </a:rPr>
              <a:t>K-means clustering is a popular unsupervised learning algorithm used for partitioning data into 𝑘</a:t>
            </a:r>
            <a:r>
              <a:rPr lang="en-US" sz="1700" i="1">
                <a:latin typeface="Times New Roman"/>
                <a:cs typeface="Times New Roman"/>
              </a:rPr>
              <a:t>k</a:t>
            </a:r>
            <a:r>
              <a:rPr lang="en-US" sz="1700">
                <a:latin typeface="Times New Roman"/>
                <a:cs typeface="Times New Roman"/>
              </a:rPr>
              <a:t> clusters based on similarity.</a:t>
            </a:r>
          </a:p>
          <a:p>
            <a:pPr>
              <a:buFont typeface="Arial"/>
              <a:buChar char="•"/>
            </a:pPr>
            <a:r>
              <a:rPr lang="en-US" sz="1700">
                <a:latin typeface="Times New Roman"/>
                <a:cs typeface="Times New Roman"/>
              </a:rPr>
              <a:t>It aims to minimize the sum of squared distances between data points and their respective cluster centroids.</a:t>
            </a:r>
          </a:p>
          <a:p>
            <a:pPr>
              <a:buNone/>
            </a:pPr>
            <a:endParaRPr lang="en-US" sz="1700">
              <a:latin typeface="Times New Roman"/>
              <a:cs typeface="Times New Roman"/>
            </a:endParaRPr>
          </a:p>
        </p:txBody>
      </p:sp>
      <p:sp>
        <p:nvSpPr>
          <p:cNvPr id="3" name="Title 2">
            <a:extLst>
              <a:ext uri="{FF2B5EF4-FFF2-40B4-BE49-F238E27FC236}">
                <a16:creationId xmlns:a16="http://schemas.microsoft.com/office/drawing/2014/main" id="{F688DE41-5147-A63B-9987-8620A8FED340}"/>
              </a:ext>
            </a:extLst>
          </p:cNvPr>
          <p:cNvSpPr>
            <a:spLocks noGrp="1"/>
          </p:cNvSpPr>
          <p:nvPr>
            <p:ph type="title"/>
          </p:nvPr>
        </p:nvSpPr>
        <p:spPr/>
        <p:txBody>
          <a:bodyPr>
            <a:normAutofit fontScale="90000"/>
          </a:bodyPr>
          <a:lstStyle/>
          <a:p>
            <a:br>
              <a:rPr lang="en-US">
                <a:solidFill>
                  <a:srgbClr val="000000"/>
                </a:solidFill>
                <a:latin typeface="Times New Roman"/>
                <a:cs typeface="Times New Roman"/>
              </a:rPr>
            </a:br>
            <a:r>
              <a:rPr lang="en-US">
                <a:latin typeface="Times New Roman"/>
                <a:cs typeface="Times New Roman"/>
              </a:rPr>
              <a:t>Algorithms/Methodology </a:t>
            </a:r>
            <a:endParaRPr lang="en-US">
              <a:solidFill>
                <a:srgbClr val="000000"/>
              </a:solidFill>
              <a:latin typeface="Times New Roman"/>
              <a:cs typeface="Times New Roman"/>
            </a:endParaRPr>
          </a:p>
          <a:p>
            <a:endParaRPr lang="en-US"/>
          </a:p>
        </p:txBody>
      </p:sp>
      <p:pic>
        <p:nvPicPr>
          <p:cNvPr id="4" name="Picture 3" descr="A white text with black text&#10;&#10;Description automatically generated">
            <a:extLst>
              <a:ext uri="{FF2B5EF4-FFF2-40B4-BE49-F238E27FC236}">
                <a16:creationId xmlns:a16="http://schemas.microsoft.com/office/drawing/2014/main" id="{12212E99-4C69-FF11-2AE0-91B084848B45}"/>
              </a:ext>
            </a:extLst>
          </p:cNvPr>
          <p:cNvPicPr>
            <a:picLocks noChangeAspect="1"/>
          </p:cNvPicPr>
          <p:nvPr/>
        </p:nvPicPr>
        <p:blipFill>
          <a:blip r:embed="rId2"/>
          <a:stretch>
            <a:fillRect/>
          </a:stretch>
        </p:blipFill>
        <p:spPr>
          <a:xfrm>
            <a:off x="3296936" y="2165842"/>
            <a:ext cx="5307845" cy="4013654"/>
          </a:xfrm>
          <a:prstGeom prst="rect">
            <a:avLst/>
          </a:prstGeom>
        </p:spPr>
      </p:pic>
    </p:spTree>
    <p:extLst>
      <p:ext uri="{BB962C8B-B14F-4D97-AF65-F5344CB8AC3E}">
        <p14:creationId xmlns:p14="http://schemas.microsoft.com/office/powerpoint/2010/main" val="440349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573A4A-F69E-B006-8D8B-43F9442765B4}"/>
              </a:ext>
            </a:extLst>
          </p:cNvPr>
          <p:cNvSpPr>
            <a:spLocks noGrp="1"/>
          </p:cNvSpPr>
          <p:nvPr>
            <p:ph idx="1"/>
          </p:nvPr>
        </p:nvSpPr>
        <p:spPr>
          <a:xfrm>
            <a:off x="571499" y="706361"/>
            <a:ext cx="11471124" cy="4508940"/>
          </a:xfrm>
        </p:spPr>
        <p:txBody>
          <a:bodyPr vert="horz" lIns="91440" tIns="45720" rIns="91440" bIns="45720" rtlCol="0" anchor="t">
            <a:noAutofit/>
          </a:bodyPr>
          <a:lstStyle/>
          <a:p>
            <a:pPr marL="0" indent="0">
              <a:buNone/>
            </a:pPr>
            <a:r>
              <a:rPr lang="en-US" sz="1700" b="1">
                <a:latin typeface="Times New Roman"/>
                <a:cs typeface="Times New Roman"/>
              </a:rPr>
              <a:t>6. Spectral Clustering:</a:t>
            </a:r>
            <a:endParaRPr lang="en-US" sz="1700">
              <a:latin typeface="Times New Roman"/>
              <a:cs typeface="Times New Roman"/>
            </a:endParaRPr>
          </a:p>
          <a:p>
            <a:r>
              <a:rPr lang="en-US" sz="1700">
                <a:latin typeface="Times New Roman"/>
                <a:cs typeface="Times New Roman"/>
              </a:rPr>
              <a:t>Spectral clustering is a powerful technique for partitioning data into clusters based on the eigenvectors of a similarity matrix derived from the data.</a:t>
            </a:r>
          </a:p>
          <a:p>
            <a:r>
              <a:rPr lang="en-US" sz="1700">
                <a:latin typeface="Times New Roman"/>
                <a:cs typeface="Times New Roman"/>
              </a:rPr>
              <a:t>Unlike traditional clustering methods like k-means, spectral clustering operates in the spectral domain, where data points are represented as vectors in a high-dimensional space.</a:t>
            </a:r>
          </a:p>
          <a:p>
            <a:pPr>
              <a:buNone/>
            </a:pPr>
            <a:endParaRPr lang="en-US" sz="1700">
              <a:latin typeface="Times New Roman"/>
              <a:cs typeface="Times New Roman"/>
            </a:endParaRPr>
          </a:p>
        </p:txBody>
      </p:sp>
      <p:sp>
        <p:nvSpPr>
          <p:cNvPr id="3" name="Title 2">
            <a:extLst>
              <a:ext uri="{FF2B5EF4-FFF2-40B4-BE49-F238E27FC236}">
                <a16:creationId xmlns:a16="http://schemas.microsoft.com/office/drawing/2014/main" id="{063619EA-B096-1D78-BFAF-0FBEB4BC8E1E}"/>
              </a:ext>
            </a:extLst>
          </p:cNvPr>
          <p:cNvSpPr>
            <a:spLocks noGrp="1"/>
          </p:cNvSpPr>
          <p:nvPr>
            <p:ph type="title"/>
          </p:nvPr>
        </p:nvSpPr>
        <p:spPr>
          <a:xfrm>
            <a:off x="571499" y="241981"/>
            <a:ext cx="10515600" cy="317058"/>
          </a:xfrm>
        </p:spPr>
        <p:txBody>
          <a:bodyPr>
            <a:normAutofit fontScale="90000"/>
          </a:bodyPr>
          <a:lstStyle/>
          <a:p>
            <a:br>
              <a:rPr lang="en-US">
                <a:latin typeface="Times New Roman"/>
                <a:cs typeface="Times New Roman"/>
              </a:rPr>
            </a:br>
            <a:r>
              <a:rPr lang="en-US">
                <a:latin typeface="Times New Roman"/>
                <a:cs typeface="Times New Roman"/>
              </a:rPr>
              <a:t>Algorithms/Methodology </a:t>
            </a:r>
            <a:endParaRPr lang="en-US">
              <a:solidFill>
                <a:srgbClr val="000000"/>
              </a:solidFill>
              <a:latin typeface="Times New Roman"/>
              <a:cs typeface="Times New Roman"/>
            </a:endParaRPr>
          </a:p>
          <a:p>
            <a:endParaRPr lang="en-US"/>
          </a:p>
        </p:txBody>
      </p:sp>
      <p:pic>
        <p:nvPicPr>
          <p:cNvPr id="4" name="Picture 3" descr="A screenshot of a computer program&#10;&#10;Description automatically generated">
            <a:extLst>
              <a:ext uri="{FF2B5EF4-FFF2-40B4-BE49-F238E27FC236}">
                <a16:creationId xmlns:a16="http://schemas.microsoft.com/office/drawing/2014/main" id="{BFA9A672-12ED-03BE-80CA-4A88DFFBCA50}"/>
              </a:ext>
            </a:extLst>
          </p:cNvPr>
          <p:cNvPicPr>
            <a:picLocks noChangeAspect="1"/>
          </p:cNvPicPr>
          <p:nvPr/>
        </p:nvPicPr>
        <p:blipFill>
          <a:blip r:embed="rId2"/>
          <a:stretch>
            <a:fillRect/>
          </a:stretch>
        </p:blipFill>
        <p:spPr>
          <a:xfrm>
            <a:off x="3088837" y="2111782"/>
            <a:ext cx="5131616" cy="4027564"/>
          </a:xfrm>
          <a:prstGeom prst="rect">
            <a:avLst/>
          </a:prstGeom>
        </p:spPr>
      </p:pic>
    </p:spTree>
    <p:extLst>
      <p:ext uri="{BB962C8B-B14F-4D97-AF65-F5344CB8AC3E}">
        <p14:creationId xmlns:p14="http://schemas.microsoft.com/office/powerpoint/2010/main" val="3632198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90F603-567A-5442-79A2-A4664B98A625}"/>
              </a:ext>
            </a:extLst>
          </p:cNvPr>
          <p:cNvSpPr>
            <a:spLocks noGrp="1"/>
          </p:cNvSpPr>
          <p:nvPr>
            <p:ph idx="1"/>
          </p:nvPr>
        </p:nvSpPr>
        <p:spPr>
          <a:xfrm>
            <a:off x="571499" y="1137256"/>
            <a:ext cx="12535504" cy="4654082"/>
          </a:xfrm>
        </p:spPr>
        <p:txBody>
          <a:bodyPr vert="horz" lIns="91440" tIns="45720" rIns="91440" bIns="45720" rtlCol="0" anchor="t">
            <a:noAutofit/>
          </a:bodyPr>
          <a:lstStyle/>
          <a:p>
            <a:pPr marL="0" indent="0">
              <a:buNone/>
            </a:pPr>
            <a:r>
              <a:rPr lang="en-US" sz="1700" b="1">
                <a:latin typeface="Times New Roman"/>
                <a:cs typeface="Times New Roman"/>
              </a:rPr>
              <a:t>7. Louvain Algorithm:</a:t>
            </a:r>
          </a:p>
          <a:p>
            <a:pPr>
              <a:buFont typeface="Arial"/>
              <a:buChar char="•"/>
            </a:pPr>
            <a:r>
              <a:rPr lang="en-US" sz="1700">
                <a:latin typeface="Times New Roman"/>
                <a:cs typeface="Times New Roman"/>
              </a:rPr>
              <a:t>The Louvain algorithm is a popular community detection algorithm used to uncover modular structures in networks.</a:t>
            </a:r>
          </a:p>
          <a:p>
            <a:pPr>
              <a:buFont typeface="Arial"/>
              <a:buChar char="•"/>
            </a:pPr>
            <a:r>
              <a:rPr lang="en-US" sz="1700">
                <a:latin typeface="Times New Roman"/>
                <a:cs typeface="Times New Roman"/>
              </a:rPr>
              <a:t>It aims to maximize the modularity of the network, which measures the quality of the division of nodes into communities.</a:t>
            </a:r>
          </a:p>
          <a:p>
            <a:pPr>
              <a:buNone/>
            </a:pPr>
            <a:endParaRPr lang="en-US" sz="1700" b="1">
              <a:latin typeface="Times New Roman"/>
              <a:cs typeface="Times New Roman"/>
            </a:endParaRPr>
          </a:p>
        </p:txBody>
      </p:sp>
      <p:sp>
        <p:nvSpPr>
          <p:cNvPr id="3" name="Title 2">
            <a:extLst>
              <a:ext uri="{FF2B5EF4-FFF2-40B4-BE49-F238E27FC236}">
                <a16:creationId xmlns:a16="http://schemas.microsoft.com/office/drawing/2014/main" id="{A6322453-5257-3E7A-8992-43F89D9F978D}"/>
              </a:ext>
            </a:extLst>
          </p:cNvPr>
          <p:cNvSpPr>
            <a:spLocks noGrp="1"/>
          </p:cNvSpPr>
          <p:nvPr>
            <p:ph type="title"/>
          </p:nvPr>
        </p:nvSpPr>
        <p:spPr/>
        <p:txBody>
          <a:bodyPr>
            <a:normAutofit fontScale="90000"/>
          </a:bodyPr>
          <a:lstStyle/>
          <a:p>
            <a:br>
              <a:rPr lang="en-US">
                <a:solidFill>
                  <a:srgbClr val="000000"/>
                </a:solidFill>
                <a:latin typeface="Times New Roman"/>
                <a:cs typeface="Times New Roman"/>
              </a:rPr>
            </a:br>
            <a:r>
              <a:rPr lang="en-US">
                <a:latin typeface="Times New Roman"/>
                <a:cs typeface="Times New Roman"/>
              </a:rPr>
              <a:t>Algorithms/Methodology </a:t>
            </a:r>
            <a:endParaRPr lang="en-US">
              <a:solidFill>
                <a:srgbClr val="000000"/>
              </a:solidFill>
              <a:latin typeface="Times New Roman"/>
              <a:cs typeface="Times New Roman"/>
            </a:endParaRPr>
          </a:p>
          <a:p>
            <a:endParaRPr lang="en-US"/>
          </a:p>
        </p:txBody>
      </p:sp>
      <p:pic>
        <p:nvPicPr>
          <p:cNvPr id="4" name="Picture 3" descr="A black and white text on a white background&#10;&#10;Description automatically generated">
            <a:extLst>
              <a:ext uri="{FF2B5EF4-FFF2-40B4-BE49-F238E27FC236}">
                <a16:creationId xmlns:a16="http://schemas.microsoft.com/office/drawing/2014/main" id="{5BCE3BFE-EB47-D829-C9C9-4B775FEF6C84}"/>
              </a:ext>
            </a:extLst>
          </p:cNvPr>
          <p:cNvPicPr>
            <a:picLocks noChangeAspect="1"/>
          </p:cNvPicPr>
          <p:nvPr/>
        </p:nvPicPr>
        <p:blipFill>
          <a:blip r:embed="rId2"/>
          <a:stretch>
            <a:fillRect/>
          </a:stretch>
        </p:blipFill>
        <p:spPr>
          <a:xfrm>
            <a:off x="3034468" y="2220836"/>
            <a:ext cx="5856969" cy="3928231"/>
          </a:xfrm>
          <a:prstGeom prst="rect">
            <a:avLst/>
          </a:prstGeom>
        </p:spPr>
      </p:pic>
    </p:spTree>
    <p:extLst>
      <p:ext uri="{BB962C8B-B14F-4D97-AF65-F5344CB8AC3E}">
        <p14:creationId xmlns:p14="http://schemas.microsoft.com/office/powerpoint/2010/main" val="3630736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8A335-F7DD-A53C-2306-A2B269483FB9}"/>
              </a:ext>
            </a:extLst>
          </p:cNvPr>
          <p:cNvSpPr>
            <a:spLocks noGrp="1"/>
          </p:cNvSpPr>
          <p:nvPr>
            <p:ph idx="1"/>
          </p:nvPr>
        </p:nvSpPr>
        <p:spPr/>
        <p:txBody>
          <a:bodyPr vert="horz" lIns="91440" tIns="45720" rIns="91440" bIns="45720" rtlCol="0" anchor="t">
            <a:normAutofit/>
          </a:bodyPr>
          <a:lstStyle/>
          <a:p>
            <a:r>
              <a:rPr lang="en-US" sz="2400">
                <a:latin typeface="Times New Roman"/>
                <a:cs typeface="Times New Roman"/>
              </a:rPr>
              <a:t>Earlier we had only implemented GCN.</a:t>
            </a:r>
          </a:p>
          <a:p>
            <a:pPr marL="0" indent="0">
              <a:buNone/>
            </a:pPr>
            <a:endParaRPr lang="en-US" sz="2400">
              <a:latin typeface="Times New Roman"/>
              <a:cs typeface="Times New Roman"/>
            </a:endParaRPr>
          </a:p>
          <a:p>
            <a:r>
              <a:rPr lang="en-US" sz="2400">
                <a:latin typeface="Times New Roman"/>
                <a:cs typeface="Times New Roman"/>
              </a:rPr>
              <a:t>Now we have implemented three more models- GAT, </a:t>
            </a:r>
            <a:r>
              <a:rPr lang="en-US" sz="2400" err="1">
                <a:latin typeface="Times New Roman"/>
                <a:cs typeface="Times New Roman"/>
              </a:rPr>
              <a:t>GraphSage</a:t>
            </a:r>
            <a:r>
              <a:rPr lang="en-US" sz="2400">
                <a:latin typeface="Times New Roman"/>
                <a:cs typeface="Times New Roman"/>
              </a:rPr>
              <a:t>, and Deep </a:t>
            </a:r>
            <a:r>
              <a:rPr lang="en-IN" sz="2400">
                <a:latin typeface="Times New Roman"/>
                <a:cs typeface="Times New Roman"/>
              </a:rPr>
              <a:t>Graph </a:t>
            </a:r>
            <a:r>
              <a:rPr lang="en-US" sz="2400">
                <a:latin typeface="Times New Roman"/>
                <a:cs typeface="Times New Roman"/>
              </a:rPr>
              <a:t>Infomax.</a:t>
            </a:r>
          </a:p>
          <a:p>
            <a:pPr marL="0" indent="0">
              <a:buNone/>
            </a:pPr>
            <a:endParaRPr lang="en-US" sz="2400">
              <a:latin typeface="Times New Roman"/>
              <a:cs typeface="Times New Roman"/>
            </a:endParaRPr>
          </a:p>
          <a:p>
            <a:r>
              <a:rPr lang="en-US" sz="2400">
                <a:latin typeface="Times New Roman"/>
                <a:cs typeface="Times New Roman"/>
              </a:rPr>
              <a:t>We did this on the 3 datasets and later implemented clustering algorithms like K-means, Spectral and Louvain on each of them and compared the different methods.</a:t>
            </a:r>
            <a:endParaRPr lang="en-US" sz="2400" err="1">
              <a:latin typeface="Times New Roman"/>
              <a:cs typeface="Times New Roman"/>
            </a:endParaRPr>
          </a:p>
          <a:p>
            <a:endParaRPr lang="en-US" sz="2000"/>
          </a:p>
        </p:txBody>
      </p:sp>
      <p:sp>
        <p:nvSpPr>
          <p:cNvPr id="3" name="Title 2">
            <a:extLst>
              <a:ext uri="{FF2B5EF4-FFF2-40B4-BE49-F238E27FC236}">
                <a16:creationId xmlns:a16="http://schemas.microsoft.com/office/drawing/2014/main" id="{4900A222-494A-312E-CBCC-1CC8AB61DC1B}"/>
              </a:ext>
            </a:extLst>
          </p:cNvPr>
          <p:cNvSpPr>
            <a:spLocks noGrp="1"/>
          </p:cNvSpPr>
          <p:nvPr>
            <p:ph type="title"/>
          </p:nvPr>
        </p:nvSpPr>
        <p:spPr/>
        <p:txBody>
          <a:bodyPr>
            <a:normAutofit fontScale="90000"/>
          </a:bodyPr>
          <a:lstStyle/>
          <a:p>
            <a:r>
              <a:rPr lang="en-US" sz="3700"/>
              <a:t>Progress After First Review:</a:t>
            </a:r>
            <a:endParaRPr lang="en-US"/>
          </a:p>
        </p:txBody>
      </p:sp>
    </p:spTree>
    <p:extLst>
      <p:ext uri="{BB962C8B-B14F-4D97-AF65-F5344CB8AC3E}">
        <p14:creationId xmlns:p14="http://schemas.microsoft.com/office/powerpoint/2010/main" val="3128152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ardrop 3">
            <a:extLst>
              <a:ext uri="{FF2B5EF4-FFF2-40B4-BE49-F238E27FC236}">
                <a16:creationId xmlns:a16="http://schemas.microsoft.com/office/drawing/2014/main" id="{CF178CC6-214D-EE4C-6462-2516E33859AA}"/>
              </a:ext>
            </a:extLst>
          </p:cNvPr>
          <p:cNvSpPr/>
          <p:nvPr/>
        </p:nvSpPr>
        <p:spPr>
          <a:xfrm>
            <a:off x="476248" y="1145976"/>
            <a:ext cx="4143375" cy="4476749"/>
          </a:xfrm>
          <a:prstGeom prst="teardrop">
            <a:avLst/>
          </a:prstGeom>
          <a:solidFill>
            <a:srgbClr val="B6114D"/>
          </a:solidFill>
          <a:ln w="57150">
            <a:solidFill>
              <a:srgbClr val="FFFF99"/>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A9C1DEBD-6B5A-2007-C6DB-22EF8FAA30DE}"/>
              </a:ext>
            </a:extLst>
          </p:cNvPr>
          <p:cNvSpPr>
            <a:spLocks noGrp="1"/>
          </p:cNvSpPr>
          <p:nvPr>
            <p:ph idx="1"/>
          </p:nvPr>
        </p:nvSpPr>
        <p:spPr>
          <a:xfrm>
            <a:off x="4822030" y="2125474"/>
            <a:ext cx="10515600" cy="4908082"/>
          </a:xfrm>
        </p:spPr>
        <p:txBody>
          <a:bodyPr vert="horz" lIns="91440" tIns="45720" rIns="91440" bIns="45720" rtlCol="0" anchor="t">
            <a:normAutofit/>
          </a:bodyPr>
          <a:lstStyle/>
          <a:p>
            <a:pPr marL="0" indent="0">
              <a:buNone/>
            </a:pPr>
            <a:r>
              <a:rPr lang="en-US" sz="2400">
                <a:latin typeface="Times New Roman"/>
                <a:cs typeface="Times New Roman"/>
              </a:rPr>
              <a:t>Here we have experimented on three different datasets:</a:t>
            </a:r>
          </a:p>
          <a:p>
            <a:pPr marL="514350" indent="-514350">
              <a:buAutoNum type="arabicPeriod"/>
            </a:pPr>
            <a:r>
              <a:rPr lang="en-US" sz="2400">
                <a:latin typeface="Times New Roman"/>
                <a:cs typeface="Times New Roman"/>
              </a:rPr>
              <a:t>CORA DATASET</a:t>
            </a:r>
            <a:endParaRPr lang="en-US" sz="2400">
              <a:latin typeface="Times New Roman" panose="02020603050405020304" pitchFamily="18" charset="0"/>
              <a:cs typeface="Times New Roman" panose="02020603050405020304" pitchFamily="18" charset="0"/>
            </a:endParaRPr>
          </a:p>
          <a:p>
            <a:pPr marL="514350" indent="-514350">
              <a:buAutoNum type="arabicPeriod"/>
            </a:pPr>
            <a:r>
              <a:rPr lang="en-US" sz="2400">
                <a:latin typeface="Times New Roman"/>
                <a:cs typeface="Times New Roman"/>
              </a:rPr>
              <a:t>CITESEER DATASET</a:t>
            </a:r>
          </a:p>
          <a:p>
            <a:pPr marL="514350" indent="-514350">
              <a:buAutoNum type="arabicPeriod"/>
            </a:pPr>
            <a:r>
              <a:rPr lang="en-US" sz="2400">
                <a:latin typeface="Times New Roman"/>
                <a:cs typeface="Times New Roman"/>
              </a:rPr>
              <a:t>PUBMED DATASET</a:t>
            </a:r>
          </a:p>
        </p:txBody>
      </p:sp>
      <p:sp>
        <p:nvSpPr>
          <p:cNvPr id="3" name="Title 2">
            <a:extLst>
              <a:ext uri="{FF2B5EF4-FFF2-40B4-BE49-F238E27FC236}">
                <a16:creationId xmlns:a16="http://schemas.microsoft.com/office/drawing/2014/main" id="{A02FEDBE-0A63-A870-83E1-41241D03349B}"/>
              </a:ext>
            </a:extLst>
          </p:cNvPr>
          <p:cNvSpPr>
            <a:spLocks noGrp="1"/>
          </p:cNvSpPr>
          <p:nvPr>
            <p:ph type="title"/>
          </p:nvPr>
        </p:nvSpPr>
        <p:spPr>
          <a:xfrm>
            <a:off x="821531" y="2979942"/>
            <a:ext cx="3800476" cy="445253"/>
          </a:xfrm>
        </p:spPr>
        <p:txBody>
          <a:bodyPr>
            <a:normAutofit fontScale="90000"/>
          </a:bodyPr>
          <a:lstStyle/>
          <a:p>
            <a:pPr algn="ctr"/>
            <a:r>
              <a:rPr lang="en-US">
                <a:solidFill>
                  <a:srgbClr val="FFFFFF"/>
                </a:solidFill>
                <a:latin typeface="Times New Roman" panose="02020603050405020304" pitchFamily="18" charset="0"/>
                <a:cs typeface="Times New Roman" panose="02020603050405020304" pitchFamily="18" charset="0"/>
              </a:rPr>
              <a:t>Experimental Setup</a:t>
            </a:r>
          </a:p>
        </p:txBody>
      </p:sp>
    </p:spTree>
    <p:extLst>
      <p:ext uri="{BB962C8B-B14F-4D97-AF65-F5344CB8AC3E}">
        <p14:creationId xmlns:p14="http://schemas.microsoft.com/office/powerpoint/2010/main" val="768270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DE5E60-184F-C507-B5E5-4A62823DBCD9}"/>
              </a:ext>
            </a:extLst>
          </p:cNvPr>
          <p:cNvSpPr>
            <a:spLocks noGrp="1"/>
          </p:cNvSpPr>
          <p:nvPr>
            <p:ph idx="1"/>
          </p:nvPr>
        </p:nvSpPr>
        <p:spPr/>
        <p:txBody>
          <a:bodyPr vert="horz" lIns="91440" tIns="45720" rIns="91440" bIns="45720" rtlCol="0" anchor="t">
            <a:normAutofit/>
          </a:bodyPr>
          <a:lstStyle/>
          <a:p>
            <a:pPr>
              <a:buFont typeface="Arial"/>
              <a:buChar char="•"/>
            </a:pPr>
            <a:r>
              <a:rPr lang="en-US" sz="2000">
                <a:solidFill>
                  <a:srgbClr val="0D0D0D"/>
                </a:solidFill>
                <a:latin typeface="Times New Roman"/>
                <a:cs typeface="Times New Roman"/>
              </a:rPr>
              <a:t>2,708 publications, each a node, with 5,429 edges representing citation relationships.</a:t>
            </a:r>
          </a:p>
          <a:p>
            <a:pPr>
              <a:buFont typeface="Arial"/>
              <a:buChar char="•"/>
            </a:pPr>
            <a:r>
              <a:rPr lang="en-US" sz="2000">
                <a:solidFill>
                  <a:srgbClr val="0D0D0D"/>
                </a:solidFill>
                <a:latin typeface="Times New Roman"/>
                <a:cs typeface="Times New Roman"/>
              </a:rPr>
              <a:t>Attributes: Title, authors, abstract, venue available, suitable for graph tasks.</a:t>
            </a:r>
          </a:p>
          <a:p>
            <a:pPr>
              <a:buFont typeface="Arial"/>
              <a:buChar char="•"/>
            </a:pPr>
            <a:r>
              <a:rPr lang="en-US" sz="2000">
                <a:solidFill>
                  <a:srgbClr val="0D0D0D"/>
                </a:solidFill>
                <a:latin typeface="Times New Roman"/>
                <a:cs typeface="Times New Roman"/>
              </a:rPr>
              <a:t>Commonly used to evaluate GNN performance for node classification, link prediction.</a:t>
            </a:r>
          </a:p>
          <a:p>
            <a:pPr>
              <a:buFont typeface="Arial"/>
              <a:buChar char="•"/>
            </a:pPr>
            <a:r>
              <a:rPr lang="en-US" sz="2000">
                <a:solidFill>
                  <a:srgbClr val="0D0D0D"/>
                </a:solidFill>
                <a:latin typeface="Times New Roman"/>
                <a:cs typeface="Times New Roman"/>
              </a:rPr>
              <a:t>Valuable for testing algorithms in computer science due to diversity and relevance.</a:t>
            </a:r>
          </a:p>
          <a:p>
            <a:pPr>
              <a:buFont typeface="Arial"/>
              <a:buChar char="•"/>
            </a:pPr>
            <a:endParaRPr lang="en-US">
              <a:latin typeface="Times New Roman"/>
              <a:cs typeface="Times New Roman"/>
            </a:endParaRPr>
          </a:p>
          <a:p>
            <a:pPr indent="0">
              <a:buNone/>
            </a:pPr>
            <a:br>
              <a:rPr lang="en-US"/>
            </a:br>
            <a:endParaRPr lang="en-US"/>
          </a:p>
          <a:p>
            <a:pPr>
              <a:buNone/>
            </a:pPr>
            <a:endParaRPr lang="en-US"/>
          </a:p>
        </p:txBody>
      </p:sp>
      <p:sp>
        <p:nvSpPr>
          <p:cNvPr id="3" name="Title 2">
            <a:extLst>
              <a:ext uri="{FF2B5EF4-FFF2-40B4-BE49-F238E27FC236}">
                <a16:creationId xmlns:a16="http://schemas.microsoft.com/office/drawing/2014/main" id="{AE24266F-EC5D-621B-8760-C5ECACFA7DD5}"/>
              </a:ext>
            </a:extLst>
          </p:cNvPr>
          <p:cNvSpPr>
            <a:spLocks noGrp="1"/>
          </p:cNvSpPr>
          <p:nvPr>
            <p:ph type="title"/>
          </p:nvPr>
        </p:nvSpPr>
        <p:spPr/>
        <p:txBody>
          <a:bodyPr>
            <a:normAutofit fontScale="90000"/>
          </a:bodyPr>
          <a:lstStyle/>
          <a:p>
            <a:r>
              <a:rPr lang="en-US">
                <a:latin typeface="Times New Roman"/>
                <a:cs typeface="Times New Roman"/>
              </a:rPr>
              <a:t>DATASET-1(CORA DATASET)</a:t>
            </a:r>
            <a:endParaRPr lang="en-US">
              <a:latin typeface="Times New Roman" panose="02020603050405020304" pitchFamily="18" charset="0"/>
              <a:cs typeface="Times New Roman" panose="02020603050405020304" pitchFamily="18" charset="0"/>
            </a:endParaRPr>
          </a:p>
        </p:txBody>
      </p:sp>
      <p:sp>
        <p:nvSpPr>
          <p:cNvPr id="7" name="Title 2">
            <a:extLst>
              <a:ext uri="{FF2B5EF4-FFF2-40B4-BE49-F238E27FC236}">
                <a16:creationId xmlns:a16="http://schemas.microsoft.com/office/drawing/2014/main" id="{65DAE1AA-89AD-1460-4309-4C5E8E76D884}"/>
              </a:ext>
            </a:extLst>
          </p:cNvPr>
          <p:cNvSpPr txBox="1">
            <a:spLocks/>
          </p:cNvSpPr>
          <p:nvPr/>
        </p:nvSpPr>
        <p:spPr>
          <a:xfrm>
            <a:off x="571499" y="3174970"/>
            <a:ext cx="10515600" cy="421441"/>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000" b="0" kern="1200">
                <a:solidFill>
                  <a:srgbClr val="A4123F"/>
                </a:solidFill>
                <a:latin typeface="Georgia" panose="02040502050405020303" pitchFamily="18" charset="0"/>
                <a:ea typeface="+mj-ea"/>
                <a:cs typeface="+mj-cs"/>
              </a:defRPr>
            </a:lvl1pPr>
          </a:lstStyle>
          <a:p>
            <a:r>
              <a:rPr lang="en-US">
                <a:latin typeface="Times New Roman"/>
                <a:cs typeface="Times New Roman"/>
              </a:rPr>
              <a:t>DATASET-2(CITESEER DATASET)</a:t>
            </a:r>
            <a:endParaRPr lang="en-US">
              <a:solidFill>
                <a:srgbClr val="000000"/>
              </a:solidFill>
              <a:latin typeface="Times New Roman"/>
              <a:cs typeface="Times New Roman"/>
            </a:endParaRPr>
          </a:p>
          <a:p>
            <a:endParaRPr lang="en-US"/>
          </a:p>
        </p:txBody>
      </p:sp>
      <p:sp>
        <p:nvSpPr>
          <p:cNvPr id="9" name="Content Placeholder 1">
            <a:extLst>
              <a:ext uri="{FF2B5EF4-FFF2-40B4-BE49-F238E27FC236}">
                <a16:creationId xmlns:a16="http://schemas.microsoft.com/office/drawing/2014/main" id="{2A677A97-2BB2-67DF-9C9E-B7513B2C9DE4}"/>
              </a:ext>
            </a:extLst>
          </p:cNvPr>
          <p:cNvSpPr txBox="1">
            <a:spLocks/>
          </p:cNvSpPr>
          <p:nvPr/>
        </p:nvSpPr>
        <p:spPr>
          <a:xfrm>
            <a:off x="571499" y="3593252"/>
            <a:ext cx="10515600" cy="490808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rgbClr val="0D0D0D"/>
                </a:solidFill>
                <a:latin typeface="Times New Roman"/>
                <a:cs typeface="Times New Roman"/>
              </a:rPr>
              <a:t>3,312 papers, each a node, with 4,732 citation relationships, reflecting complex scholarly connections.</a:t>
            </a:r>
            <a:endParaRPr lang="en-US">
              <a:solidFill>
                <a:srgbClr val="000000"/>
              </a:solidFill>
              <a:cs typeface="Times New Roman"/>
            </a:endParaRPr>
          </a:p>
          <a:p>
            <a:r>
              <a:rPr lang="en-US" sz="2000">
                <a:solidFill>
                  <a:srgbClr val="0D0D0D"/>
                </a:solidFill>
                <a:latin typeface="Times New Roman"/>
                <a:cs typeface="Times New Roman"/>
              </a:rPr>
              <a:t>Attributes: Includes title, authors, abstract, venue, aiding comprehensive analysis and exploration.</a:t>
            </a:r>
            <a:endParaRPr lang="en-US" sz="2000">
              <a:solidFill>
                <a:srgbClr val="000000"/>
              </a:solidFill>
              <a:latin typeface="Times New Roman"/>
              <a:cs typeface="Times New Roman"/>
            </a:endParaRPr>
          </a:p>
          <a:p>
            <a:r>
              <a:rPr lang="en-US" sz="2000">
                <a:solidFill>
                  <a:srgbClr val="0D0D0D"/>
                </a:solidFill>
                <a:latin typeface="Times New Roman"/>
                <a:cs typeface="Times New Roman"/>
              </a:rPr>
              <a:t>Unlike Cora, spans broader topics, resulting in a more challenging graph structure.</a:t>
            </a:r>
            <a:endParaRPr lang="en-US" sz="2000">
              <a:solidFill>
                <a:srgbClr val="000000"/>
              </a:solidFill>
              <a:latin typeface="Times New Roman"/>
              <a:cs typeface="Times New Roman"/>
            </a:endParaRPr>
          </a:p>
          <a:p>
            <a:endParaRPr lang="en-US" sz="2000">
              <a:solidFill>
                <a:srgbClr val="0D0D0D"/>
              </a:solidFill>
              <a:latin typeface="Times New Roman"/>
              <a:cs typeface="Times New Roman"/>
            </a:endParaRPr>
          </a:p>
          <a:p>
            <a:endParaRPr lang="en-US" sz="2000">
              <a:latin typeface="Times New Roman"/>
              <a:cs typeface="Times New Roman"/>
            </a:endParaRPr>
          </a:p>
          <a:p>
            <a:endParaRPr lang="en-US" sz="2000">
              <a:latin typeface="Times New Roman"/>
              <a:cs typeface="Times New Roman"/>
            </a:endParaRPr>
          </a:p>
          <a:p>
            <a:endParaRPr lang="en-US"/>
          </a:p>
        </p:txBody>
      </p:sp>
    </p:spTree>
    <p:extLst>
      <p:ext uri="{BB962C8B-B14F-4D97-AF65-F5344CB8AC3E}">
        <p14:creationId xmlns:p14="http://schemas.microsoft.com/office/powerpoint/2010/main" val="3214585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C61FCA-E5FF-0AEE-B713-8B481153590E}"/>
              </a:ext>
            </a:extLst>
          </p:cNvPr>
          <p:cNvSpPr>
            <a:spLocks noGrp="1"/>
          </p:cNvSpPr>
          <p:nvPr>
            <p:ph idx="1"/>
          </p:nvPr>
        </p:nvSpPr>
        <p:spPr/>
        <p:txBody>
          <a:bodyPr vert="horz" lIns="91440" tIns="45720" rIns="91440" bIns="45720" rtlCol="0" anchor="t">
            <a:normAutofit/>
          </a:bodyPr>
          <a:lstStyle/>
          <a:p>
            <a:r>
              <a:rPr lang="en-US" sz="2000">
                <a:solidFill>
                  <a:srgbClr val="0D0D0D"/>
                </a:solidFill>
                <a:latin typeface="Times New Roman"/>
                <a:cs typeface="Times New Roman"/>
              </a:rPr>
              <a:t>19,717 papers, 44,338 citation relationships, capturing breadth of biomedical knowledge.</a:t>
            </a:r>
          </a:p>
          <a:p>
            <a:r>
              <a:rPr lang="en-US" sz="2000">
                <a:solidFill>
                  <a:srgbClr val="0D0D0D"/>
                </a:solidFill>
                <a:latin typeface="Times New Roman"/>
                <a:cs typeface="Times New Roman"/>
              </a:rPr>
              <a:t>Attributes: Includes title, authors, abstract, offering valuable contextual information.</a:t>
            </a:r>
            <a:endParaRPr lang="en-US" sz="2000">
              <a:solidFill>
                <a:srgbClr val="000000"/>
              </a:solidFill>
              <a:latin typeface="Times New Roman"/>
              <a:cs typeface="Times New Roman"/>
            </a:endParaRPr>
          </a:p>
          <a:p>
            <a:r>
              <a:rPr lang="en-US" sz="2000">
                <a:solidFill>
                  <a:srgbClr val="0D0D0D"/>
                </a:solidFill>
                <a:latin typeface="Times New Roman"/>
                <a:cs typeface="Times New Roman"/>
              </a:rPr>
              <a:t>Each paper represents a node, citation links depict research evolution.</a:t>
            </a:r>
          </a:p>
          <a:p>
            <a:r>
              <a:rPr lang="en-US" sz="2000">
                <a:solidFill>
                  <a:srgbClr val="0D0D0D"/>
                </a:solidFill>
                <a:latin typeface="Times New Roman"/>
                <a:cs typeface="Times New Roman"/>
              </a:rPr>
              <a:t>Topics span genetics to clinical medicine, providing nuanced understanding of scientific literature.</a:t>
            </a:r>
          </a:p>
          <a:p>
            <a:pPr marL="0" indent="0">
              <a:buNone/>
            </a:pPr>
            <a:endParaRPr lang="en-US" sz="2000">
              <a:solidFill>
                <a:srgbClr val="0D0D0D"/>
              </a:solidFill>
              <a:latin typeface="Times New Roman"/>
              <a:cs typeface="Times New Roman"/>
            </a:endParaRPr>
          </a:p>
          <a:p>
            <a:endParaRPr lang="en-US" sz="2000">
              <a:latin typeface="Times New Roman"/>
              <a:cs typeface="Times New Roman"/>
            </a:endParaRPr>
          </a:p>
          <a:p>
            <a:endParaRPr lang="en-US"/>
          </a:p>
        </p:txBody>
      </p:sp>
      <p:sp>
        <p:nvSpPr>
          <p:cNvPr id="3" name="Title 2">
            <a:extLst>
              <a:ext uri="{FF2B5EF4-FFF2-40B4-BE49-F238E27FC236}">
                <a16:creationId xmlns:a16="http://schemas.microsoft.com/office/drawing/2014/main" id="{82955214-8F2F-D609-0F0D-B52748DB4D6D}"/>
              </a:ext>
            </a:extLst>
          </p:cNvPr>
          <p:cNvSpPr>
            <a:spLocks noGrp="1"/>
          </p:cNvSpPr>
          <p:nvPr>
            <p:ph type="title"/>
          </p:nvPr>
        </p:nvSpPr>
        <p:spPr/>
        <p:txBody>
          <a:bodyPr>
            <a:normAutofit fontScale="90000"/>
          </a:bodyPr>
          <a:lstStyle/>
          <a:p>
            <a:r>
              <a:rPr lang="en-US">
                <a:latin typeface="Times New Roman"/>
                <a:cs typeface="Times New Roman"/>
              </a:rPr>
              <a:t>DATASET-3(PUBMED DATASET)</a:t>
            </a:r>
          </a:p>
        </p:txBody>
      </p:sp>
    </p:spTree>
    <p:extLst>
      <p:ext uri="{BB962C8B-B14F-4D97-AF65-F5344CB8AC3E}">
        <p14:creationId xmlns:p14="http://schemas.microsoft.com/office/powerpoint/2010/main" val="3069741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C61FCA-E5FF-0AEE-B713-8B481153590E}"/>
              </a:ext>
            </a:extLst>
          </p:cNvPr>
          <p:cNvSpPr>
            <a:spLocks noGrp="1"/>
          </p:cNvSpPr>
          <p:nvPr>
            <p:ph idx="1"/>
          </p:nvPr>
        </p:nvSpPr>
        <p:spPr/>
        <p:txBody>
          <a:bodyPr vert="horz" lIns="91440" tIns="45720" rIns="91440" bIns="45720" rtlCol="0" anchor="t">
            <a:normAutofit/>
          </a:bodyPr>
          <a:lstStyle/>
          <a:p>
            <a:endParaRPr lang="en-US" sz="2000">
              <a:latin typeface="Times New Roman"/>
              <a:cs typeface="Times New Roman"/>
            </a:endParaRPr>
          </a:p>
          <a:p>
            <a:endParaRPr lang="en-US"/>
          </a:p>
        </p:txBody>
      </p:sp>
      <p:sp>
        <p:nvSpPr>
          <p:cNvPr id="3" name="Title 2">
            <a:extLst>
              <a:ext uri="{FF2B5EF4-FFF2-40B4-BE49-F238E27FC236}">
                <a16:creationId xmlns:a16="http://schemas.microsoft.com/office/drawing/2014/main" id="{82955214-8F2F-D609-0F0D-B52748DB4D6D}"/>
              </a:ext>
            </a:extLst>
          </p:cNvPr>
          <p:cNvSpPr>
            <a:spLocks noGrp="1"/>
          </p:cNvSpPr>
          <p:nvPr>
            <p:ph type="title"/>
          </p:nvPr>
        </p:nvSpPr>
        <p:spPr>
          <a:xfrm>
            <a:off x="3792027" y="2979718"/>
            <a:ext cx="4606506" cy="435818"/>
          </a:xfrm>
        </p:spPr>
        <p:txBody>
          <a:bodyPr>
            <a:noAutofit/>
          </a:bodyPr>
          <a:lstStyle/>
          <a:p>
            <a:r>
              <a:rPr lang="en-US" sz="8800">
                <a:latin typeface="Georgia"/>
              </a:rPr>
              <a:t>Findings</a:t>
            </a:r>
            <a:endParaRPr lang="en-US" sz="8800"/>
          </a:p>
        </p:txBody>
      </p:sp>
    </p:spTree>
    <p:extLst>
      <p:ext uri="{BB962C8B-B14F-4D97-AF65-F5344CB8AC3E}">
        <p14:creationId xmlns:p14="http://schemas.microsoft.com/office/powerpoint/2010/main" val="761269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C61FCA-E5FF-0AEE-B713-8B481153590E}"/>
              </a:ext>
            </a:extLst>
          </p:cNvPr>
          <p:cNvSpPr>
            <a:spLocks noGrp="1"/>
          </p:cNvSpPr>
          <p:nvPr>
            <p:ph idx="1"/>
          </p:nvPr>
        </p:nvSpPr>
        <p:spPr/>
        <p:txBody>
          <a:bodyPr vert="horz" lIns="91440" tIns="45720" rIns="91440" bIns="45720" rtlCol="0" anchor="t">
            <a:normAutofit/>
          </a:bodyPr>
          <a:lstStyle/>
          <a:p>
            <a:endParaRPr lang="en-US" sz="2000">
              <a:latin typeface="Times New Roman"/>
              <a:cs typeface="Times New Roman"/>
            </a:endParaRPr>
          </a:p>
          <a:p>
            <a:endParaRPr lang="en-US"/>
          </a:p>
        </p:txBody>
      </p:sp>
      <p:sp>
        <p:nvSpPr>
          <p:cNvPr id="3" name="Title 2">
            <a:extLst>
              <a:ext uri="{FF2B5EF4-FFF2-40B4-BE49-F238E27FC236}">
                <a16:creationId xmlns:a16="http://schemas.microsoft.com/office/drawing/2014/main" id="{82955214-8F2F-D609-0F0D-B52748DB4D6D}"/>
              </a:ext>
            </a:extLst>
          </p:cNvPr>
          <p:cNvSpPr>
            <a:spLocks noGrp="1"/>
          </p:cNvSpPr>
          <p:nvPr>
            <p:ph type="title"/>
          </p:nvPr>
        </p:nvSpPr>
        <p:spPr/>
        <p:txBody>
          <a:bodyPr>
            <a:normAutofit fontScale="90000"/>
          </a:bodyPr>
          <a:lstStyle/>
          <a:p>
            <a:r>
              <a:rPr lang="en-US">
                <a:latin typeface="Georgia"/>
              </a:rPr>
              <a:t>GCN on </a:t>
            </a:r>
            <a:r>
              <a:rPr lang="en-US" sz="3600">
                <a:latin typeface="Georgia"/>
              </a:rPr>
              <a:t>Cora Dataset</a:t>
            </a:r>
            <a:endParaRPr lang="en-US"/>
          </a:p>
        </p:txBody>
      </p:sp>
      <p:pic>
        <p:nvPicPr>
          <p:cNvPr id="4" name="Picture 3">
            <a:extLst>
              <a:ext uri="{FF2B5EF4-FFF2-40B4-BE49-F238E27FC236}">
                <a16:creationId xmlns:a16="http://schemas.microsoft.com/office/drawing/2014/main" id="{60D1243A-CEEF-A22F-0A5B-6432C1381D26}"/>
              </a:ext>
            </a:extLst>
          </p:cNvPr>
          <p:cNvPicPr>
            <a:picLocks noChangeAspect="1"/>
          </p:cNvPicPr>
          <p:nvPr/>
        </p:nvPicPr>
        <p:blipFill>
          <a:blip r:embed="rId2"/>
          <a:stretch>
            <a:fillRect/>
          </a:stretch>
        </p:blipFill>
        <p:spPr>
          <a:xfrm>
            <a:off x="6094307" y="1528838"/>
            <a:ext cx="5760720" cy="4114800"/>
          </a:xfrm>
          <a:prstGeom prst="rect">
            <a:avLst/>
          </a:prstGeom>
        </p:spPr>
      </p:pic>
      <p:pic>
        <p:nvPicPr>
          <p:cNvPr id="5" name="Picture 4" descr="A graph of a loss&#10;&#10;Description automatically generated">
            <a:extLst>
              <a:ext uri="{FF2B5EF4-FFF2-40B4-BE49-F238E27FC236}">
                <a16:creationId xmlns:a16="http://schemas.microsoft.com/office/drawing/2014/main" id="{4E1E74BE-7C02-007B-3066-E8D1A89FAC10}"/>
              </a:ext>
            </a:extLst>
          </p:cNvPr>
          <p:cNvPicPr>
            <a:picLocks noChangeAspect="1"/>
          </p:cNvPicPr>
          <p:nvPr/>
        </p:nvPicPr>
        <p:blipFill>
          <a:blip r:embed="rId3"/>
          <a:stretch>
            <a:fillRect/>
          </a:stretch>
        </p:blipFill>
        <p:spPr>
          <a:xfrm>
            <a:off x="333950" y="1537910"/>
            <a:ext cx="5760720" cy="4114800"/>
          </a:xfrm>
          <a:prstGeom prst="rect">
            <a:avLst/>
          </a:prstGeom>
        </p:spPr>
      </p:pic>
    </p:spTree>
    <p:extLst>
      <p:ext uri="{BB962C8B-B14F-4D97-AF65-F5344CB8AC3E}">
        <p14:creationId xmlns:p14="http://schemas.microsoft.com/office/powerpoint/2010/main" val="4233826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5EEB98-0F7D-D15C-C70A-97892B568707}"/>
              </a:ext>
            </a:extLst>
          </p:cNvPr>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Motivation</a:t>
            </a:r>
            <a:endParaRPr lang="en-IN">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F1E7CC91-1BFE-77A2-D1EF-F14FD1D7C434}"/>
              </a:ext>
            </a:extLst>
          </p:cNvPr>
          <p:cNvSpPr>
            <a:spLocks noGrp="1"/>
          </p:cNvSpPr>
          <p:nvPr>
            <p:ph idx="1"/>
          </p:nvPr>
        </p:nvSpPr>
        <p:spPr>
          <a:xfrm>
            <a:off x="571499" y="1271461"/>
            <a:ext cx="10515600" cy="4908082"/>
          </a:xfrm>
        </p:spPr>
        <p:txBody>
          <a:bodyPr vert="horz" lIns="91440" tIns="45720" rIns="91440" bIns="45720" rtlCol="0" anchor="t">
            <a:normAutofit/>
          </a:bodyPr>
          <a:lstStyle/>
          <a:p>
            <a:r>
              <a:rPr lang="en-US" sz="2400">
                <a:solidFill>
                  <a:srgbClr val="0D0D0D"/>
                </a:solidFill>
                <a:latin typeface="Times New Roman"/>
                <a:cs typeface="Times New Roman"/>
              </a:rPr>
              <a:t>Personalization: Allows for personalized content recommendations and tailored user experiences based on community interests.</a:t>
            </a:r>
          </a:p>
          <a:p>
            <a:endParaRPr lang="en-US" sz="2400">
              <a:solidFill>
                <a:srgbClr val="0D0D0D"/>
              </a:solidFill>
              <a:latin typeface="Times New Roman"/>
              <a:cs typeface="Times New Roman"/>
            </a:endParaRPr>
          </a:p>
          <a:p>
            <a:r>
              <a:rPr lang="en-US" sz="2400">
                <a:solidFill>
                  <a:srgbClr val="0D0D0D"/>
                </a:solidFill>
                <a:latin typeface="Times New Roman"/>
                <a:cs typeface="Times New Roman"/>
              </a:rPr>
              <a:t>Network Understanding: Helps understand the structure and dynamics of social networks, facilitating targeted marketing strategies.</a:t>
            </a:r>
          </a:p>
          <a:p>
            <a:endParaRPr lang="en-US" sz="2400">
              <a:solidFill>
                <a:srgbClr val="0D0D0D"/>
              </a:solidFill>
              <a:latin typeface="Times New Roman"/>
              <a:cs typeface="Times New Roman"/>
            </a:endParaRPr>
          </a:p>
          <a:p>
            <a:r>
              <a:rPr lang="en-US" sz="2400">
                <a:solidFill>
                  <a:srgbClr val="0D0D0D"/>
                </a:solidFill>
                <a:latin typeface="Times New Roman"/>
                <a:cs typeface="Times New Roman"/>
              </a:rPr>
              <a:t>User Engagement: Enhances user engagement by fostering connections within communities, leading to increased platform activity and retention.</a:t>
            </a:r>
          </a:p>
          <a:p>
            <a:endParaRPr lang="en-US" sz="2400">
              <a:latin typeface="Times New Roman"/>
              <a:cs typeface="Times New Roman"/>
            </a:endParaRPr>
          </a:p>
          <a:p>
            <a:pPr marL="457200" lvl="1" indent="0">
              <a:buNone/>
            </a:pPr>
            <a:endParaRPr lang="en-US" b="1">
              <a:latin typeface="Times New Roman"/>
              <a:cs typeface="Times New Roman"/>
            </a:endParaRPr>
          </a:p>
        </p:txBody>
      </p:sp>
    </p:spTree>
    <p:extLst>
      <p:ext uri="{BB962C8B-B14F-4D97-AF65-F5344CB8AC3E}">
        <p14:creationId xmlns:p14="http://schemas.microsoft.com/office/powerpoint/2010/main" val="3756782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C61FCA-E5FF-0AEE-B713-8B481153590E}"/>
              </a:ext>
            </a:extLst>
          </p:cNvPr>
          <p:cNvSpPr>
            <a:spLocks noGrp="1"/>
          </p:cNvSpPr>
          <p:nvPr>
            <p:ph idx="1"/>
          </p:nvPr>
        </p:nvSpPr>
        <p:spPr/>
        <p:txBody>
          <a:bodyPr vert="horz" lIns="91440" tIns="45720" rIns="91440" bIns="45720" rtlCol="0" anchor="t">
            <a:normAutofit/>
          </a:bodyPr>
          <a:lstStyle/>
          <a:p>
            <a:endParaRPr lang="en-US" sz="2000">
              <a:latin typeface="Times New Roman"/>
              <a:cs typeface="Times New Roman"/>
            </a:endParaRPr>
          </a:p>
          <a:p>
            <a:endParaRPr lang="en-US"/>
          </a:p>
        </p:txBody>
      </p:sp>
      <p:sp>
        <p:nvSpPr>
          <p:cNvPr id="3" name="Title 2">
            <a:extLst>
              <a:ext uri="{FF2B5EF4-FFF2-40B4-BE49-F238E27FC236}">
                <a16:creationId xmlns:a16="http://schemas.microsoft.com/office/drawing/2014/main" id="{82955214-8F2F-D609-0F0D-B52748DB4D6D}"/>
              </a:ext>
            </a:extLst>
          </p:cNvPr>
          <p:cNvSpPr>
            <a:spLocks noGrp="1"/>
          </p:cNvSpPr>
          <p:nvPr>
            <p:ph type="title"/>
          </p:nvPr>
        </p:nvSpPr>
        <p:spPr/>
        <p:txBody>
          <a:bodyPr>
            <a:normAutofit fontScale="90000"/>
          </a:bodyPr>
          <a:lstStyle/>
          <a:p>
            <a:r>
              <a:rPr lang="en-US">
                <a:latin typeface="Georgia"/>
              </a:rPr>
              <a:t>GAT on </a:t>
            </a:r>
            <a:r>
              <a:rPr lang="en-US" sz="3600">
                <a:latin typeface="Georgia"/>
              </a:rPr>
              <a:t>Cora Dataset</a:t>
            </a:r>
            <a:endParaRPr lang="en-US"/>
          </a:p>
        </p:txBody>
      </p:sp>
      <p:pic>
        <p:nvPicPr>
          <p:cNvPr id="11" name="Picture 10">
            <a:extLst>
              <a:ext uri="{FF2B5EF4-FFF2-40B4-BE49-F238E27FC236}">
                <a16:creationId xmlns:a16="http://schemas.microsoft.com/office/drawing/2014/main" id="{E282F1FA-8D81-1DBA-631C-7A1EE27DE704}"/>
              </a:ext>
            </a:extLst>
          </p:cNvPr>
          <p:cNvPicPr>
            <a:picLocks noChangeAspect="1"/>
          </p:cNvPicPr>
          <p:nvPr/>
        </p:nvPicPr>
        <p:blipFill>
          <a:blip r:embed="rId2"/>
          <a:stretch>
            <a:fillRect/>
          </a:stretch>
        </p:blipFill>
        <p:spPr>
          <a:xfrm>
            <a:off x="6094307" y="1371600"/>
            <a:ext cx="5760720" cy="4114800"/>
          </a:xfrm>
          <a:prstGeom prst="rect">
            <a:avLst/>
          </a:prstGeom>
        </p:spPr>
      </p:pic>
      <p:pic>
        <p:nvPicPr>
          <p:cNvPr id="14" name="Picture 13" descr="A graph of a graph&#10;&#10;Description automatically generated">
            <a:extLst>
              <a:ext uri="{FF2B5EF4-FFF2-40B4-BE49-F238E27FC236}">
                <a16:creationId xmlns:a16="http://schemas.microsoft.com/office/drawing/2014/main" id="{3F55332E-46ED-B62A-E1D2-5F89C35A2874}"/>
              </a:ext>
            </a:extLst>
          </p:cNvPr>
          <p:cNvPicPr>
            <a:picLocks noChangeAspect="1"/>
          </p:cNvPicPr>
          <p:nvPr/>
        </p:nvPicPr>
        <p:blipFill>
          <a:blip r:embed="rId3"/>
          <a:stretch>
            <a:fillRect/>
          </a:stretch>
        </p:blipFill>
        <p:spPr>
          <a:xfrm>
            <a:off x="333950" y="1380671"/>
            <a:ext cx="5760720" cy="4114800"/>
          </a:xfrm>
          <a:prstGeom prst="rect">
            <a:avLst/>
          </a:prstGeom>
        </p:spPr>
      </p:pic>
    </p:spTree>
    <p:extLst>
      <p:ext uri="{BB962C8B-B14F-4D97-AF65-F5344CB8AC3E}">
        <p14:creationId xmlns:p14="http://schemas.microsoft.com/office/powerpoint/2010/main" val="4127712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C61FCA-E5FF-0AEE-B713-8B481153590E}"/>
              </a:ext>
            </a:extLst>
          </p:cNvPr>
          <p:cNvSpPr>
            <a:spLocks noGrp="1"/>
          </p:cNvSpPr>
          <p:nvPr>
            <p:ph idx="1"/>
          </p:nvPr>
        </p:nvSpPr>
        <p:spPr/>
        <p:txBody>
          <a:bodyPr vert="horz" lIns="91440" tIns="45720" rIns="91440" bIns="45720" rtlCol="0" anchor="t">
            <a:normAutofit/>
          </a:bodyPr>
          <a:lstStyle/>
          <a:p>
            <a:endParaRPr lang="en-US" sz="2000">
              <a:latin typeface="Times New Roman"/>
              <a:cs typeface="Times New Roman"/>
            </a:endParaRPr>
          </a:p>
          <a:p>
            <a:endParaRPr lang="en-US"/>
          </a:p>
        </p:txBody>
      </p:sp>
      <p:sp>
        <p:nvSpPr>
          <p:cNvPr id="3" name="Title 2">
            <a:extLst>
              <a:ext uri="{FF2B5EF4-FFF2-40B4-BE49-F238E27FC236}">
                <a16:creationId xmlns:a16="http://schemas.microsoft.com/office/drawing/2014/main" id="{82955214-8F2F-D609-0F0D-B52748DB4D6D}"/>
              </a:ext>
            </a:extLst>
          </p:cNvPr>
          <p:cNvSpPr>
            <a:spLocks noGrp="1"/>
          </p:cNvSpPr>
          <p:nvPr>
            <p:ph type="title"/>
          </p:nvPr>
        </p:nvSpPr>
        <p:spPr/>
        <p:txBody>
          <a:bodyPr>
            <a:normAutofit fontScale="90000"/>
          </a:bodyPr>
          <a:lstStyle/>
          <a:p>
            <a:r>
              <a:rPr lang="en-US" err="1">
                <a:latin typeface="Georgia"/>
              </a:rPr>
              <a:t>GraphSAGE</a:t>
            </a:r>
            <a:r>
              <a:rPr lang="en-US">
                <a:latin typeface="Georgia"/>
              </a:rPr>
              <a:t> on </a:t>
            </a:r>
            <a:r>
              <a:rPr lang="en-US" sz="3600">
                <a:latin typeface="Georgia"/>
              </a:rPr>
              <a:t>Cora Dataset</a:t>
            </a:r>
            <a:endParaRPr lang="en-US"/>
          </a:p>
        </p:txBody>
      </p:sp>
      <p:pic>
        <p:nvPicPr>
          <p:cNvPr id="6" name="Picture 5">
            <a:extLst>
              <a:ext uri="{FF2B5EF4-FFF2-40B4-BE49-F238E27FC236}">
                <a16:creationId xmlns:a16="http://schemas.microsoft.com/office/drawing/2014/main" id="{BDFE362E-FDD9-747D-8A4B-E4EE1EC50C56}"/>
              </a:ext>
            </a:extLst>
          </p:cNvPr>
          <p:cNvPicPr>
            <a:picLocks noChangeAspect="1"/>
          </p:cNvPicPr>
          <p:nvPr/>
        </p:nvPicPr>
        <p:blipFill>
          <a:blip r:embed="rId2"/>
          <a:stretch>
            <a:fillRect/>
          </a:stretch>
        </p:blipFill>
        <p:spPr>
          <a:xfrm>
            <a:off x="5828211" y="1540934"/>
            <a:ext cx="5760720" cy="4114800"/>
          </a:xfrm>
          <a:prstGeom prst="rect">
            <a:avLst/>
          </a:prstGeom>
        </p:spPr>
      </p:pic>
      <p:pic>
        <p:nvPicPr>
          <p:cNvPr id="7" name="Picture 6" descr="A graph of a graph&#10;&#10;Description automatically generated">
            <a:extLst>
              <a:ext uri="{FF2B5EF4-FFF2-40B4-BE49-F238E27FC236}">
                <a16:creationId xmlns:a16="http://schemas.microsoft.com/office/drawing/2014/main" id="{D1998506-7CF6-E1B5-459E-9E57F84B9E52}"/>
              </a:ext>
            </a:extLst>
          </p:cNvPr>
          <p:cNvPicPr>
            <a:picLocks noChangeAspect="1"/>
          </p:cNvPicPr>
          <p:nvPr/>
        </p:nvPicPr>
        <p:blipFill>
          <a:blip r:embed="rId3"/>
          <a:stretch>
            <a:fillRect/>
          </a:stretch>
        </p:blipFill>
        <p:spPr>
          <a:xfrm>
            <a:off x="333950" y="1537910"/>
            <a:ext cx="5760720" cy="4114800"/>
          </a:xfrm>
          <a:prstGeom prst="rect">
            <a:avLst/>
          </a:prstGeom>
        </p:spPr>
      </p:pic>
    </p:spTree>
    <p:extLst>
      <p:ext uri="{BB962C8B-B14F-4D97-AF65-F5344CB8AC3E}">
        <p14:creationId xmlns:p14="http://schemas.microsoft.com/office/powerpoint/2010/main" val="412510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C61FCA-E5FF-0AEE-B713-8B481153590E}"/>
              </a:ext>
            </a:extLst>
          </p:cNvPr>
          <p:cNvSpPr>
            <a:spLocks noGrp="1"/>
          </p:cNvSpPr>
          <p:nvPr>
            <p:ph idx="1"/>
          </p:nvPr>
        </p:nvSpPr>
        <p:spPr/>
        <p:txBody>
          <a:bodyPr vert="horz" lIns="91440" tIns="45720" rIns="91440" bIns="45720" rtlCol="0" anchor="t">
            <a:normAutofit/>
          </a:bodyPr>
          <a:lstStyle/>
          <a:p>
            <a:endParaRPr lang="en-US" sz="2000">
              <a:latin typeface="Times New Roman"/>
              <a:cs typeface="Times New Roman"/>
            </a:endParaRPr>
          </a:p>
          <a:p>
            <a:endParaRPr lang="en-US"/>
          </a:p>
        </p:txBody>
      </p:sp>
      <p:sp>
        <p:nvSpPr>
          <p:cNvPr id="3" name="Title 2">
            <a:extLst>
              <a:ext uri="{FF2B5EF4-FFF2-40B4-BE49-F238E27FC236}">
                <a16:creationId xmlns:a16="http://schemas.microsoft.com/office/drawing/2014/main" id="{82955214-8F2F-D609-0F0D-B52748DB4D6D}"/>
              </a:ext>
            </a:extLst>
          </p:cNvPr>
          <p:cNvSpPr>
            <a:spLocks noGrp="1"/>
          </p:cNvSpPr>
          <p:nvPr>
            <p:ph type="title"/>
          </p:nvPr>
        </p:nvSpPr>
        <p:spPr/>
        <p:txBody>
          <a:bodyPr>
            <a:normAutofit fontScale="90000"/>
          </a:bodyPr>
          <a:lstStyle/>
          <a:p>
            <a:r>
              <a:rPr lang="en-US">
                <a:latin typeface="Georgia"/>
              </a:rPr>
              <a:t>Deep Graph Infomax on </a:t>
            </a:r>
            <a:r>
              <a:rPr lang="en-US" sz="3600">
                <a:latin typeface="Georgia"/>
              </a:rPr>
              <a:t>Cora Dataset</a:t>
            </a:r>
            <a:endParaRPr lang="en-US"/>
          </a:p>
        </p:txBody>
      </p:sp>
      <p:pic>
        <p:nvPicPr>
          <p:cNvPr id="4" name="Picture 3">
            <a:extLst>
              <a:ext uri="{FF2B5EF4-FFF2-40B4-BE49-F238E27FC236}">
                <a16:creationId xmlns:a16="http://schemas.microsoft.com/office/drawing/2014/main" id="{5C47554E-81EF-8690-280A-29A8B2DD2E25}"/>
              </a:ext>
            </a:extLst>
          </p:cNvPr>
          <p:cNvPicPr>
            <a:picLocks noChangeAspect="1"/>
          </p:cNvPicPr>
          <p:nvPr/>
        </p:nvPicPr>
        <p:blipFill>
          <a:blip r:embed="rId2"/>
          <a:stretch>
            <a:fillRect/>
          </a:stretch>
        </p:blipFill>
        <p:spPr>
          <a:xfrm>
            <a:off x="5829905" y="1714046"/>
            <a:ext cx="6096000" cy="3067050"/>
          </a:xfrm>
          <a:prstGeom prst="rect">
            <a:avLst/>
          </a:prstGeom>
        </p:spPr>
      </p:pic>
      <p:pic>
        <p:nvPicPr>
          <p:cNvPr id="5" name="Picture 4" descr="A graph of loss and epcot&#10;&#10;Description automatically generated">
            <a:extLst>
              <a:ext uri="{FF2B5EF4-FFF2-40B4-BE49-F238E27FC236}">
                <a16:creationId xmlns:a16="http://schemas.microsoft.com/office/drawing/2014/main" id="{2748FD19-0C66-14C2-41BC-AF1067425926}"/>
              </a:ext>
            </a:extLst>
          </p:cNvPr>
          <p:cNvPicPr>
            <a:picLocks noChangeAspect="1"/>
          </p:cNvPicPr>
          <p:nvPr/>
        </p:nvPicPr>
        <p:blipFill>
          <a:blip r:embed="rId3"/>
          <a:stretch>
            <a:fillRect/>
          </a:stretch>
        </p:blipFill>
        <p:spPr>
          <a:xfrm>
            <a:off x="117928" y="1711023"/>
            <a:ext cx="6096000" cy="3051810"/>
          </a:xfrm>
          <a:prstGeom prst="rect">
            <a:avLst/>
          </a:prstGeom>
        </p:spPr>
      </p:pic>
    </p:spTree>
    <p:extLst>
      <p:ext uri="{BB962C8B-B14F-4D97-AF65-F5344CB8AC3E}">
        <p14:creationId xmlns:p14="http://schemas.microsoft.com/office/powerpoint/2010/main" val="2136424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C61FCA-E5FF-0AEE-B713-8B481153590E}"/>
              </a:ext>
            </a:extLst>
          </p:cNvPr>
          <p:cNvSpPr>
            <a:spLocks noGrp="1"/>
          </p:cNvSpPr>
          <p:nvPr>
            <p:ph idx="1"/>
          </p:nvPr>
        </p:nvSpPr>
        <p:spPr/>
        <p:txBody>
          <a:bodyPr vert="horz" lIns="91440" tIns="45720" rIns="91440" bIns="45720" rtlCol="0" anchor="t">
            <a:normAutofit/>
          </a:bodyPr>
          <a:lstStyle/>
          <a:p>
            <a:endParaRPr lang="en-US" sz="2000">
              <a:latin typeface="Times New Roman"/>
              <a:cs typeface="Times New Roman"/>
            </a:endParaRPr>
          </a:p>
          <a:p>
            <a:endParaRPr lang="en-US"/>
          </a:p>
        </p:txBody>
      </p:sp>
      <p:sp>
        <p:nvSpPr>
          <p:cNvPr id="3" name="Title 2">
            <a:extLst>
              <a:ext uri="{FF2B5EF4-FFF2-40B4-BE49-F238E27FC236}">
                <a16:creationId xmlns:a16="http://schemas.microsoft.com/office/drawing/2014/main" id="{82955214-8F2F-D609-0F0D-B52748DB4D6D}"/>
              </a:ext>
            </a:extLst>
          </p:cNvPr>
          <p:cNvSpPr>
            <a:spLocks noGrp="1"/>
          </p:cNvSpPr>
          <p:nvPr>
            <p:ph type="title"/>
          </p:nvPr>
        </p:nvSpPr>
        <p:spPr/>
        <p:txBody>
          <a:bodyPr>
            <a:normAutofit fontScale="90000"/>
          </a:bodyPr>
          <a:lstStyle/>
          <a:p>
            <a:r>
              <a:rPr lang="en-US">
                <a:latin typeface="Georgia"/>
              </a:rPr>
              <a:t>Clustering Result on GCN</a:t>
            </a:r>
            <a:endParaRPr lang="en-US"/>
          </a:p>
        </p:txBody>
      </p:sp>
      <p:pic>
        <p:nvPicPr>
          <p:cNvPr id="6" name="Picture 5">
            <a:extLst>
              <a:ext uri="{FF2B5EF4-FFF2-40B4-BE49-F238E27FC236}">
                <a16:creationId xmlns:a16="http://schemas.microsoft.com/office/drawing/2014/main" id="{946697A7-FD6E-63C5-E18B-54C18E9C44AC}"/>
              </a:ext>
            </a:extLst>
          </p:cNvPr>
          <p:cNvPicPr>
            <a:picLocks noChangeAspect="1"/>
          </p:cNvPicPr>
          <p:nvPr/>
        </p:nvPicPr>
        <p:blipFill>
          <a:blip r:embed="rId2"/>
          <a:stretch>
            <a:fillRect/>
          </a:stretch>
        </p:blipFill>
        <p:spPr>
          <a:xfrm>
            <a:off x="575095" y="809260"/>
            <a:ext cx="10739886" cy="5066950"/>
          </a:xfrm>
          <a:prstGeom prst="rect">
            <a:avLst/>
          </a:prstGeom>
        </p:spPr>
      </p:pic>
    </p:spTree>
    <p:extLst>
      <p:ext uri="{BB962C8B-B14F-4D97-AF65-F5344CB8AC3E}">
        <p14:creationId xmlns:p14="http://schemas.microsoft.com/office/powerpoint/2010/main" val="997613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C61FCA-E5FF-0AEE-B713-8B481153590E}"/>
              </a:ext>
            </a:extLst>
          </p:cNvPr>
          <p:cNvSpPr>
            <a:spLocks noGrp="1"/>
          </p:cNvSpPr>
          <p:nvPr>
            <p:ph idx="1"/>
          </p:nvPr>
        </p:nvSpPr>
        <p:spPr/>
        <p:txBody>
          <a:bodyPr vert="horz" lIns="91440" tIns="45720" rIns="91440" bIns="45720" rtlCol="0" anchor="t">
            <a:normAutofit/>
          </a:bodyPr>
          <a:lstStyle/>
          <a:p>
            <a:endParaRPr lang="en-US" sz="2000">
              <a:latin typeface="Times New Roman"/>
              <a:cs typeface="Times New Roman"/>
            </a:endParaRPr>
          </a:p>
          <a:p>
            <a:endParaRPr lang="en-US"/>
          </a:p>
        </p:txBody>
      </p:sp>
      <p:sp>
        <p:nvSpPr>
          <p:cNvPr id="3" name="Title 2">
            <a:extLst>
              <a:ext uri="{FF2B5EF4-FFF2-40B4-BE49-F238E27FC236}">
                <a16:creationId xmlns:a16="http://schemas.microsoft.com/office/drawing/2014/main" id="{82955214-8F2F-D609-0F0D-B52748DB4D6D}"/>
              </a:ext>
            </a:extLst>
          </p:cNvPr>
          <p:cNvSpPr>
            <a:spLocks noGrp="1"/>
          </p:cNvSpPr>
          <p:nvPr>
            <p:ph type="title"/>
          </p:nvPr>
        </p:nvSpPr>
        <p:spPr/>
        <p:txBody>
          <a:bodyPr>
            <a:normAutofit fontScale="90000"/>
          </a:bodyPr>
          <a:lstStyle/>
          <a:p>
            <a:r>
              <a:rPr lang="en-US">
                <a:latin typeface="Georgia"/>
              </a:rPr>
              <a:t>Clustering Result on GAT</a:t>
            </a:r>
            <a:endParaRPr lang="en-US"/>
          </a:p>
        </p:txBody>
      </p:sp>
      <p:pic>
        <p:nvPicPr>
          <p:cNvPr id="4" name="Picture 3">
            <a:extLst>
              <a:ext uri="{FF2B5EF4-FFF2-40B4-BE49-F238E27FC236}">
                <a16:creationId xmlns:a16="http://schemas.microsoft.com/office/drawing/2014/main" id="{E2DB40B5-BD71-5DF5-5C37-7541619028D1}"/>
              </a:ext>
            </a:extLst>
          </p:cNvPr>
          <p:cNvPicPr>
            <a:picLocks noChangeAspect="1"/>
          </p:cNvPicPr>
          <p:nvPr/>
        </p:nvPicPr>
        <p:blipFill>
          <a:blip r:embed="rId2"/>
          <a:stretch>
            <a:fillRect/>
          </a:stretch>
        </p:blipFill>
        <p:spPr>
          <a:xfrm>
            <a:off x="733246" y="797339"/>
            <a:ext cx="10883659" cy="5220189"/>
          </a:xfrm>
          <a:prstGeom prst="rect">
            <a:avLst/>
          </a:prstGeom>
        </p:spPr>
      </p:pic>
    </p:spTree>
    <p:extLst>
      <p:ext uri="{BB962C8B-B14F-4D97-AF65-F5344CB8AC3E}">
        <p14:creationId xmlns:p14="http://schemas.microsoft.com/office/powerpoint/2010/main" val="3579392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C61FCA-E5FF-0AEE-B713-8B481153590E}"/>
              </a:ext>
            </a:extLst>
          </p:cNvPr>
          <p:cNvSpPr>
            <a:spLocks noGrp="1"/>
          </p:cNvSpPr>
          <p:nvPr>
            <p:ph idx="1"/>
          </p:nvPr>
        </p:nvSpPr>
        <p:spPr/>
        <p:txBody>
          <a:bodyPr vert="horz" lIns="91440" tIns="45720" rIns="91440" bIns="45720" rtlCol="0" anchor="t">
            <a:normAutofit/>
          </a:bodyPr>
          <a:lstStyle/>
          <a:p>
            <a:endParaRPr lang="en-US" sz="2000">
              <a:latin typeface="Times New Roman"/>
              <a:cs typeface="Times New Roman"/>
            </a:endParaRPr>
          </a:p>
          <a:p>
            <a:endParaRPr lang="en-US"/>
          </a:p>
        </p:txBody>
      </p:sp>
      <p:sp>
        <p:nvSpPr>
          <p:cNvPr id="3" name="Title 2">
            <a:extLst>
              <a:ext uri="{FF2B5EF4-FFF2-40B4-BE49-F238E27FC236}">
                <a16:creationId xmlns:a16="http://schemas.microsoft.com/office/drawing/2014/main" id="{82955214-8F2F-D609-0F0D-B52748DB4D6D}"/>
              </a:ext>
            </a:extLst>
          </p:cNvPr>
          <p:cNvSpPr>
            <a:spLocks noGrp="1"/>
          </p:cNvSpPr>
          <p:nvPr>
            <p:ph type="title"/>
          </p:nvPr>
        </p:nvSpPr>
        <p:spPr/>
        <p:txBody>
          <a:bodyPr>
            <a:normAutofit fontScale="90000"/>
          </a:bodyPr>
          <a:lstStyle/>
          <a:p>
            <a:r>
              <a:rPr lang="en-US">
                <a:latin typeface="Georgia"/>
              </a:rPr>
              <a:t>Clustering Result on </a:t>
            </a:r>
            <a:r>
              <a:rPr lang="en-US" err="1">
                <a:latin typeface="Georgia"/>
              </a:rPr>
              <a:t>GraphSAGE</a:t>
            </a:r>
            <a:endParaRPr lang="en-US" err="1"/>
          </a:p>
        </p:txBody>
      </p:sp>
      <p:pic>
        <p:nvPicPr>
          <p:cNvPr id="5" name="Picture 4" descr="A table of graphs with numbers&#10;&#10;Description automatically generated">
            <a:extLst>
              <a:ext uri="{FF2B5EF4-FFF2-40B4-BE49-F238E27FC236}">
                <a16:creationId xmlns:a16="http://schemas.microsoft.com/office/drawing/2014/main" id="{6E2B0D3F-3D84-A3E0-48E1-8BF08AAD8F1D}"/>
              </a:ext>
            </a:extLst>
          </p:cNvPr>
          <p:cNvPicPr>
            <a:picLocks noChangeAspect="1"/>
          </p:cNvPicPr>
          <p:nvPr/>
        </p:nvPicPr>
        <p:blipFill>
          <a:blip r:embed="rId2"/>
          <a:stretch>
            <a:fillRect/>
          </a:stretch>
        </p:blipFill>
        <p:spPr>
          <a:xfrm>
            <a:off x="718868" y="957255"/>
            <a:ext cx="10912415" cy="5072885"/>
          </a:xfrm>
          <a:prstGeom prst="rect">
            <a:avLst/>
          </a:prstGeom>
        </p:spPr>
      </p:pic>
    </p:spTree>
    <p:extLst>
      <p:ext uri="{BB962C8B-B14F-4D97-AF65-F5344CB8AC3E}">
        <p14:creationId xmlns:p14="http://schemas.microsoft.com/office/powerpoint/2010/main" val="2411793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C61FCA-E5FF-0AEE-B713-8B481153590E}"/>
              </a:ext>
            </a:extLst>
          </p:cNvPr>
          <p:cNvSpPr>
            <a:spLocks noGrp="1"/>
          </p:cNvSpPr>
          <p:nvPr>
            <p:ph idx="1"/>
          </p:nvPr>
        </p:nvSpPr>
        <p:spPr/>
        <p:txBody>
          <a:bodyPr vert="horz" lIns="91440" tIns="45720" rIns="91440" bIns="45720" rtlCol="0" anchor="t">
            <a:normAutofit/>
          </a:bodyPr>
          <a:lstStyle/>
          <a:p>
            <a:endParaRPr lang="en-US" sz="2000">
              <a:latin typeface="Times New Roman"/>
              <a:cs typeface="Times New Roman"/>
            </a:endParaRPr>
          </a:p>
          <a:p>
            <a:endParaRPr lang="en-US"/>
          </a:p>
        </p:txBody>
      </p:sp>
      <p:sp>
        <p:nvSpPr>
          <p:cNvPr id="3" name="Title 2">
            <a:extLst>
              <a:ext uri="{FF2B5EF4-FFF2-40B4-BE49-F238E27FC236}">
                <a16:creationId xmlns:a16="http://schemas.microsoft.com/office/drawing/2014/main" id="{82955214-8F2F-D609-0F0D-B52748DB4D6D}"/>
              </a:ext>
            </a:extLst>
          </p:cNvPr>
          <p:cNvSpPr>
            <a:spLocks noGrp="1"/>
          </p:cNvSpPr>
          <p:nvPr>
            <p:ph type="title"/>
          </p:nvPr>
        </p:nvSpPr>
        <p:spPr>
          <a:xfrm>
            <a:off x="844669" y="391793"/>
            <a:ext cx="10515600" cy="421441"/>
          </a:xfrm>
        </p:spPr>
        <p:txBody>
          <a:bodyPr>
            <a:normAutofit fontScale="90000"/>
          </a:bodyPr>
          <a:lstStyle/>
          <a:p>
            <a:r>
              <a:rPr lang="en-US">
                <a:latin typeface="Georgia"/>
              </a:rPr>
              <a:t>Clustering Result on Deep Graph Infomax</a:t>
            </a:r>
            <a:endParaRPr lang="en-US" err="1"/>
          </a:p>
        </p:txBody>
      </p:sp>
      <p:pic>
        <p:nvPicPr>
          <p:cNvPr id="4" name="Picture 3" descr="A table of numbers and lines&#10;&#10;Description automatically generated">
            <a:extLst>
              <a:ext uri="{FF2B5EF4-FFF2-40B4-BE49-F238E27FC236}">
                <a16:creationId xmlns:a16="http://schemas.microsoft.com/office/drawing/2014/main" id="{5DE8FFA1-F10B-AA36-777D-272DA80C3F73}"/>
              </a:ext>
            </a:extLst>
          </p:cNvPr>
          <p:cNvPicPr>
            <a:picLocks noChangeAspect="1"/>
          </p:cNvPicPr>
          <p:nvPr/>
        </p:nvPicPr>
        <p:blipFill>
          <a:blip r:embed="rId2"/>
          <a:stretch>
            <a:fillRect/>
          </a:stretch>
        </p:blipFill>
        <p:spPr>
          <a:xfrm>
            <a:off x="819510" y="977867"/>
            <a:ext cx="10797395" cy="5046040"/>
          </a:xfrm>
          <a:prstGeom prst="rect">
            <a:avLst/>
          </a:prstGeom>
        </p:spPr>
      </p:pic>
    </p:spTree>
    <p:extLst>
      <p:ext uri="{BB962C8B-B14F-4D97-AF65-F5344CB8AC3E}">
        <p14:creationId xmlns:p14="http://schemas.microsoft.com/office/powerpoint/2010/main" val="2895715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70BF68-238F-11BD-61EA-AC27FEA20825}"/>
              </a:ext>
            </a:extLst>
          </p:cNvPr>
          <p:cNvSpPr>
            <a:spLocks noGrp="1"/>
          </p:cNvSpPr>
          <p:nvPr>
            <p:ph idx="1"/>
          </p:nvPr>
        </p:nvSpPr>
        <p:spPr/>
        <p:txBody>
          <a:bodyPr vert="horz" lIns="91440" tIns="45720" rIns="91440" bIns="45720" rtlCol="0" anchor="t">
            <a:normAutofit/>
          </a:bodyPr>
          <a:lstStyle/>
          <a:p>
            <a:pPr marL="0" indent="0">
              <a:buNone/>
            </a:pPr>
            <a:r>
              <a:rPr lang="en-IN" sz="2400">
                <a:latin typeface="Times New Roman"/>
                <a:cs typeface="Times New Roman"/>
              </a:rPr>
              <a:t>Performance of GNN Models:  </a:t>
            </a:r>
            <a:endParaRPr lang="en-US" sz="2400">
              <a:latin typeface="Times New Roman"/>
              <a:cs typeface="Times New Roman"/>
            </a:endParaRPr>
          </a:p>
          <a:p>
            <a:pPr>
              <a:buFont typeface="Wingdings" panose="020B0604020202020204" pitchFamily="34" charset="0"/>
              <a:buChar char="Ø"/>
            </a:pPr>
            <a:r>
              <a:rPr lang="en-IN" sz="2400">
                <a:latin typeface="Times New Roman"/>
                <a:cs typeface="Times New Roman"/>
              </a:rPr>
              <a:t>We evaluated four Graph Neural Network (GNN) models: Graph Convolutional Networks (GCN), Graph Attention Networks (GAT), Deep </a:t>
            </a:r>
            <a:r>
              <a:rPr lang="en-IN" sz="2400">
                <a:latin typeface="Georgia"/>
                <a:cs typeface="Times New Roman"/>
              </a:rPr>
              <a:t>Graph </a:t>
            </a:r>
            <a:r>
              <a:rPr lang="en-IN" sz="2400">
                <a:latin typeface="Times New Roman"/>
                <a:cs typeface="Times New Roman"/>
              </a:rPr>
              <a:t>Infomax, and </a:t>
            </a:r>
            <a:r>
              <a:rPr lang="en-IN" sz="2400" err="1">
                <a:latin typeface="Times New Roman"/>
                <a:cs typeface="Times New Roman"/>
              </a:rPr>
              <a:t>GraphSAGE</a:t>
            </a:r>
            <a:r>
              <a:rPr lang="en-IN" sz="2400">
                <a:latin typeface="Times New Roman"/>
                <a:cs typeface="Times New Roman"/>
              </a:rPr>
              <a:t>. </a:t>
            </a:r>
            <a:endParaRPr lang="en-US" sz="2400">
              <a:latin typeface="Times New Roman"/>
              <a:cs typeface="Times New Roman"/>
            </a:endParaRPr>
          </a:p>
          <a:p>
            <a:pPr>
              <a:buFont typeface="Wingdings" panose="020B0604020202020204" pitchFamily="34" charset="0"/>
              <a:buChar char="Ø"/>
            </a:pPr>
            <a:r>
              <a:rPr lang="en-IN" sz="2400">
                <a:latin typeface="Times New Roman"/>
                <a:cs typeface="Times New Roman"/>
              </a:rPr>
              <a:t>Across all three benchmark datasets (Cora, </a:t>
            </a:r>
            <a:r>
              <a:rPr lang="en-IN" sz="2400" err="1">
                <a:latin typeface="Times New Roman"/>
                <a:cs typeface="Times New Roman"/>
              </a:rPr>
              <a:t>Citeseer</a:t>
            </a:r>
            <a:r>
              <a:rPr lang="en-IN" sz="2400">
                <a:latin typeface="Times New Roman"/>
                <a:cs typeface="Times New Roman"/>
              </a:rPr>
              <a:t>, and </a:t>
            </a:r>
            <a:r>
              <a:rPr lang="en-IN" sz="2400" err="1">
                <a:latin typeface="Times New Roman"/>
                <a:cs typeface="Times New Roman"/>
              </a:rPr>
              <a:t>Pubmed</a:t>
            </a:r>
            <a:r>
              <a:rPr lang="en-IN" sz="2400">
                <a:latin typeface="Times New Roman"/>
                <a:cs typeface="Times New Roman"/>
              </a:rPr>
              <a:t>), GCN consistently achieved the highest accuracy, with accuracies ranging from 78.80% to 80.40%. </a:t>
            </a:r>
          </a:p>
          <a:p>
            <a:pPr>
              <a:buFont typeface="Wingdings" panose="020B0604020202020204" pitchFamily="34" charset="0"/>
              <a:buChar char="Ø"/>
            </a:pPr>
            <a:r>
              <a:rPr lang="en-IN" sz="2400">
                <a:latin typeface="Times New Roman"/>
                <a:cs typeface="Times New Roman"/>
              </a:rPr>
              <a:t>GAT and </a:t>
            </a:r>
            <a:r>
              <a:rPr lang="en-IN" sz="2400" err="1">
                <a:latin typeface="Times New Roman"/>
                <a:cs typeface="Times New Roman"/>
              </a:rPr>
              <a:t>GraphSAGE</a:t>
            </a:r>
            <a:r>
              <a:rPr lang="en-IN" sz="2400">
                <a:latin typeface="Times New Roman"/>
                <a:cs typeface="Times New Roman"/>
              </a:rPr>
              <a:t> also demonstrated competitive performance, achieving accuracies ranging from 60.40% to 70.70% and 76.50% to 78.10%, respectively.</a:t>
            </a:r>
            <a:endParaRPr lang="en-US" sz="2400">
              <a:latin typeface="Times New Roman"/>
              <a:cs typeface="Times New Roman"/>
            </a:endParaRPr>
          </a:p>
          <a:p>
            <a:pPr>
              <a:buFont typeface="Wingdings" panose="020B0604020202020204" pitchFamily="34" charset="0"/>
              <a:buChar char="Ø"/>
            </a:pPr>
            <a:r>
              <a:rPr lang="en-US" sz="2400">
                <a:latin typeface="Times New Roman"/>
                <a:cs typeface="Times New Roman"/>
              </a:rPr>
              <a:t>Deep </a:t>
            </a:r>
            <a:r>
              <a:rPr lang="en-IN" sz="2400">
                <a:latin typeface="Georgia"/>
                <a:cs typeface="Times New Roman"/>
              </a:rPr>
              <a:t>Graph </a:t>
            </a:r>
            <a:r>
              <a:rPr lang="en-US" sz="2400">
                <a:latin typeface="Times New Roman"/>
                <a:cs typeface="Times New Roman"/>
              </a:rPr>
              <a:t> Infomax exhibited varying performance across datasets, with ac curacies ranging from 72.92% to 81.01% .</a:t>
            </a:r>
          </a:p>
          <a:p>
            <a:pPr marL="0" indent="0">
              <a:buNone/>
            </a:pPr>
            <a:endParaRPr lang="en-IN" sz="240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8D5245E-5106-AC1D-8A5C-ACAF43D2A071}"/>
              </a:ext>
            </a:extLst>
          </p:cNvPr>
          <p:cNvSpPr>
            <a:spLocks noGrp="1"/>
          </p:cNvSpPr>
          <p:nvPr>
            <p:ph type="title"/>
          </p:nvPr>
        </p:nvSpPr>
        <p:spPr/>
        <p:txBody>
          <a:bodyPr>
            <a:normAutofit fontScale="90000"/>
          </a:bodyPr>
          <a:lstStyle/>
          <a:p>
            <a:r>
              <a:rPr lang="en-IN">
                <a:latin typeface="Times New Roman"/>
                <a:cs typeface="Times New Roman"/>
              </a:rPr>
              <a:t>Results</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9592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D4C8BD-5F02-0855-DC60-C8E12C7A85E4}"/>
              </a:ext>
            </a:extLst>
          </p:cNvPr>
          <p:cNvPicPr>
            <a:picLocks noChangeAspect="1"/>
          </p:cNvPicPr>
          <p:nvPr/>
        </p:nvPicPr>
        <p:blipFill>
          <a:blip r:embed="rId2"/>
          <a:stretch>
            <a:fillRect/>
          </a:stretch>
        </p:blipFill>
        <p:spPr>
          <a:xfrm>
            <a:off x="2598497" y="499379"/>
            <a:ext cx="6995006" cy="5246254"/>
          </a:xfrm>
          <a:prstGeom prst="rect">
            <a:avLst/>
          </a:prstGeom>
        </p:spPr>
      </p:pic>
    </p:spTree>
    <p:extLst>
      <p:ext uri="{BB962C8B-B14F-4D97-AF65-F5344CB8AC3E}">
        <p14:creationId xmlns:p14="http://schemas.microsoft.com/office/powerpoint/2010/main" val="1563443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70BF68-238F-11BD-61EA-AC27FEA20825}"/>
              </a:ext>
            </a:extLst>
          </p:cNvPr>
          <p:cNvSpPr>
            <a:spLocks noGrp="1"/>
          </p:cNvSpPr>
          <p:nvPr>
            <p:ph idx="1"/>
          </p:nvPr>
        </p:nvSpPr>
        <p:spPr/>
        <p:txBody>
          <a:bodyPr vert="horz" lIns="91440" tIns="45720" rIns="91440" bIns="45720" rtlCol="0" anchor="t">
            <a:normAutofit/>
          </a:bodyPr>
          <a:lstStyle/>
          <a:p>
            <a:pPr marL="0" indent="0">
              <a:buNone/>
            </a:pPr>
            <a:r>
              <a:rPr lang="en-IN" sz="2400">
                <a:latin typeface="Times New Roman"/>
                <a:cs typeface="Times New Roman"/>
              </a:rPr>
              <a:t>Clustering Analysis:  </a:t>
            </a:r>
            <a:endParaRPr lang="en-US" sz="2400">
              <a:latin typeface="Times New Roman"/>
              <a:cs typeface="Times New Roman"/>
            </a:endParaRPr>
          </a:p>
          <a:p>
            <a:pPr>
              <a:buFont typeface="Wingdings" panose="020B0604020202020204" pitchFamily="34" charset="0"/>
              <a:buChar char="Ø"/>
            </a:pPr>
            <a:r>
              <a:rPr lang="en-IN" sz="2400">
                <a:latin typeface="Times New Roman"/>
                <a:cs typeface="Times New Roman"/>
              </a:rPr>
              <a:t>We applied traditional clustering algorithms, including K-means clustering (with the optimal value of K determined using the elbow method), Spectral clustering, and the Louvain Method. </a:t>
            </a:r>
          </a:p>
          <a:p>
            <a:pPr>
              <a:buFont typeface="Wingdings" panose="020B0604020202020204" pitchFamily="34" charset="0"/>
              <a:buChar char="Ø"/>
            </a:pPr>
            <a:r>
              <a:rPr lang="en-IN" sz="2400">
                <a:latin typeface="Times New Roman"/>
                <a:cs typeface="Times New Roman"/>
              </a:rPr>
              <a:t>The Louvain Method outperformed the other clustering algorithms, consistently yielding high-quality partitions with well-defined community structures. </a:t>
            </a:r>
          </a:p>
          <a:p>
            <a:pPr>
              <a:buFont typeface="Wingdings" panose="020B0604020202020204" pitchFamily="34" charset="0"/>
              <a:buChar char="Ø"/>
            </a:pPr>
            <a:r>
              <a:rPr lang="en-IN" sz="2400">
                <a:latin typeface="Times New Roman"/>
                <a:cs typeface="Times New Roman"/>
              </a:rPr>
              <a:t>Spectral clustering also demonstrated robust performance, particularly on datasets with clear spectral properties.</a:t>
            </a:r>
          </a:p>
          <a:p>
            <a:pPr>
              <a:buFont typeface="Wingdings" panose="020B0604020202020204" pitchFamily="34" charset="0"/>
              <a:buChar char="Ø"/>
            </a:pPr>
            <a:r>
              <a:rPr lang="en-IN" sz="2400">
                <a:latin typeface="Times New Roman"/>
                <a:cs typeface="Times New Roman"/>
              </a:rPr>
              <a:t>K-means clustering performed adequately, although its performance varied depending on the dataset and the chosen value of K.</a:t>
            </a:r>
          </a:p>
          <a:p>
            <a:pPr marL="0" indent="0">
              <a:buNone/>
            </a:pP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817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697CAA-920D-27FA-2389-90BC3C505464}"/>
              </a:ext>
            </a:extLst>
          </p:cNvPr>
          <p:cNvSpPr>
            <a:spLocks noGrp="1"/>
          </p:cNvSpPr>
          <p:nvPr>
            <p:ph idx="1"/>
          </p:nvPr>
        </p:nvSpPr>
        <p:spPr>
          <a:xfrm>
            <a:off x="571498" y="1137256"/>
            <a:ext cx="11315701" cy="4933760"/>
          </a:xfrm>
        </p:spPr>
        <p:txBody>
          <a:bodyPr vert="horz" lIns="91440" tIns="45720" rIns="91440" bIns="45720" rtlCol="0" anchor="t">
            <a:normAutofit/>
          </a:bodyPr>
          <a:lstStyle/>
          <a:p>
            <a:pPr marL="0" indent="0">
              <a:buNone/>
            </a:pPr>
            <a:endParaRPr lang="en-GB"/>
          </a:p>
          <a:p>
            <a:pPr marL="0" indent="0">
              <a:buNone/>
            </a:pPr>
            <a:endParaRPr lang="en-GB"/>
          </a:p>
          <a:p>
            <a:pPr marL="0" indent="0">
              <a:buNone/>
            </a:pPr>
            <a:endParaRPr lang="en-GB"/>
          </a:p>
          <a:p>
            <a:pPr marL="0" indent="0">
              <a:buNone/>
            </a:pPr>
            <a:endParaRPr lang="en-GB"/>
          </a:p>
        </p:txBody>
      </p:sp>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p:txBody>
          <a:bodyPr>
            <a:normAutofit fontScale="90000"/>
          </a:bodyPr>
          <a:lstStyle/>
          <a:p>
            <a:r>
              <a:rPr lang="en-US">
                <a:latin typeface="Georgia"/>
              </a:rPr>
              <a:t>Background Study/Related Work</a:t>
            </a:r>
            <a:endParaRPr lang="en-GB">
              <a:latin typeface="Georgia"/>
            </a:endParaRPr>
          </a:p>
          <a:p>
            <a:endParaRPr lang="en-GB"/>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1835585620"/>
              </p:ext>
            </p:extLst>
          </p:nvPr>
        </p:nvGraphicFramePr>
        <p:xfrm>
          <a:off x="571499" y="770102"/>
          <a:ext cx="10864597" cy="5024866"/>
        </p:xfrm>
        <a:graphic>
          <a:graphicData uri="http://schemas.openxmlformats.org/drawingml/2006/table">
            <a:tbl>
              <a:tblPr/>
              <a:tblGrid>
                <a:gridCol w="2103120">
                  <a:extLst>
                    <a:ext uri="{9D8B030D-6E8A-4147-A177-3AD203B41FA5}">
                      <a16:colId xmlns:a16="http://schemas.microsoft.com/office/drawing/2014/main" val="1337618479"/>
                    </a:ext>
                  </a:extLst>
                </a:gridCol>
                <a:gridCol w="2103120">
                  <a:extLst>
                    <a:ext uri="{9D8B030D-6E8A-4147-A177-3AD203B41FA5}">
                      <a16:colId xmlns:a16="http://schemas.microsoft.com/office/drawing/2014/main" val="2786992942"/>
                    </a:ext>
                  </a:extLst>
                </a:gridCol>
                <a:gridCol w="2103120">
                  <a:extLst>
                    <a:ext uri="{9D8B030D-6E8A-4147-A177-3AD203B41FA5}">
                      <a16:colId xmlns:a16="http://schemas.microsoft.com/office/drawing/2014/main" val="3853498532"/>
                    </a:ext>
                  </a:extLst>
                </a:gridCol>
                <a:gridCol w="2103120">
                  <a:extLst>
                    <a:ext uri="{9D8B030D-6E8A-4147-A177-3AD203B41FA5}">
                      <a16:colId xmlns:a16="http://schemas.microsoft.com/office/drawing/2014/main" val="2150754490"/>
                    </a:ext>
                  </a:extLst>
                </a:gridCol>
                <a:gridCol w="2452117">
                  <a:extLst>
                    <a:ext uri="{9D8B030D-6E8A-4147-A177-3AD203B41FA5}">
                      <a16:colId xmlns:a16="http://schemas.microsoft.com/office/drawing/2014/main" val="2118826406"/>
                    </a:ext>
                  </a:extLst>
                </a:gridCol>
              </a:tblGrid>
              <a:tr h="549628">
                <a:tc>
                  <a:txBody>
                    <a:bodyPr/>
                    <a:lstStyle/>
                    <a:p>
                      <a:pPr algn="ctr" fontAlgn="ctr"/>
                      <a:endParaRPr lang="en-IN" sz="1400" b="1">
                        <a:effectLst/>
                        <a:latin typeface="Times New Roman" panose="02020603050405020304" pitchFamily="18" charset="0"/>
                        <a:cs typeface="Times New Roman" panose="02020603050405020304" pitchFamily="18" charset="0"/>
                      </a:endParaRPr>
                    </a:p>
                    <a:p>
                      <a:pPr algn="ctr" rtl="0" fontAlgn="base"/>
                      <a:r>
                        <a:rPr lang="en-IN" sz="1400" b="1" i="0">
                          <a:effectLst/>
                          <a:latin typeface="Times New Roman"/>
                          <a:cs typeface="Times New Roman"/>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b="1">
                        <a:effectLst/>
                        <a:latin typeface="Times New Roman" panose="02020603050405020304" pitchFamily="18" charset="0"/>
                        <a:cs typeface="Times New Roman" panose="02020603050405020304" pitchFamily="18" charset="0"/>
                      </a:endParaRPr>
                    </a:p>
                    <a:p>
                      <a:pPr algn="ctr" rtl="0" fontAlgn="base"/>
                      <a:r>
                        <a:rPr lang="en-IN" sz="1400" b="1" i="0">
                          <a:effectLst/>
                          <a:latin typeface="Times New Roman"/>
                          <a:cs typeface="Times New Roman"/>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b="1">
                        <a:effectLst/>
                        <a:latin typeface="Times New Roman" panose="02020603050405020304" pitchFamily="18" charset="0"/>
                        <a:cs typeface="Times New Roman" panose="02020603050405020304" pitchFamily="18" charset="0"/>
                      </a:endParaRPr>
                    </a:p>
                    <a:p>
                      <a:pPr algn="ctr" rtl="0" fontAlgn="base"/>
                      <a:r>
                        <a:rPr lang="en-IN" sz="1400" b="1" i="0">
                          <a:effectLst/>
                          <a:latin typeface="Times New Roman"/>
                          <a:cs typeface="Times New Roman"/>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b="1">
                        <a:effectLst/>
                        <a:latin typeface="Times New Roman" panose="02020603050405020304" pitchFamily="18" charset="0"/>
                        <a:cs typeface="Times New Roman" panose="02020603050405020304" pitchFamily="18" charset="0"/>
                      </a:endParaRPr>
                    </a:p>
                    <a:p>
                      <a:pPr algn="ctr" rtl="0" fontAlgn="base"/>
                      <a:r>
                        <a:rPr lang="en-IN" sz="1400" b="1" i="0">
                          <a:effectLst/>
                          <a:latin typeface="Times New Roman"/>
                          <a:cs typeface="Times New Roman"/>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b="1">
                        <a:effectLst/>
                        <a:latin typeface="Times New Roman" panose="02020603050405020304" pitchFamily="18" charset="0"/>
                        <a:cs typeface="Times New Roman" panose="02020603050405020304" pitchFamily="18" charset="0"/>
                      </a:endParaRPr>
                    </a:p>
                    <a:p>
                      <a:pPr algn="ctr" rtl="0" fontAlgn="base"/>
                      <a:r>
                        <a:rPr lang="en-IN" sz="1400" b="1" i="0">
                          <a:effectLst/>
                          <a:latin typeface="Times New Roman"/>
                          <a:cs typeface="Times New Roman"/>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4475238">
                <a:tc>
                  <a:txBody>
                    <a:bodyPr/>
                    <a:lstStyle/>
                    <a:p>
                      <a:pPr marL="0" lvl="0" indent="0" algn="ctr">
                        <a:lnSpc>
                          <a:spcPct val="100000"/>
                        </a:lnSpc>
                        <a:spcBef>
                          <a:spcPts val="0"/>
                        </a:spcBef>
                        <a:spcAft>
                          <a:spcPts val="0"/>
                        </a:spcAft>
                        <a:buNone/>
                      </a:pPr>
                      <a:r>
                        <a:rPr lang="en-IN" sz="1400" b="0" i="0" u="none" strike="noStrike" noProof="0">
                          <a:effectLst/>
                          <a:latin typeface="Times New Roman"/>
                          <a:cs typeface="Times New Roman"/>
                        </a:rPr>
                        <a:t>Community Detection</a:t>
                      </a:r>
                      <a:endParaRPr lang="en-US" sz="1400" i="0">
                        <a:latin typeface="Times New Roman"/>
                        <a:cs typeface="Times New Roman"/>
                      </a:endParaRPr>
                    </a:p>
                    <a:p>
                      <a:pPr marL="0" lvl="0" indent="0" algn="ctr">
                        <a:lnSpc>
                          <a:spcPct val="100000"/>
                        </a:lnSpc>
                        <a:spcBef>
                          <a:spcPts val="0"/>
                        </a:spcBef>
                        <a:spcAft>
                          <a:spcPts val="0"/>
                        </a:spcAft>
                        <a:buNone/>
                      </a:pPr>
                      <a:r>
                        <a:rPr lang="en-IN" sz="1400" b="0" i="0" u="none" strike="noStrike" noProof="0">
                          <a:effectLst/>
                          <a:latin typeface="Times New Roman"/>
                          <a:cs typeface="Times New Roman"/>
                        </a:rPr>
                        <a:t>using Semi-supervised</a:t>
                      </a:r>
                      <a:endParaRPr lang="en-IN" sz="1400" i="0">
                        <a:latin typeface="Times New Roman"/>
                        <a:cs typeface="Times New Roman"/>
                      </a:endParaRPr>
                    </a:p>
                    <a:p>
                      <a:pPr marL="0" lvl="0" indent="0" algn="ctr">
                        <a:lnSpc>
                          <a:spcPct val="100000"/>
                        </a:lnSpc>
                        <a:spcBef>
                          <a:spcPts val="0"/>
                        </a:spcBef>
                        <a:spcAft>
                          <a:spcPts val="0"/>
                        </a:spcAft>
                        <a:buNone/>
                      </a:pPr>
                      <a:r>
                        <a:rPr lang="en-IN" sz="1400" b="0" i="0" u="none" strike="noStrike" noProof="0">
                          <a:effectLst/>
                          <a:latin typeface="Times New Roman"/>
                          <a:cs typeface="Times New Roman"/>
                        </a:rPr>
                        <a:t>Learning with Graph</a:t>
                      </a:r>
                      <a:endParaRPr lang="en-IN" sz="1400" i="0">
                        <a:latin typeface="Times New Roman"/>
                        <a:cs typeface="Times New Roman"/>
                      </a:endParaRPr>
                    </a:p>
                    <a:p>
                      <a:pPr marL="0" lvl="0" indent="0" algn="ctr">
                        <a:lnSpc>
                          <a:spcPct val="100000"/>
                        </a:lnSpc>
                        <a:spcBef>
                          <a:spcPts val="0"/>
                        </a:spcBef>
                        <a:spcAft>
                          <a:spcPts val="0"/>
                        </a:spcAft>
                        <a:buNone/>
                      </a:pPr>
                      <a:r>
                        <a:rPr lang="en-IN" sz="1400" b="0" i="0" u="none" strike="noStrike" noProof="0">
                          <a:effectLst/>
                          <a:latin typeface="Times New Roman"/>
                          <a:cs typeface="Times New Roman"/>
                        </a:rPr>
                        <a:t>Convolutional</a:t>
                      </a:r>
                      <a:endParaRPr lang="en-IN" sz="1400" i="0">
                        <a:latin typeface="Times New Roman"/>
                        <a:cs typeface="Times New Roman"/>
                      </a:endParaRPr>
                    </a:p>
                    <a:p>
                      <a:pPr marL="0" lvl="0" indent="0" algn="ctr">
                        <a:lnSpc>
                          <a:spcPct val="100000"/>
                        </a:lnSpc>
                        <a:spcBef>
                          <a:spcPts val="0"/>
                        </a:spcBef>
                        <a:spcAft>
                          <a:spcPts val="0"/>
                        </a:spcAft>
                        <a:buNone/>
                      </a:pPr>
                      <a:r>
                        <a:rPr lang="en-IN" sz="1400" b="0" i="0" u="none" strike="noStrike" noProof="0">
                          <a:effectLst/>
                          <a:latin typeface="Times New Roman"/>
                          <a:cs typeface="Times New Roman"/>
                        </a:rPr>
                        <a:t>Network on GPUs</a:t>
                      </a:r>
                      <a:endParaRPr lang="en-IN" sz="1400" i="0">
                        <a:latin typeface="Times New Roman"/>
                        <a:cs typeface="Times New Roman"/>
                      </a:endParaRPr>
                    </a:p>
                    <a:p>
                      <a:pPr marL="0" lvl="0" indent="0" algn="ctr">
                        <a:lnSpc>
                          <a:spcPct val="100000"/>
                        </a:lnSpc>
                        <a:spcBef>
                          <a:spcPts val="0"/>
                        </a:spcBef>
                        <a:spcAft>
                          <a:spcPts val="0"/>
                        </a:spcAft>
                        <a:buNone/>
                      </a:pPr>
                      <a:r>
                        <a:rPr lang="en-IN" sz="1400" b="0" i="0" u="none" strike="noStrike" noProof="0">
                          <a:effectLst/>
                          <a:latin typeface="Times New Roman"/>
                          <a:cs typeface="Times New Roman"/>
                        </a:rPr>
                        <a:t>IEEE</a:t>
                      </a:r>
                    </a:p>
                    <a:p>
                      <a:pPr marL="0" lvl="0" indent="0" algn="ctr">
                        <a:lnSpc>
                          <a:spcPct val="100000"/>
                        </a:lnSpc>
                        <a:spcBef>
                          <a:spcPts val="0"/>
                        </a:spcBef>
                        <a:spcAft>
                          <a:spcPts val="0"/>
                        </a:spcAft>
                        <a:buNone/>
                      </a:pPr>
                      <a:endParaRPr lang="en-IN" sz="1400" i="0">
                        <a:latin typeface="Times New Roman"/>
                        <a:cs typeface="Times New Roman"/>
                      </a:endParaRPr>
                    </a:p>
                    <a:p>
                      <a:pPr marL="0" lvl="0" indent="0" algn="ctr">
                        <a:lnSpc>
                          <a:spcPct val="100000"/>
                        </a:lnSpc>
                        <a:spcBef>
                          <a:spcPts val="0"/>
                        </a:spcBef>
                        <a:spcAft>
                          <a:spcPts val="0"/>
                        </a:spcAft>
                        <a:buNone/>
                      </a:pPr>
                      <a:r>
                        <a:rPr lang="en-IN" sz="1400" b="0" i="0" u="none" strike="noStrike" noProof="0">
                          <a:effectLst/>
                          <a:latin typeface="Times New Roman"/>
                          <a:cs typeface="Times New Roman"/>
                        </a:rPr>
                        <a:t>[2020]</a:t>
                      </a:r>
                      <a:endParaRPr lang="en-IN" sz="1400" i="0">
                        <a:latin typeface="Times New Roman"/>
                        <a:cs typeface="Times New Roman"/>
                      </a:endParaRPr>
                    </a:p>
                    <a:p>
                      <a:pPr marL="0" lvl="0" indent="0" algn="ctr">
                        <a:buNone/>
                      </a:pPr>
                      <a:endParaRPr lang="en-IN" sz="1400" b="0" i="0">
                        <a:effectLst/>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IN" sz="1400" b="0" i="0" u="none" strike="noStrike" noProof="0">
                          <a:solidFill>
                            <a:srgbClr val="0D0D0D"/>
                          </a:solidFill>
                          <a:effectLst/>
                          <a:latin typeface="Times New Roman"/>
                        </a:rPr>
                        <a:t>Utilizes GCNs with limited data for efficient community detection, leveraging GPU acceleration, and scalable techniques for real-world networks.</a:t>
                      </a:r>
                      <a:endParaRPr lang="en-US" sz="1400">
                        <a:latin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a:lnSpc>
                          <a:spcPct val="100000"/>
                        </a:lnSpc>
                        <a:spcBef>
                          <a:spcPts val="0"/>
                        </a:spcBef>
                        <a:spcAft>
                          <a:spcPts val="0"/>
                        </a:spcAft>
                        <a:buNone/>
                      </a:pPr>
                      <a:r>
                        <a:rPr lang="en-IN" sz="1400" b="0" i="0" u="none" strike="noStrike" noProof="0">
                          <a:solidFill>
                            <a:srgbClr val="0D0D0D"/>
                          </a:solidFill>
                          <a:effectLst/>
                          <a:latin typeface="Times New Roman"/>
                        </a:rPr>
                        <a:t>A semi-supervised learning method for community detection in large networks, achieving 86.9% accuracy with 4x speedup on 2 GPUs, using GCNs, Minibatch Gradient Descent, and node-based features, validated across seven domains.</a:t>
                      </a:r>
                      <a:endParaRPr lang="en-US" sz="1400">
                        <a:latin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a:buNone/>
                      </a:pPr>
                      <a:r>
                        <a:rPr lang="en-IN" sz="1400" b="0" i="0" u="none" strike="noStrike" noProof="0">
                          <a:solidFill>
                            <a:srgbClr val="0D0D0D"/>
                          </a:solidFill>
                          <a:effectLst/>
                          <a:latin typeface="Times New Roman"/>
                        </a:rPr>
                        <a:t>Challenges involve reliance on </a:t>
                      </a:r>
                      <a:r>
                        <a:rPr lang="en-IN" sz="1400" b="0" i="0" u="none" strike="noStrike" noProof="0" err="1">
                          <a:solidFill>
                            <a:srgbClr val="0D0D0D"/>
                          </a:solidFill>
                          <a:effectLst/>
                          <a:latin typeface="Times New Roman"/>
                        </a:rPr>
                        <a:t>labeled</a:t>
                      </a:r>
                      <a:r>
                        <a:rPr lang="en-IN" sz="1400" b="0" i="0" u="none" strike="noStrike" noProof="0">
                          <a:solidFill>
                            <a:srgbClr val="0D0D0D"/>
                          </a:solidFill>
                          <a:effectLst/>
                          <a:latin typeface="Times New Roman"/>
                        </a:rPr>
                        <a:t> data, scalability issues with large networks, performance variability based on features, and limited focus on generalization, metrics, and hyperparameters.</a:t>
                      </a:r>
                      <a:endParaRPr lang="en-US" sz="1400" u="none" strike="noStrike" noProof="0">
                        <a:solidFill>
                          <a:srgbClr val="0D0D0D"/>
                        </a:solidFill>
                        <a:latin typeface="Times New Roman"/>
                      </a:endParaRPr>
                    </a:p>
                    <a:p>
                      <a:pPr marL="0" indent="0" algn="l" rtl="0" fontAlgn="base">
                        <a:buNone/>
                      </a:pPr>
                      <a:endParaRPr lang="en-IN" sz="1400" b="0" i="0">
                        <a:effectLst/>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a:buNone/>
                      </a:pPr>
                      <a:r>
                        <a:rPr lang="en-IN" sz="1400" b="0" i="0" u="none" strike="noStrike" kern="1200" noProof="0">
                          <a:solidFill>
                            <a:srgbClr val="0D0D0D"/>
                          </a:solidFill>
                          <a:effectLst/>
                          <a:latin typeface="Times New Roman"/>
                        </a:rPr>
                        <a:t>Future research should enhance model generalization, address scalability challenges, reduce </a:t>
                      </a:r>
                      <a:r>
                        <a:rPr lang="en-IN" sz="1400" b="0" i="0" u="none" strike="noStrike" kern="1200" noProof="0" err="1">
                          <a:solidFill>
                            <a:srgbClr val="0D0D0D"/>
                          </a:solidFill>
                          <a:effectLst/>
                          <a:latin typeface="Times New Roman"/>
                        </a:rPr>
                        <a:t>labeled</a:t>
                      </a:r>
                      <a:r>
                        <a:rPr lang="en-IN" sz="1400" b="0" i="0" u="none" strike="noStrike" kern="1200" noProof="0">
                          <a:solidFill>
                            <a:srgbClr val="0D0D0D"/>
                          </a:solidFill>
                          <a:effectLst/>
                          <a:latin typeface="Times New Roman"/>
                        </a:rPr>
                        <a:t> data dependency, optimize hyperparameters, improve efficiency, and explore novel semi-supervised techniques.</a:t>
                      </a:r>
                      <a:endParaRPr lang="en-US" sz="1400">
                        <a:latin typeface="Times New Roman"/>
                      </a:endParaRPr>
                    </a:p>
                    <a:p>
                      <a:pPr marL="0" indent="0" algn="l">
                        <a:buNone/>
                      </a:pPr>
                      <a:endParaRPr lang="en-IN" sz="1400" i="0" kern="1200">
                        <a:solidFill>
                          <a:srgbClr val="000000"/>
                        </a:solidFill>
                        <a:effectLst/>
                        <a:latin typeface="Times New Roman"/>
                        <a:ea typeface="+mn-ea"/>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99264"/>
                  </a:ext>
                </a:extLst>
              </a:tr>
            </a:tbl>
          </a:graphicData>
        </a:graphic>
      </p:graphicFrame>
    </p:spTree>
    <p:extLst>
      <p:ext uri="{BB962C8B-B14F-4D97-AF65-F5344CB8AC3E}">
        <p14:creationId xmlns:p14="http://schemas.microsoft.com/office/powerpoint/2010/main" val="1466174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5855C8-39BC-DE99-1E12-E8BCD821CB70}"/>
              </a:ext>
            </a:extLst>
          </p:cNvPr>
          <p:cNvSpPr>
            <a:spLocks noGrp="1"/>
          </p:cNvSpPr>
          <p:nvPr>
            <p:ph idx="1"/>
          </p:nvPr>
        </p:nvSpPr>
        <p:spPr>
          <a:xfrm>
            <a:off x="571499" y="1137256"/>
            <a:ext cx="11390652" cy="4908082"/>
          </a:xfrm>
        </p:spPr>
        <p:txBody>
          <a:bodyPr vert="horz" lIns="91440" tIns="45720" rIns="91440" bIns="45720" rtlCol="0" anchor="t">
            <a:noAutofit/>
          </a:bodyPr>
          <a:lstStyle/>
          <a:p>
            <a:pPr marL="0" indent="0">
              <a:buNone/>
            </a:pPr>
            <a:r>
              <a:rPr lang="en-IN">
                <a:solidFill>
                  <a:srgbClr val="0D0D0D"/>
                </a:solidFill>
                <a:latin typeface="Times New Roman"/>
                <a:cs typeface="Times New Roman"/>
              </a:rPr>
              <a:t>Overall, our project conducted a thorough comparative analysis of graph neural network (GNN) methods and traditional clustering algorithms on benchmark datasets. We found that GNN methods, particularly Graph Convolutional Networks (GCN), demonstrated robust performance in capturing structural properties and learning representations of graph-structured data. The insights gained from our evaluation provide valuable guidance for selecting appropriate techniques in graph analysis tasks, laying the foundation for future research in the field of graph analytics and machine learning.</a:t>
            </a:r>
          </a:p>
          <a:p>
            <a:pPr marL="0" indent="0">
              <a:buNone/>
            </a:pPr>
            <a:endParaRPr lang="en-IN" sz="240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1BE65CD-615B-52A3-74D9-504C973194E4}"/>
              </a:ext>
            </a:extLst>
          </p:cNvPr>
          <p:cNvSpPr>
            <a:spLocks noGrp="1"/>
          </p:cNvSpPr>
          <p:nvPr>
            <p:ph type="title"/>
          </p:nvPr>
        </p:nvSpPr>
        <p:spPr/>
        <p:txBody>
          <a:bodyPr>
            <a:normAutofit fontScale="90000"/>
          </a:bodyPr>
          <a:lstStyle/>
          <a:p>
            <a:r>
              <a:rPr lang="en-IN"/>
              <a:t>Conclusion</a:t>
            </a:r>
          </a:p>
        </p:txBody>
      </p:sp>
    </p:spTree>
    <p:extLst>
      <p:ext uri="{BB962C8B-B14F-4D97-AF65-F5344CB8AC3E}">
        <p14:creationId xmlns:p14="http://schemas.microsoft.com/office/powerpoint/2010/main" val="7328220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80D22F-8881-378B-D731-088B85AF04A2}"/>
              </a:ext>
            </a:extLst>
          </p:cNvPr>
          <p:cNvSpPr>
            <a:spLocks noGrp="1"/>
          </p:cNvSpPr>
          <p:nvPr>
            <p:ph idx="1"/>
          </p:nvPr>
        </p:nvSpPr>
        <p:spPr/>
        <p:txBody>
          <a:bodyPr>
            <a:normAutofit/>
          </a:bodyPr>
          <a:lstStyle/>
          <a:p>
            <a:pPr marL="0" indent="0">
              <a:buNone/>
            </a:pPr>
            <a:r>
              <a:rPr lang="en-US" sz="1800">
                <a:latin typeface="Times New Roman" panose="02020603050405020304" pitchFamily="18" charset="0"/>
                <a:cs typeface="Times New Roman" panose="02020603050405020304" pitchFamily="18" charset="0"/>
              </a:rPr>
              <a:t>[1] A. </a:t>
            </a:r>
            <a:r>
              <a:rPr lang="en-US" sz="1800" err="1">
                <a:latin typeface="Times New Roman" panose="02020603050405020304" pitchFamily="18" charset="0"/>
                <a:cs typeface="Times New Roman" panose="02020603050405020304" pitchFamily="18" charset="0"/>
              </a:rPr>
              <a:t>Kesarwani</a:t>
            </a:r>
            <a:r>
              <a:rPr lang="en-US" sz="1800">
                <a:latin typeface="Times New Roman" panose="02020603050405020304" pitchFamily="18" charset="0"/>
                <a:cs typeface="Times New Roman" panose="02020603050405020304" pitchFamily="18" charset="0"/>
              </a:rPr>
              <a:t>, A. Singh, K. Gaurav and A. K. </a:t>
            </a:r>
            <a:r>
              <a:rPr lang="en-US" sz="1800" err="1">
                <a:latin typeface="Times New Roman" panose="02020603050405020304" pitchFamily="18" charset="0"/>
                <a:cs typeface="Times New Roman" panose="02020603050405020304" pitchFamily="18" charset="0"/>
              </a:rPr>
              <a:t>Shankhwar</a:t>
            </a:r>
            <a:r>
              <a:rPr lang="en-US" sz="1800">
                <a:latin typeface="Times New Roman" panose="02020603050405020304" pitchFamily="18" charset="0"/>
                <a:cs typeface="Times New Roman" panose="02020603050405020304" pitchFamily="18" charset="0"/>
              </a:rPr>
              <a:t>, "Leader Similarity Based Community Detection Approach for Social Networks," 2020 IEEE International Conference for Innovation in Technology (INOCON), </a:t>
            </a:r>
            <a:r>
              <a:rPr lang="en-US" sz="1800" err="1">
                <a:latin typeface="Times New Roman" panose="02020603050405020304" pitchFamily="18" charset="0"/>
                <a:cs typeface="Times New Roman" panose="02020603050405020304" pitchFamily="18" charset="0"/>
              </a:rPr>
              <a:t>Bangluru</a:t>
            </a:r>
            <a:r>
              <a:rPr lang="en-US" sz="1800">
                <a:latin typeface="Times New Roman" panose="02020603050405020304" pitchFamily="18" charset="0"/>
                <a:cs typeface="Times New Roman" panose="02020603050405020304" pitchFamily="18" charset="0"/>
              </a:rPr>
              <a:t>, India, 2020, pp. 1-6, </a:t>
            </a:r>
            <a:r>
              <a:rPr lang="en-US" sz="1800" err="1">
                <a:latin typeface="Times New Roman" panose="02020603050405020304" pitchFamily="18" charset="0"/>
                <a:cs typeface="Times New Roman" panose="02020603050405020304" pitchFamily="18" charset="0"/>
              </a:rPr>
              <a:t>doi</a:t>
            </a:r>
            <a:r>
              <a:rPr lang="en-US" sz="1800">
                <a:latin typeface="Times New Roman" panose="02020603050405020304" pitchFamily="18" charset="0"/>
                <a:cs typeface="Times New Roman" panose="02020603050405020304" pitchFamily="18" charset="0"/>
              </a:rPr>
              <a:t>: 10.1109/INOCO</a:t>
            </a:r>
          </a:p>
          <a:p>
            <a:pPr marL="0" indent="0">
              <a:buNone/>
            </a:pPr>
            <a:r>
              <a:rPr lang="en-US" sz="1800">
                <a:latin typeface="Times New Roman" panose="02020603050405020304" pitchFamily="18" charset="0"/>
                <a:cs typeface="Times New Roman" panose="02020603050405020304" pitchFamily="18" charset="0"/>
              </a:rPr>
              <a:t>[2] D. -D. Lu, "Leader-Based Community Detection Algorithm in Attributed Networks," in IEEE Access, vol. 9, pp. 119666-119674, 2021, </a:t>
            </a:r>
            <a:r>
              <a:rPr lang="en-US" sz="1800" err="1">
                <a:latin typeface="Times New Roman" panose="02020603050405020304" pitchFamily="18" charset="0"/>
                <a:cs typeface="Times New Roman" panose="02020603050405020304" pitchFamily="18" charset="0"/>
              </a:rPr>
              <a:t>doi</a:t>
            </a:r>
            <a:r>
              <a:rPr lang="en-US" sz="1800">
                <a:latin typeface="Times New Roman" panose="02020603050405020304" pitchFamily="18" charset="0"/>
                <a:cs typeface="Times New Roman" panose="02020603050405020304" pitchFamily="18" charset="0"/>
              </a:rPr>
              <a:t>: 10.1109/ACCESS.2021.3109124.</a:t>
            </a:r>
          </a:p>
          <a:p>
            <a:pPr marL="0" indent="0">
              <a:buNone/>
            </a:pPr>
            <a:r>
              <a:rPr lang="en-US" sz="1800">
                <a:latin typeface="Times New Roman" panose="02020603050405020304" pitchFamily="18" charset="0"/>
                <a:cs typeface="Times New Roman" panose="02020603050405020304" pitchFamily="18" charset="0"/>
              </a:rPr>
              <a:t>[3] Sun, Heli &amp; Du, </a:t>
            </a:r>
            <a:r>
              <a:rPr lang="en-US" sz="1800" err="1">
                <a:latin typeface="Times New Roman" panose="02020603050405020304" pitchFamily="18" charset="0"/>
                <a:cs typeface="Times New Roman" panose="02020603050405020304" pitchFamily="18" charset="0"/>
              </a:rPr>
              <a:t>Hongxia</a:t>
            </a:r>
            <a:r>
              <a:rPr lang="en-US" sz="1800">
                <a:latin typeface="Times New Roman" panose="02020603050405020304" pitchFamily="18" charset="0"/>
                <a:cs typeface="Times New Roman" panose="02020603050405020304" pitchFamily="18" charset="0"/>
              </a:rPr>
              <a:t> &amp; Huang, </a:t>
            </a:r>
            <a:r>
              <a:rPr lang="en-US" sz="1800" err="1">
                <a:latin typeface="Times New Roman" panose="02020603050405020304" pitchFamily="18" charset="0"/>
                <a:cs typeface="Times New Roman" panose="02020603050405020304" pitchFamily="18" charset="0"/>
              </a:rPr>
              <a:t>Jianbin</a:t>
            </a:r>
            <a:r>
              <a:rPr lang="en-US" sz="1800">
                <a:latin typeface="Times New Roman" panose="02020603050405020304" pitchFamily="18" charset="0"/>
                <a:cs typeface="Times New Roman" panose="02020603050405020304" pitchFamily="18" charset="0"/>
              </a:rPr>
              <a:t> &amp; Li, Yang &amp; Sun, </a:t>
            </a:r>
            <a:r>
              <a:rPr lang="en-US" sz="1800" err="1">
                <a:latin typeface="Times New Roman" panose="02020603050405020304" pitchFamily="18" charset="0"/>
                <a:cs typeface="Times New Roman" panose="02020603050405020304" pitchFamily="18" charset="0"/>
              </a:rPr>
              <a:t>Zhongbin</a:t>
            </a:r>
            <a:r>
              <a:rPr lang="en-US" sz="1800">
                <a:latin typeface="Times New Roman" panose="02020603050405020304" pitchFamily="18" charset="0"/>
                <a:cs typeface="Times New Roman" panose="02020603050405020304" pitchFamily="18" charset="0"/>
              </a:rPr>
              <a:t> &amp; He, Liang &amp; Jia, </a:t>
            </a:r>
            <a:r>
              <a:rPr lang="en-US" sz="1800" err="1">
                <a:latin typeface="Times New Roman" panose="02020603050405020304" pitchFamily="18" charset="0"/>
                <a:cs typeface="Times New Roman" panose="02020603050405020304" pitchFamily="18" charset="0"/>
              </a:rPr>
              <a:t>Xiaolin</a:t>
            </a:r>
            <a:r>
              <a:rPr lang="en-US" sz="1800">
                <a:latin typeface="Times New Roman" panose="02020603050405020304" pitchFamily="18" charset="0"/>
                <a:cs typeface="Times New Roman" panose="02020603050405020304" pitchFamily="18" charset="0"/>
              </a:rPr>
              <a:t> &amp; Zhao, </a:t>
            </a:r>
            <a:r>
              <a:rPr lang="en-US" sz="1800" err="1">
                <a:latin typeface="Times New Roman" panose="02020603050405020304" pitchFamily="18" charset="0"/>
                <a:cs typeface="Times New Roman" panose="02020603050405020304" pitchFamily="18" charset="0"/>
              </a:rPr>
              <a:t>Zhongmeng</a:t>
            </a:r>
            <a:r>
              <a:rPr lang="en-US" sz="1800">
                <a:latin typeface="Times New Roman" panose="02020603050405020304" pitchFamily="18" charset="0"/>
                <a:cs typeface="Times New Roman" panose="02020603050405020304" pitchFamily="18" charset="0"/>
              </a:rPr>
              <a:t>. (2020). Leader-aware community detection in complex networks. Knowledge and Information Systems. 62. 10.1007/s10115-019-01362-1.</a:t>
            </a:r>
          </a:p>
          <a:p>
            <a:pPr marL="0" indent="0">
              <a:buNone/>
            </a:pPr>
            <a:r>
              <a:rPr lang="en-US" sz="1800">
                <a:latin typeface="Times New Roman" panose="02020603050405020304" pitchFamily="18" charset="0"/>
                <a:cs typeface="Times New Roman" panose="02020603050405020304" pitchFamily="18" charset="0"/>
              </a:rPr>
              <a:t>[4] </a:t>
            </a:r>
            <a:r>
              <a:rPr lang="en-US" sz="1800" err="1">
                <a:latin typeface="Times New Roman" panose="02020603050405020304" pitchFamily="18" charset="0"/>
                <a:cs typeface="Times New Roman" panose="02020603050405020304" pitchFamily="18" charset="0"/>
              </a:rPr>
              <a:t>Ahajjam</a:t>
            </a:r>
            <a:r>
              <a:rPr lang="en-US" sz="1800">
                <a:latin typeface="Times New Roman" panose="02020603050405020304" pitchFamily="18" charset="0"/>
                <a:cs typeface="Times New Roman" panose="02020603050405020304" pitchFamily="18" charset="0"/>
              </a:rPr>
              <a:t>, Sara &amp; Mohamed, El Haddad &amp; Hassan, </a:t>
            </a:r>
            <a:r>
              <a:rPr lang="en-US" sz="1800" err="1">
                <a:latin typeface="Times New Roman" panose="02020603050405020304" pitchFamily="18" charset="0"/>
                <a:cs typeface="Times New Roman" panose="02020603050405020304" pitchFamily="18" charset="0"/>
              </a:rPr>
              <a:t>Badir</a:t>
            </a:r>
            <a:r>
              <a:rPr lang="en-US" sz="1800">
                <a:latin typeface="Times New Roman" panose="02020603050405020304" pitchFamily="18" charset="0"/>
                <a:cs typeface="Times New Roman" panose="02020603050405020304" pitchFamily="18" charset="0"/>
              </a:rPr>
              <a:t>. (2018). A new scalable leader-community detection approach for community detection in social networks. Social Networks. 54. 41-49. 10.1016/j.socnet.2017.11.004.</a:t>
            </a:r>
          </a:p>
          <a:p>
            <a:pPr marL="0" indent="0">
              <a:buNone/>
            </a:pPr>
            <a:r>
              <a:rPr lang="en-US" sz="1800">
                <a:latin typeface="Times New Roman" panose="02020603050405020304" pitchFamily="18" charset="0"/>
                <a:cs typeface="Times New Roman" panose="02020603050405020304" pitchFamily="18" charset="0"/>
              </a:rPr>
              <a:t>[5] </a:t>
            </a:r>
            <a:r>
              <a:rPr lang="en-US" sz="1800" err="1">
                <a:latin typeface="Times New Roman" panose="02020603050405020304" pitchFamily="18" charset="0"/>
                <a:cs typeface="Times New Roman" panose="02020603050405020304" pitchFamily="18" charset="0"/>
              </a:rPr>
              <a:t>Yakoubi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Zied</a:t>
            </a:r>
            <a:r>
              <a:rPr lang="en-US" sz="1800">
                <a:latin typeface="Times New Roman" panose="02020603050405020304" pitchFamily="18" charset="0"/>
                <a:cs typeface="Times New Roman" panose="02020603050405020304" pitchFamily="18" charset="0"/>
              </a:rPr>
              <a:t> &amp; </a:t>
            </a:r>
            <a:r>
              <a:rPr lang="en-US" sz="1800" err="1">
                <a:latin typeface="Times New Roman" panose="02020603050405020304" pitchFamily="18" charset="0"/>
                <a:cs typeface="Times New Roman" panose="02020603050405020304" pitchFamily="18" charset="0"/>
              </a:rPr>
              <a:t>Kanawati</a:t>
            </a:r>
            <a:r>
              <a:rPr lang="en-US" sz="1800">
                <a:latin typeface="Times New Roman" panose="02020603050405020304" pitchFamily="18" charset="0"/>
                <a:cs typeface="Times New Roman" panose="02020603050405020304" pitchFamily="18" charset="0"/>
              </a:rPr>
              <a:t>, Rushed. (2014). LICOD: A Leader-driven algorithm for community detection in complex networks. Vietnam Journal of Computer Science. 1. 241-256. 10.1007/s40595-014-0025-6.</a:t>
            </a:r>
          </a:p>
          <a:p>
            <a:pPr marL="0" indent="0">
              <a:buNone/>
            </a:pPr>
            <a:r>
              <a:rPr lang="en-US" sz="1800">
                <a:latin typeface="Times New Roman" panose="02020603050405020304" pitchFamily="18" charset="0"/>
                <a:cs typeface="Times New Roman" panose="02020603050405020304" pitchFamily="18" charset="0"/>
              </a:rPr>
              <a:t>[6] Shah, </a:t>
            </a:r>
            <a:r>
              <a:rPr lang="en-US" sz="1800" err="1">
                <a:latin typeface="Times New Roman" panose="02020603050405020304" pitchFamily="18" charset="0"/>
                <a:cs typeface="Times New Roman" panose="02020603050405020304" pitchFamily="18" charset="0"/>
              </a:rPr>
              <a:t>Devavrat</a:t>
            </a:r>
            <a:r>
              <a:rPr lang="en-US" sz="1800">
                <a:latin typeface="Times New Roman" panose="02020603050405020304" pitchFamily="18" charset="0"/>
                <a:cs typeface="Times New Roman" panose="02020603050405020304" pitchFamily="18" charset="0"/>
              </a:rPr>
              <a:t> &amp; Zaman, Tauhid. (2010). Community Detection in Networks: The Leader-Follower Algorithm.</a:t>
            </a:r>
          </a:p>
          <a:p>
            <a:pPr marL="0" indent="0">
              <a:buNone/>
            </a:pPr>
            <a:endParaRPr lang="en-IN" sz="180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EEEEF86-278A-9475-5530-05B891D50F4E}"/>
              </a:ext>
            </a:extLst>
          </p:cNvPr>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References</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84613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3CA20-833D-DEF8-E939-A15764AF3CDB}"/>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Thank You!</a:t>
            </a:r>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F73B055-DF8E-FABA-4B44-CBE502D47C39}"/>
              </a:ext>
            </a:extLst>
          </p:cNvPr>
          <p:cNvSpPr>
            <a:spLocks noGrp="1"/>
          </p:cNvSpPr>
          <p:nvPr>
            <p:ph type="sldNum" sz="quarter" idx="12"/>
          </p:nvPr>
        </p:nvSpPr>
        <p:spPr>
          <a:xfrm>
            <a:off x="6744730" y="6232784"/>
            <a:ext cx="2743200" cy="365125"/>
          </a:xfrm>
        </p:spPr>
        <p:txBody>
          <a:bodyPr/>
          <a:lstStyle/>
          <a:p>
            <a:fld id="{330EA680-D336-4FF7-8B7A-9848BB0A1C32}" type="slidenum">
              <a:rPr lang="en-US" smtClean="0">
                <a:solidFill>
                  <a:schemeClr val="bg1"/>
                </a:solidFill>
              </a:rPr>
              <a:pPr/>
              <a:t>42</a:t>
            </a:fld>
            <a:endParaRPr lang="en-US">
              <a:solidFill>
                <a:schemeClr val="bg1"/>
              </a:solidFill>
            </a:endParaRPr>
          </a:p>
        </p:txBody>
      </p:sp>
    </p:spTree>
    <p:extLst>
      <p:ext uri="{BB962C8B-B14F-4D97-AF65-F5344CB8AC3E}">
        <p14:creationId xmlns:p14="http://schemas.microsoft.com/office/powerpoint/2010/main" val="2252013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B63F186-D111-5DFE-1DB9-F7EB9591A5EB}"/>
              </a:ext>
            </a:extLst>
          </p:cNvPr>
          <p:cNvGraphicFramePr>
            <a:graphicFrameLocks noGrp="1"/>
          </p:cNvGraphicFramePr>
          <p:nvPr>
            <p:extLst>
              <p:ext uri="{D42A27DB-BD31-4B8C-83A1-F6EECF244321}">
                <p14:modId xmlns:p14="http://schemas.microsoft.com/office/powerpoint/2010/main" val="155890637"/>
              </p:ext>
            </p:extLst>
          </p:nvPr>
        </p:nvGraphicFramePr>
        <p:xfrm>
          <a:off x="838200" y="770102"/>
          <a:ext cx="10515600" cy="5197250"/>
        </p:xfrm>
        <a:graphic>
          <a:graphicData uri="http://schemas.openxmlformats.org/drawingml/2006/table">
            <a:tbl>
              <a:tblPr/>
              <a:tblGrid>
                <a:gridCol w="2103120">
                  <a:extLst>
                    <a:ext uri="{9D8B030D-6E8A-4147-A177-3AD203B41FA5}">
                      <a16:colId xmlns:a16="http://schemas.microsoft.com/office/drawing/2014/main" val="1337618479"/>
                    </a:ext>
                  </a:extLst>
                </a:gridCol>
                <a:gridCol w="2103120">
                  <a:extLst>
                    <a:ext uri="{9D8B030D-6E8A-4147-A177-3AD203B41FA5}">
                      <a16:colId xmlns:a16="http://schemas.microsoft.com/office/drawing/2014/main" val="2786992942"/>
                    </a:ext>
                  </a:extLst>
                </a:gridCol>
                <a:gridCol w="2103120">
                  <a:extLst>
                    <a:ext uri="{9D8B030D-6E8A-4147-A177-3AD203B41FA5}">
                      <a16:colId xmlns:a16="http://schemas.microsoft.com/office/drawing/2014/main" val="3853498532"/>
                    </a:ext>
                  </a:extLst>
                </a:gridCol>
                <a:gridCol w="2103120">
                  <a:extLst>
                    <a:ext uri="{9D8B030D-6E8A-4147-A177-3AD203B41FA5}">
                      <a16:colId xmlns:a16="http://schemas.microsoft.com/office/drawing/2014/main" val="2150754490"/>
                    </a:ext>
                  </a:extLst>
                </a:gridCol>
                <a:gridCol w="2103120">
                  <a:extLst>
                    <a:ext uri="{9D8B030D-6E8A-4147-A177-3AD203B41FA5}">
                      <a16:colId xmlns:a16="http://schemas.microsoft.com/office/drawing/2014/main" val="2118826406"/>
                    </a:ext>
                  </a:extLst>
                </a:gridCol>
              </a:tblGrid>
              <a:tr h="549628">
                <a:tc>
                  <a:txBody>
                    <a:bodyPr/>
                    <a:lstStyle/>
                    <a:p>
                      <a:pPr algn="ctr" fontAlgn="ctr"/>
                      <a:endParaRPr lang="en-IN" sz="1400" b="1">
                        <a:effectLst/>
                        <a:latin typeface="Times New Roman" panose="02020603050405020304" pitchFamily="18" charset="0"/>
                        <a:cs typeface="Times New Roman" panose="02020603050405020304" pitchFamily="18" charset="0"/>
                      </a:endParaRPr>
                    </a:p>
                    <a:p>
                      <a:pPr algn="ctr" rtl="0" fontAlgn="base"/>
                      <a:r>
                        <a:rPr lang="en-IN" sz="1400" b="1" i="0">
                          <a:effectLst/>
                          <a:latin typeface="Times New Roman"/>
                          <a:cs typeface="Times New Roman"/>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b="1">
                        <a:effectLst/>
                        <a:latin typeface="Times New Roman" panose="02020603050405020304" pitchFamily="18" charset="0"/>
                        <a:cs typeface="Times New Roman" panose="02020603050405020304" pitchFamily="18" charset="0"/>
                      </a:endParaRPr>
                    </a:p>
                    <a:p>
                      <a:pPr algn="ctr" rtl="0" fontAlgn="base"/>
                      <a:r>
                        <a:rPr lang="en-IN" sz="1400" b="1" i="0">
                          <a:effectLst/>
                          <a:latin typeface="Times New Roman"/>
                          <a:cs typeface="Times New Roman"/>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b="1">
                        <a:effectLst/>
                        <a:latin typeface="Times New Roman" panose="02020603050405020304" pitchFamily="18" charset="0"/>
                        <a:cs typeface="Times New Roman" panose="02020603050405020304" pitchFamily="18" charset="0"/>
                      </a:endParaRPr>
                    </a:p>
                    <a:p>
                      <a:pPr algn="ctr" rtl="0" fontAlgn="base"/>
                      <a:r>
                        <a:rPr lang="en-IN" sz="1400" b="1" i="0">
                          <a:effectLst/>
                          <a:latin typeface="Times New Roman"/>
                          <a:cs typeface="Times New Roman"/>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b="1">
                        <a:effectLst/>
                        <a:latin typeface="Times New Roman" panose="02020603050405020304" pitchFamily="18" charset="0"/>
                        <a:cs typeface="Times New Roman" panose="02020603050405020304" pitchFamily="18" charset="0"/>
                      </a:endParaRPr>
                    </a:p>
                    <a:p>
                      <a:pPr algn="ctr" rtl="0" fontAlgn="base"/>
                      <a:r>
                        <a:rPr lang="en-IN" sz="1400" b="1" i="0">
                          <a:effectLst/>
                          <a:latin typeface="Times New Roman"/>
                          <a:cs typeface="Times New Roman"/>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b="1">
                        <a:effectLst/>
                        <a:latin typeface="Times New Roman" panose="02020603050405020304" pitchFamily="18" charset="0"/>
                        <a:cs typeface="Times New Roman" panose="02020603050405020304" pitchFamily="18" charset="0"/>
                      </a:endParaRPr>
                    </a:p>
                    <a:p>
                      <a:pPr algn="ctr" rtl="0" fontAlgn="base"/>
                      <a:r>
                        <a:rPr lang="en-IN" sz="1400" b="1" i="0">
                          <a:effectLst/>
                          <a:latin typeface="Times New Roman"/>
                          <a:cs typeface="Times New Roman"/>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4465730">
                <a:tc>
                  <a:txBody>
                    <a:bodyPr/>
                    <a:lstStyle/>
                    <a:p>
                      <a:pPr marL="0" indent="0">
                        <a:buNone/>
                      </a:pPr>
                      <a:r>
                        <a:rPr lang="en-IN" sz="1400" b="0" i="0" kern="1200">
                          <a:solidFill>
                            <a:schemeClr val="tx1"/>
                          </a:solidFill>
                          <a:effectLst/>
                          <a:latin typeface="Times New Roman"/>
                          <a:ea typeface="+mn-ea"/>
                          <a:cs typeface="Times New Roman"/>
                        </a:rPr>
                        <a:t>A Comprehensive Survey on Community Detection With Deep Learning</a:t>
                      </a:r>
                    </a:p>
                    <a:p>
                      <a:pPr marL="0" lvl="0" indent="0" algn="ctr">
                        <a:buNone/>
                      </a:pPr>
                      <a:endParaRPr lang="en-IN" sz="1400" b="0" i="0">
                        <a:effectLst/>
                        <a:latin typeface="Times New Roman"/>
                        <a:cs typeface="Times New Roman"/>
                      </a:endParaRPr>
                    </a:p>
                    <a:p>
                      <a:pPr marL="0" lvl="0" indent="0" algn="ctr">
                        <a:buNone/>
                      </a:pPr>
                      <a:r>
                        <a:rPr lang="en-IN" sz="1400" b="0" i="0">
                          <a:effectLst/>
                          <a:latin typeface="Times New Roman"/>
                          <a:cs typeface="Times New Roman"/>
                        </a:rPr>
                        <a:t>[2020]</a:t>
                      </a:r>
                    </a:p>
                    <a:p>
                      <a:pPr marL="0" lvl="0" indent="0" algn="l">
                        <a:buNone/>
                      </a:pPr>
                      <a:endParaRPr lang="en-IN" sz="1400" b="0" i="0">
                        <a:effectLst/>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a:lnSpc>
                          <a:spcPct val="114999"/>
                        </a:lnSpc>
                        <a:spcAft>
                          <a:spcPts val="1000"/>
                        </a:spcAft>
                        <a:buNone/>
                      </a:pPr>
                      <a:r>
                        <a:rPr lang="en-IN" sz="1400" b="0" i="0" u="none" strike="noStrike" kern="1200" noProof="0">
                          <a:solidFill>
                            <a:srgbClr val="0D0D0D"/>
                          </a:solidFill>
                          <a:effectLst/>
                          <a:latin typeface="Times New Roman"/>
                        </a:rPr>
                        <a:t>An updated understanding of community detection methods using deep learning techniques is crucial for effectively handling high-dimensional network data compared to traditional approaches such as spectral clustering and statistical inference.</a:t>
                      </a:r>
                      <a:endParaRPr lang="en-US" sz="1400" u="none" strike="noStrike" noProof="0">
                        <a:solidFill>
                          <a:srgbClr val="0D0D0D"/>
                        </a:solidFill>
                        <a:latin typeface="Times New Roman"/>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a:lnSpc>
                          <a:spcPct val="100000"/>
                        </a:lnSpc>
                        <a:spcBef>
                          <a:spcPts val="0"/>
                        </a:spcBef>
                        <a:spcAft>
                          <a:spcPts val="0"/>
                        </a:spcAft>
                        <a:buNone/>
                      </a:pPr>
                      <a:r>
                        <a:rPr lang="en-IN" sz="1400" b="0" i="0" u="none" strike="noStrike" kern="1200" noProof="0">
                          <a:solidFill>
                            <a:srgbClr val="0D0D0D"/>
                          </a:solidFill>
                          <a:effectLst/>
                          <a:latin typeface="Times New Roman"/>
                        </a:rPr>
                        <a:t>Introduces a Taxonomy which includes DNNs, deep matrix factorization, sparse filtering, insights on CNNs, GANs, acknowledging limitations in covering recent advancements, diverse settings.</a:t>
                      </a:r>
                      <a:endParaRPr lang="en-US" sz="1400" u="none" strike="noStrike" noProof="0">
                        <a:solidFill>
                          <a:srgbClr val="0D0D0D"/>
                        </a:solidFill>
                        <a:latin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IN" sz="1400" b="0" i="0" u="none" strike="noStrike" kern="1200" noProof="0">
                          <a:solidFill>
                            <a:srgbClr val="0D0D0D"/>
                          </a:solidFill>
                          <a:effectLst/>
                          <a:latin typeface="Times New Roman"/>
                        </a:rPr>
                        <a:t>Survey's comprehensiveness may lag due to rapid research pace, relying on existing evaluations could limit performance assessment breadth.</a:t>
                      </a:r>
                      <a:endParaRPr lang="en-US" sz="1400" u="none" strike="noStrike" noProof="0">
                        <a:solidFill>
                          <a:srgbClr val="0D0D0D"/>
                        </a:solidFill>
                        <a:latin typeface="Times New Roman"/>
                      </a:endParaRPr>
                    </a:p>
                    <a:p>
                      <a:pPr marL="0" lvl="0" indent="0" algn="l">
                        <a:lnSpc>
                          <a:spcPct val="100000"/>
                        </a:lnSpc>
                        <a:spcBef>
                          <a:spcPts val="0"/>
                        </a:spcBef>
                        <a:spcAft>
                          <a:spcPts val="0"/>
                        </a:spcAft>
                        <a:buNone/>
                      </a:pPr>
                      <a:br>
                        <a:rPr lang="en-US"/>
                      </a:br>
                      <a:endParaRPr lang="en-US" sz="1400">
                        <a:latin typeface="Times New Roman"/>
                      </a:endParaRPr>
                    </a:p>
                    <a:p>
                      <a:pPr marL="0" lvl="0" indent="0" algn="l">
                        <a:lnSpc>
                          <a:spcPct val="114999"/>
                        </a:lnSpc>
                        <a:spcAft>
                          <a:spcPts val="1000"/>
                        </a:spcAft>
                        <a:buNone/>
                      </a:pPr>
                      <a:endParaRPr lang="en-IN" sz="1400" b="0" i="0" u="none" strike="noStrike" kern="1200" noProof="0">
                        <a:solidFill>
                          <a:srgbClr val="0D0D0D"/>
                        </a:solidFill>
                        <a:effectLst/>
                        <a:latin typeface="Times New Roman"/>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br>
                        <a:rPr lang="en-US" sz="1400">
                          <a:latin typeface="Times New Roman"/>
                        </a:rPr>
                      </a:br>
                      <a:r>
                        <a:rPr lang="en-IN" sz="1400" b="0" i="0" u="none" strike="noStrike" kern="1200" noProof="0">
                          <a:solidFill>
                            <a:srgbClr val="0D0D0D"/>
                          </a:solidFill>
                          <a:effectLst/>
                          <a:latin typeface="Times New Roman"/>
                        </a:rPr>
                        <a:t>Future GCN research should focus on robustness, scalability, interpretability, dynamic detection, and cross-domain applications for real-world impact.</a:t>
                      </a:r>
                      <a:endParaRPr lang="en-US" sz="1400">
                        <a:solidFill>
                          <a:srgbClr val="0D0D0D"/>
                        </a:solidFill>
                        <a:latin typeface="Times New Roman"/>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99264"/>
                  </a:ext>
                </a:extLst>
              </a:tr>
            </a:tbl>
          </a:graphicData>
        </a:graphic>
      </p:graphicFrame>
      <p:sp>
        <p:nvSpPr>
          <p:cNvPr id="2" name="Title 2">
            <a:extLst>
              <a:ext uri="{FF2B5EF4-FFF2-40B4-BE49-F238E27FC236}">
                <a16:creationId xmlns:a16="http://schemas.microsoft.com/office/drawing/2014/main" id="{C7B08E42-64AC-09DB-1090-62116DA516F5}"/>
              </a:ext>
            </a:extLst>
          </p:cNvPr>
          <p:cNvSpPr>
            <a:spLocks noGrp="1"/>
          </p:cNvSpPr>
          <p:nvPr>
            <p:ph type="title"/>
          </p:nvPr>
        </p:nvSpPr>
        <p:spPr>
          <a:xfrm>
            <a:off x="571499" y="348661"/>
            <a:ext cx="10515600" cy="421441"/>
          </a:xfrm>
        </p:spPr>
        <p:txBody>
          <a:bodyPr>
            <a:normAutofit fontScale="90000"/>
          </a:bodyPr>
          <a:lstStyle/>
          <a:p>
            <a:r>
              <a:rPr lang="en-US">
                <a:latin typeface="Georgia"/>
              </a:rPr>
              <a:t>Background Study/Related Work</a:t>
            </a:r>
            <a:endParaRPr lang="en-GB">
              <a:latin typeface="Georgia"/>
            </a:endParaRPr>
          </a:p>
          <a:p>
            <a:endParaRPr lang="en-GB"/>
          </a:p>
        </p:txBody>
      </p:sp>
    </p:spTree>
    <p:extLst>
      <p:ext uri="{BB962C8B-B14F-4D97-AF65-F5344CB8AC3E}">
        <p14:creationId xmlns:p14="http://schemas.microsoft.com/office/powerpoint/2010/main" val="3989939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EAA55DB-1E22-E4AE-F0B2-2329B062E01E}"/>
              </a:ext>
            </a:extLst>
          </p:cNvPr>
          <p:cNvGraphicFramePr>
            <a:graphicFrameLocks noGrp="1"/>
          </p:cNvGraphicFramePr>
          <p:nvPr>
            <p:extLst>
              <p:ext uri="{D42A27DB-BD31-4B8C-83A1-F6EECF244321}">
                <p14:modId xmlns:p14="http://schemas.microsoft.com/office/powerpoint/2010/main" val="2502391285"/>
              </p:ext>
            </p:extLst>
          </p:nvPr>
        </p:nvGraphicFramePr>
        <p:xfrm>
          <a:off x="838200" y="648182"/>
          <a:ext cx="10514023" cy="5197250"/>
        </p:xfrm>
        <a:graphic>
          <a:graphicData uri="http://schemas.openxmlformats.org/drawingml/2006/table">
            <a:tbl>
              <a:tblPr/>
              <a:tblGrid>
                <a:gridCol w="2101547">
                  <a:extLst>
                    <a:ext uri="{9D8B030D-6E8A-4147-A177-3AD203B41FA5}">
                      <a16:colId xmlns:a16="http://schemas.microsoft.com/office/drawing/2014/main" val="1337618479"/>
                    </a:ext>
                  </a:extLst>
                </a:gridCol>
                <a:gridCol w="2103119">
                  <a:extLst>
                    <a:ext uri="{9D8B030D-6E8A-4147-A177-3AD203B41FA5}">
                      <a16:colId xmlns:a16="http://schemas.microsoft.com/office/drawing/2014/main" val="2786992942"/>
                    </a:ext>
                  </a:extLst>
                </a:gridCol>
                <a:gridCol w="2103119">
                  <a:extLst>
                    <a:ext uri="{9D8B030D-6E8A-4147-A177-3AD203B41FA5}">
                      <a16:colId xmlns:a16="http://schemas.microsoft.com/office/drawing/2014/main" val="3853498532"/>
                    </a:ext>
                  </a:extLst>
                </a:gridCol>
                <a:gridCol w="2103119">
                  <a:extLst>
                    <a:ext uri="{9D8B030D-6E8A-4147-A177-3AD203B41FA5}">
                      <a16:colId xmlns:a16="http://schemas.microsoft.com/office/drawing/2014/main" val="2150754490"/>
                    </a:ext>
                  </a:extLst>
                </a:gridCol>
                <a:gridCol w="2103119">
                  <a:extLst>
                    <a:ext uri="{9D8B030D-6E8A-4147-A177-3AD203B41FA5}">
                      <a16:colId xmlns:a16="http://schemas.microsoft.com/office/drawing/2014/main" val="2118826406"/>
                    </a:ext>
                  </a:extLst>
                </a:gridCol>
              </a:tblGrid>
              <a:tr h="549628">
                <a:tc>
                  <a:txBody>
                    <a:bodyPr/>
                    <a:lstStyle/>
                    <a:p>
                      <a:pPr algn="ctr" fontAlgn="ctr"/>
                      <a:endParaRPr lang="en-IN" sz="1400" b="1">
                        <a:effectLst/>
                        <a:latin typeface="Times New Roman" panose="02020603050405020304" pitchFamily="18" charset="0"/>
                        <a:cs typeface="Times New Roman" panose="02020603050405020304" pitchFamily="18" charset="0"/>
                      </a:endParaRPr>
                    </a:p>
                    <a:p>
                      <a:pPr algn="ctr" rtl="0" fontAlgn="base"/>
                      <a:r>
                        <a:rPr lang="en-IN" sz="1400" b="1" i="0">
                          <a:effectLst/>
                          <a:latin typeface="Times New Roman"/>
                          <a:cs typeface="Times New Roman"/>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b="1">
                        <a:effectLst/>
                        <a:latin typeface="Times New Roman" panose="02020603050405020304" pitchFamily="18" charset="0"/>
                        <a:cs typeface="Times New Roman" panose="02020603050405020304" pitchFamily="18" charset="0"/>
                      </a:endParaRPr>
                    </a:p>
                    <a:p>
                      <a:pPr algn="ctr" rtl="0" fontAlgn="base"/>
                      <a:r>
                        <a:rPr lang="en-IN" sz="1400" b="1" i="0">
                          <a:effectLst/>
                          <a:latin typeface="Times New Roman"/>
                          <a:cs typeface="Times New Roman"/>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b="1">
                        <a:effectLst/>
                        <a:latin typeface="Times New Roman" panose="02020603050405020304" pitchFamily="18" charset="0"/>
                        <a:cs typeface="Times New Roman" panose="02020603050405020304" pitchFamily="18" charset="0"/>
                      </a:endParaRPr>
                    </a:p>
                    <a:p>
                      <a:pPr algn="ctr" rtl="0" fontAlgn="base"/>
                      <a:r>
                        <a:rPr lang="en-IN" sz="1400" b="1" i="0">
                          <a:effectLst/>
                          <a:latin typeface="Times New Roman"/>
                          <a:cs typeface="Times New Roman"/>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b="1">
                        <a:effectLst/>
                        <a:latin typeface="Times New Roman" panose="02020603050405020304" pitchFamily="18" charset="0"/>
                        <a:cs typeface="Times New Roman" panose="02020603050405020304" pitchFamily="18" charset="0"/>
                      </a:endParaRPr>
                    </a:p>
                    <a:p>
                      <a:pPr algn="ctr" rtl="0" fontAlgn="base"/>
                      <a:r>
                        <a:rPr lang="en-IN" sz="1400" b="1" i="0">
                          <a:effectLst/>
                          <a:latin typeface="Times New Roman"/>
                          <a:cs typeface="Times New Roman"/>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b="1">
                        <a:effectLst/>
                        <a:latin typeface="Times New Roman" panose="02020603050405020304" pitchFamily="18" charset="0"/>
                        <a:cs typeface="Times New Roman" panose="02020603050405020304" pitchFamily="18" charset="0"/>
                      </a:endParaRPr>
                    </a:p>
                    <a:p>
                      <a:pPr algn="ctr" rtl="0" fontAlgn="base"/>
                      <a:r>
                        <a:rPr lang="en-IN" sz="1400" b="1" i="0">
                          <a:effectLst/>
                          <a:latin typeface="Times New Roman"/>
                          <a:cs typeface="Times New Roman"/>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4465730">
                <a:tc>
                  <a:txBody>
                    <a:bodyPr/>
                    <a:lstStyle/>
                    <a:p>
                      <a:pPr algn="ctr">
                        <a:lnSpc>
                          <a:spcPct val="115000"/>
                        </a:lnSpc>
                        <a:spcAft>
                          <a:spcPts val="1000"/>
                        </a:spcAft>
                      </a:pPr>
                      <a:endParaRPr lang="en-US" sz="1400">
                        <a:solidFill>
                          <a:schemeClr val="tx1"/>
                        </a:solidFill>
                        <a:effectLst/>
                        <a:latin typeface="Times New Roman"/>
                        <a:ea typeface="Times New Roman" panose="02020603050405020304" pitchFamily="18" charset="0"/>
                        <a:cs typeface="Times New Roman"/>
                      </a:endParaRPr>
                    </a:p>
                    <a:p>
                      <a:pPr algn="ctr">
                        <a:lnSpc>
                          <a:spcPct val="115000"/>
                        </a:lnSpc>
                        <a:spcAft>
                          <a:spcPts val="1000"/>
                        </a:spcAft>
                      </a:pPr>
                      <a:r>
                        <a:rPr lang="en-US" sz="1400">
                          <a:solidFill>
                            <a:schemeClr val="tx1"/>
                          </a:solidFill>
                          <a:effectLst/>
                          <a:latin typeface="Times New Roman"/>
                          <a:ea typeface="Times New Roman" panose="02020603050405020304" pitchFamily="18" charset="0"/>
                          <a:cs typeface="Times New Roman"/>
                        </a:rPr>
                        <a:t>Unified Community Detection with Graph Convolutional Networks</a:t>
                      </a:r>
                    </a:p>
                    <a:p>
                      <a:pPr algn="ctr">
                        <a:lnSpc>
                          <a:spcPct val="115000"/>
                        </a:lnSpc>
                        <a:spcAft>
                          <a:spcPts val="1000"/>
                        </a:spcAft>
                      </a:pPr>
                      <a:r>
                        <a:rPr lang="en-US" sz="1400">
                          <a:solidFill>
                            <a:schemeClr val="tx1"/>
                          </a:solidFill>
                          <a:effectLst/>
                          <a:latin typeface="Times New Roman"/>
                          <a:ea typeface="Times New Roman" panose="02020603050405020304" pitchFamily="18" charset="0"/>
                          <a:cs typeface="Times New Roman"/>
                        </a:rPr>
                        <a:t>Springer</a:t>
                      </a:r>
                    </a:p>
                    <a:p>
                      <a:pPr algn="ctr">
                        <a:lnSpc>
                          <a:spcPct val="115000"/>
                        </a:lnSpc>
                        <a:spcAft>
                          <a:spcPts val="1000"/>
                        </a:spcAft>
                      </a:pPr>
                      <a:r>
                        <a:rPr lang="en-US" sz="1400">
                          <a:solidFill>
                            <a:schemeClr val="tx1"/>
                          </a:solidFill>
                          <a:effectLst/>
                          <a:latin typeface="Times New Roman"/>
                          <a:ea typeface="Times New Roman" panose="02020603050405020304" pitchFamily="18" charset="0"/>
                          <a:cs typeface="Times New Roman"/>
                        </a:rPr>
                        <a:t>[2023]</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14999"/>
                        </a:lnSpc>
                        <a:spcAft>
                          <a:spcPts val="1000"/>
                        </a:spcAft>
                        <a:buNone/>
                      </a:pPr>
                      <a:br>
                        <a:rPr lang="en-US" sz="1400">
                          <a:latin typeface="Times New Roman"/>
                        </a:rPr>
                      </a:br>
                      <a:r>
                        <a:rPr lang="en-US" sz="1400" b="0" i="0" u="none" strike="noStrike" noProof="0" err="1">
                          <a:solidFill>
                            <a:srgbClr val="0D0D0D"/>
                          </a:solidFill>
                          <a:latin typeface="Times New Roman"/>
                        </a:rPr>
                        <a:t>UCoDe</a:t>
                      </a:r>
                      <a:r>
                        <a:rPr lang="en-US" sz="1400" b="0" i="0" u="none" strike="noStrike" noProof="0">
                          <a:solidFill>
                            <a:srgbClr val="0D0D0D"/>
                          </a:solidFill>
                          <a:latin typeface="Times New Roman"/>
                        </a:rPr>
                        <a:t>, a Graph Neural Network with a novel contrastive loss, to address community detection in networks, outperforming existing methods in identifying overlapping and non-overlapping communities</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14999"/>
                        </a:lnSpc>
                        <a:spcAft>
                          <a:spcPts val="1000"/>
                        </a:spcAft>
                        <a:buNone/>
                      </a:pPr>
                      <a:br>
                        <a:rPr lang="en-US" sz="1400">
                          <a:latin typeface="Times New Roman"/>
                        </a:rPr>
                      </a:br>
                      <a:r>
                        <a:rPr lang="en-US" sz="1400" b="0" i="0" u="none" strike="noStrike" noProof="0" err="1">
                          <a:solidFill>
                            <a:srgbClr val="0D0D0D"/>
                          </a:solidFill>
                          <a:effectLst/>
                          <a:latin typeface="Times New Roman"/>
                        </a:rPr>
                        <a:t>UCoDe</a:t>
                      </a:r>
                      <a:r>
                        <a:rPr lang="en-US" sz="1400" b="0" i="0" u="none" strike="noStrike" noProof="0">
                          <a:solidFill>
                            <a:srgbClr val="0D0D0D"/>
                          </a:solidFill>
                          <a:effectLst/>
                          <a:latin typeface="Times New Roman"/>
                        </a:rPr>
                        <a:t> excels in detecting communities, optimizing network modularity with contrastive loss, showing superior performance over existing models.</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14999"/>
                        </a:lnSpc>
                        <a:spcAft>
                          <a:spcPts val="1000"/>
                        </a:spcAft>
                        <a:buNone/>
                      </a:pPr>
                      <a:br>
                        <a:rPr lang="en-US" sz="1400">
                          <a:latin typeface="Times New Roman"/>
                        </a:rPr>
                      </a:br>
                      <a:r>
                        <a:rPr lang="en-US" sz="1400" b="0" i="0" u="none" strike="noStrike" noProof="0" err="1">
                          <a:solidFill>
                            <a:srgbClr val="0D0D0D"/>
                          </a:solidFill>
                          <a:effectLst/>
                          <a:latin typeface="Times New Roman"/>
                        </a:rPr>
                        <a:t>UCoDe's</a:t>
                      </a:r>
                      <a:r>
                        <a:rPr lang="en-US" sz="1400" b="0" i="0" u="none" strike="noStrike" noProof="0">
                          <a:solidFill>
                            <a:srgbClr val="0D0D0D"/>
                          </a:solidFill>
                          <a:effectLst/>
                          <a:latin typeface="Times New Roman"/>
                        </a:rPr>
                        <a:t> limitations include sensitivity to hyperparameters, scalability challenges with larger datasets, reliance on heuristics, and performance variability.</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14999"/>
                        </a:lnSpc>
                        <a:spcAft>
                          <a:spcPts val="1000"/>
                        </a:spcAft>
                        <a:buNone/>
                      </a:pPr>
                      <a:br>
                        <a:rPr lang="en-US" sz="1400">
                          <a:latin typeface="Times New Roman"/>
                        </a:rPr>
                      </a:br>
                      <a:r>
                        <a:rPr lang="en-US" sz="1400" b="0" i="0" u="none" strike="noStrike" noProof="0">
                          <a:solidFill>
                            <a:srgbClr val="0D0D0D"/>
                          </a:solidFill>
                          <a:latin typeface="Times New Roman"/>
                        </a:rPr>
                        <a:t>Areas for exploration include scalability, hyperparameter sensitivity, diverse dataset performance, overlapping community detection methods, and graph handling improvements.</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99264"/>
                  </a:ext>
                </a:extLst>
              </a:tr>
            </a:tbl>
          </a:graphicData>
        </a:graphic>
      </p:graphicFrame>
      <p:sp>
        <p:nvSpPr>
          <p:cNvPr id="2" name="Title 2">
            <a:extLst>
              <a:ext uri="{FF2B5EF4-FFF2-40B4-BE49-F238E27FC236}">
                <a16:creationId xmlns:a16="http://schemas.microsoft.com/office/drawing/2014/main" id="{A2ADAE3B-2BEE-924C-F036-06F5AA39B083}"/>
              </a:ext>
            </a:extLst>
          </p:cNvPr>
          <p:cNvSpPr>
            <a:spLocks noGrp="1"/>
          </p:cNvSpPr>
          <p:nvPr>
            <p:ph type="title"/>
          </p:nvPr>
        </p:nvSpPr>
        <p:spPr>
          <a:xfrm>
            <a:off x="571499" y="348661"/>
            <a:ext cx="10515600" cy="421441"/>
          </a:xfrm>
        </p:spPr>
        <p:txBody>
          <a:bodyPr>
            <a:normAutofit fontScale="90000"/>
          </a:bodyPr>
          <a:lstStyle/>
          <a:p>
            <a:r>
              <a:rPr lang="en-US">
                <a:latin typeface="Georgia"/>
              </a:rPr>
              <a:t>Background Study/Related Work</a:t>
            </a:r>
            <a:endParaRPr lang="en-GB">
              <a:latin typeface="Georgia"/>
            </a:endParaRPr>
          </a:p>
          <a:p>
            <a:endParaRPr lang="en-GB"/>
          </a:p>
        </p:txBody>
      </p:sp>
    </p:spTree>
    <p:extLst>
      <p:ext uri="{BB962C8B-B14F-4D97-AF65-F5344CB8AC3E}">
        <p14:creationId xmlns:p14="http://schemas.microsoft.com/office/powerpoint/2010/main" val="1818240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95B59FF-BBB2-F82A-51B2-D0AA3C9934DA}"/>
              </a:ext>
            </a:extLst>
          </p:cNvPr>
          <p:cNvGraphicFramePr>
            <a:graphicFrameLocks noGrp="1"/>
          </p:cNvGraphicFramePr>
          <p:nvPr>
            <p:extLst>
              <p:ext uri="{D42A27DB-BD31-4B8C-83A1-F6EECF244321}">
                <p14:modId xmlns:p14="http://schemas.microsoft.com/office/powerpoint/2010/main" val="2116361739"/>
              </p:ext>
            </p:extLst>
          </p:nvPr>
        </p:nvGraphicFramePr>
        <p:xfrm>
          <a:off x="838200" y="559381"/>
          <a:ext cx="10515595" cy="5197250"/>
        </p:xfrm>
        <a:graphic>
          <a:graphicData uri="http://schemas.openxmlformats.org/drawingml/2006/table">
            <a:tbl>
              <a:tblPr/>
              <a:tblGrid>
                <a:gridCol w="2103119">
                  <a:extLst>
                    <a:ext uri="{9D8B030D-6E8A-4147-A177-3AD203B41FA5}">
                      <a16:colId xmlns:a16="http://schemas.microsoft.com/office/drawing/2014/main" val="1337618479"/>
                    </a:ext>
                  </a:extLst>
                </a:gridCol>
                <a:gridCol w="2103119">
                  <a:extLst>
                    <a:ext uri="{9D8B030D-6E8A-4147-A177-3AD203B41FA5}">
                      <a16:colId xmlns:a16="http://schemas.microsoft.com/office/drawing/2014/main" val="2786992942"/>
                    </a:ext>
                  </a:extLst>
                </a:gridCol>
                <a:gridCol w="2103119">
                  <a:extLst>
                    <a:ext uri="{9D8B030D-6E8A-4147-A177-3AD203B41FA5}">
                      <a16:colId xmlns:a16="http://schemas.microsoft.com/office/drawing/2014/main" val="3853498532"/>
                    </a:ext>
                  </a:extLst>
                </a:gridCol>
                <a:gridCol w="2103119">
                  <a:extLst>
                    <a:ext uri="{9D8B030D-6E8A-4147-A177-3AD203B41FA5}">
                      <a16:colId xmlns:a16="http://schemas.microsoft.com/office/drawing/2014/main" val="2150754490"/>
                    </a:ext>
                  </a:extLst>
                </a:gridCol>
                <a:gridCol w="2103119">
                  <a:extLst>
                    <a:ext uri="{9D8B030D-6E8A-4147-A177-3AD203B41FA5}">
                      <a16:colId xmlns:a16="http://schemas.microsoft.com/office/drawing/2014/main" val="2118826406"/>
                    </a:ext>
                  </a:extLst>
                </a:gridCol>
              </a:tblGrid>
              <a:tr h="549628">
                <a:tc>
                  <a:txBody>
                    <a:bodyPr/>
                    <a:lstStyle/>
                    <a:p>
                      <a:pPr algn="ctr" fontAlgn="ctr"/>
                      <a:endParaRPr lang="en-IN" sz="1400" b="1">
                        <a:effectLst/>
                        <a:latin typeface="Times New Roman" panose="02020603050405020304" pitchFamily="18" charset="0"/>
                        <a:cs typeface="Times New Roman" panose="02020603050405020304" pitchFamily="18" charset="0"/>
                      </a:endParaRPr>
                    </a:p>
                    <a:p>
                      <a:pPr algn="ctr" rtl="0" fontAlgn="base"/>
                      <a:r>
                        <a:rPr lang="en-IN" sz="1400" b="1" i="0">
                          <a:effectLst/>
                          <a:latin typeface="Times New Roman"/>
                          <a:cs typeface="Times New Roman"/>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b="1">
                        <a:effectLst/>
                        <a:latin typeface="Times New Roman" panose="02020603050405020304" pitchFamily="18" charset="0"/>
                        <a:cs typeface="Times New Roman" panose="02020603050405020304" pitchFamily="18" charset="0"/>
                      </a:endParaRPr>
                    </a:p>
                    <a:p>
                      <a:pPr algn="ctr" rtl="0" fontAlgn="base"/>
                      <a:r>
                        <a:rPr lang="en-IN" sz="1400" b="1" i="0">
                          <a:effectLst/>
                          <a:latin typeface="Times New Roman"/>
                          <a:cs typeface="Times New Roman"/>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b="1">
                        <a:effectLst/>
                        <a:latin typeface="Times New Roman" panose="02020603050405020304" pitchFamily="18" charset="0"/>
                        <a:cs typeface="Times New Roman" panose="02020603050405020304" pitchFamily="18" charset="0"/>
                      </a:endParaRPr>
                    </a:p>
                    <a:p>
                      <a:pPr algn="ctr" rtl="0" fontAlgn="base"/>
                      <a:r>
                        <a:rPr lang="en-IN" sz="1400" b="1" i="0">
                          <a:effectLst/>
                          <a:latin typeface="Times New Roman"/>
                          <a:cs typeface="Times New Roman"/>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b="1">
                        <a:effectLst/>
                        <a:latin typeface="Times New Roman" panose="02020603050405020304" pitchFamily="18" charset="0"/>
                        <a:cs typeface="Times New Roman" panose="02020603050405020304" pitchFamily="18" charset="0"/>
                      </a:endParaRPr>
                    </a:p>
                    <a:p>
                      <a:pPr algn="ctr" rtl="0" fontAlgn="base"/>
                      <a:r>
                        <a:rPr lang="en-IN" sz="1400" b="1" i="0">
                          <a:effectLst/>
                          <a:latin typeface="Times New Roman"/>
                          <a:cs typeface="Times New Roman"/>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b="1">
                        <a:effectLst/>
                        <a:latin typeface="Times New Roman" panose="02020603050405020304" pitchFamily="18" charset="0"/>
                        <a:cs typeface="Times New Roman" panose="02020603050405020304" pitchFamily="18" charset="0"/>
                      </a:endParaRPr>
                    </a:p>
                    <a:p>
                      <a:pPr algn="ctr" rtl="0" fontAlgn="base"/>
                      <a:r>
                        <a:rPr lang="en-IN" sz="1400" b="1" i="0">
                          <a:effectLst/>
                          <a:latin typeface="Times New Roman"/>
                          <a:cs typeface="Times New Roman"/>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4465730">
                <a:tc>
                  <a:txBody>
                    <a:bodyPr/>
                    <a:lstStyle/>
                    <a:p>
                      <a:pPr marL="0" lvl="0" indent="0" algn="ctr">
                        <a:lnSpc>
                          <a:spcPct val="114999"/>
                        </a:lnSpc>
                        <a:spcAft>
                          <a:spcPts val="1000"/>
                        </a:spcAft>
                        <a:buNone/>
                      </a:pPr>
                      <a:r>
                        <a:rPr lang="en-IN" sz="1400" b="0" i="0" u="none" strike="noStrike" noProof="0">
                          <a:solidFill>
                            <a:schemeClr val="tx1"/>
                          </a:solidFill>
                          <a:effectLst/>
                          <a:latin typeface="Times New Roman"/>
                        </a:rPr>
                        <a:t>Semi-Supervised Learning for Community Detection in Large-Scale Networks</a:t>
                      </a:r>
                      <a:endParaRPr lang="en-US" sz="1400">
                        <a:latin typeface="Times New Roman"/>
                      </a:endParaRPr>
                    </a:p>
                    <a:p>
                      <a:pPr marL="0" indent="0" algn="ctr">
                        <a:lnSpc>
                          <a:spcPct val="115000"/>
                        </a:lnSpc>
                        <a:spcAft>
                          <a:spcPts val="1000"/>
                        </a:spcAft>
                        <a:buNone/>
                      </a:pPr>
                      <a:r>
                        <a:rPr lang="en-US" sz="1400">
                          <a:solidFill>
                            <a:schemeClr val="tx1"/>
                          </a:solidFill>
                          <a:effectLst/>
                          <a:latin typeface="Times New Roman"/>
                          <a:ea typeface="Times New Roman" panose="02020603050405020304" pitchFamily="18" charset="0"/>
                          <a:cs typeface="Times New Roman"/>
                        </a:rPr>
                        <a:t>[2020]</a:t>
                      </a:r>
                      <a:endParaRPr lang="en-IN" sz="1400">
                        <a:solidFill>
                          <a:schemeClr val="tx1"/>
                        </a:solidFill>
                        <a:effectLst/>
                        <a:latin typeface="Times New Roman"/>
                        <a:ea typeface="Calibri" panose="020F0502020204030204" pitchFamily="34" charset="0"/>
                        <a:cs typeface="Times New Roman"/>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a:lnSpc>
                          <a:spcPct val="114999"/>
                        </a:lnSpc>
                        <a:spcAft>
                          <a:spcPts val="1000"/>
                        </a:spcAft>
                        <a:buNone/>
                      </a:pPr>
                      <a:r>
                        <a:rPr lang="en-US" sz="1400" b="0" i="0" u="none" strike="noStrike" noProof="0">
                          <a:solidFill>
                            <a:schemeClr val="tx1"/>
                          </a:solidFill>
                          <a:effectLst/>
                          <a:latin typeface="Times New Roman"/>
                        </a:rPr>
                        <a:t>Paper addresses Community detection in large networks is computationally challenging with limited labeled data.</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US" sz="1400" b="0" i="0" u="none" strike="noStrike" noProof="0">
                          <a:solidFill>
                            <a:srgbClr val="0D0D0D"/>
                          </a:solidFill>
                          <a:effectLst/>
                          <a:latin typeface="Times New Roman"/>
                        </a:rPr>
                        <a:t>Introduces a semi-supervised model with 86.9% accuracy and 0.85 F1 score, made scalable with Mini-batch Gradient Descent, tested in seven domains.</a:t>
                      </a:r>
                      <a:endParaRPr lang="en-US" sz="1400">
                        <a:solidFill>
                          <a:srgbClr val="0D0D0D"/>
                        </a:solidFill>
                        <a:latin typeface="Times New Roman"/>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US" sz="1400" b="0" i="0" u="none" strike="noStrike" noProof="0">
                          <a:solidFill>
                            <a:srgbClr val="0D0D0D"/>
                          </a:solidFill>
                          <a:effectLst/>
                          <a:latin typeface="Times New Roman"/>
                        </a:rPr>
                        <a:t>Node-based features perform worse than identity matrix-based ones, memory constraints affect accuracy, and performance varies with dataset characteristics.</a:t>
                      </a:r>
                      <a:endParaRPr lang="en-US" sz="1400">
                        <a:solidFill>
                          <a:srgbClr val="0D0D0D"/>
                        </a:solidFill>
                        <a:latin typeface="Times New Roman"/>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US" sz="1400" b="0" i="0" u="none" strike="noStrike" noProof="0">
                          <a:solidFill>
                            <a:srgbClr val="0D0D0D"/>
                          </a:solidFill>
                          <a:effectLst/>
                          <a:latin typeface="Times New Roman"/>
                        </a:rPr>
                        <a:t>Enhancing GCN scalability and efficiency through optimized architecture, including layer structures and activation functions, and exploring tailored feature extraction methods.</a:t>
                      </a:r>
                      <a:endParaRPr lang="en-US" sz="1400" b="0" i="0" u="none" strike="noStrike" noProof="0">
                        <a:solidFill>
                          <a:srgbClr val="0D0D0D"/>
                        </a:solidFill>
                        <a:latin typeface="Times New Roman"/>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99264"/>
                  </a:ext>
                </a:extLst>
              </a:tr>
            </a:tbl>
          </a:graphicData>
        </a:graphic>
      </p:graphicFrame>
      <p:sp>
        <p:nvSpPr>
          <p:cNvPr id="2" name="Title 2">
            <a:extLst>
              <a:ext uri="{FF2B5EF4-FFF2-40B4-BE49-F238E27FC236}">
                <a16:creationId xmlns:a16="http://schemas.microsoft.com/office/drawing/2014/main" id="{38EBCC4B-F80E-FFED-820A-A8326FC3828C}"/>
              </a:ext>
            </a:extLst>
          </p:cNvPr>
          <p:cNvSpPr>
            <a:spLocks noGrp="1"/>
          </p:cNvSpPr>
          <p:nvPr>
            <p:ph type="title"/>
          </p:nvPr>
        </p:nvSpPr>
        <p:spPr>
          <a:xfrm>
            <a:off x="571499" y="348661"/>
            <a:ext cx="10515600" cy="421441"/>
          </a:xfrm>
        </p:spPr>
        <p:txBody>
          <a:bodyPr>
            <a:normAutofit fontScale="90000"/>
          </a:bodyPr>
          <a:lstStyle/>
          <a:p>
            <a:r>
              <a:rPr lang="en-US">
                <a:latin typeface="Georgia"/>
              </a:rPr>
              <a:t>Background Study/Related Work</a:t>
            </a:r>
            <a:endParaRPr lang="en-GB">
              <a:latin typeface="Georgia"/>
            </a:endParaRPr>
          </a:p>
          <a:p>
            <a:endParaRPr lang="en-GB"/>
          </a:p>
        </p:txBody>
      </p:sp>
    </p:spTree>
    <p:extLst>
      <p:ext uri="{BB962C8B-B14F-4D97-AF65-F5344CB8AC3E}">
        <p14:creationId xmlns:p14="http://schemas.microsoft.com/office/powerpoint/2010/main" val="2000602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C3C4DE-D87F-11B0-9148-7D5846E306A7}"/>
              </a:ext>
            </a:extLst>
          </p:cNvPr>
          <p:cNvSpPr>
            <a:spLocks noGrp="1"/>
          </p:cNvSpPr>
          <p:nvPr>
            <p:ph idx="1"/>
          </p:nvPr>
        </p:nvSpPr>
        <p:spPr/>
        <p:txBody>
          <a:bodyPr vert="horz" lIns="91440" tIns="45720" rIns="91440" bIns="45720" rtlCol="0" anchor="t">
            <a:normAutofit/>
          </a:bodyPr>
          <a:lstStyle/>
          <a:p>
            <a:pPr marL="0" indent="0">
              <a:buNone/>
            </a:pPr>
            <a:r>
              <a:rPr lang="en-US" sz="2200" b="1">
                <a:latin typeface="Times New Roman"/>
                <a:cs typeface="Times New Roman"/>
              </a:rPr>
              <a:t>Challenges Identified</a:t>
            </a:r>
          </a:p>
          <a:p>
            <a:pPr marL="0" indent="0">
              <a:buNone/>
            </a:pPr>
            <a:endParaRPr lang="en-US" sz="2200" b="1">
              <a:latin typeface="Times New Roman"/>
              <a:cs typeface="Times New Roman"/>
            </a:endParaRPr>
          </a:p>
          <a:p>
            <a:pPr>
              <a:buFont typeface="Arial" panose="05000000000000000000" pitchFamily="2" charset="2"/>
              <a:buChar char="•"/>
            </a:pPr>
            <a:r>
              <a:rPr lang="en-US">
                <a:solidFill>
                  <a:srgbClr val="0D0D0D"/>
                </a:solidFill>
                <a:latin typeface="Times New Roman"/>
                <a:cs typeface="Times New Roman"/>
              </a:rPr>
              <a:t>Generalization</a:t>
            </a:r>
            <a:endParaRPr lang="en-US">
              <a:latin typeface="Times New Roman"/>
              <a:cs typeface="Times New Roman"/>
            </a:endParaRPr>
          </a:p>
          <a:p>
            <a:pPr>
              <a:buFont typeface="Arial" panose="05000000000000000000" pitchFamily="2" charset="2"/>
              <a:buChar char="•"/>
            </a:pPr>
            <a:r>
              <a:rPr lang="en-US">
                <a:solidFill>
                  <a:srgbClr val="0D0D0D"/>
                </a:solidFill>
                <a:latin typeface="Times New Roman"/>
                <a:cs typeface="Times New Roman"/>
              </a:rPr>
              <a:t>Scalability</a:t>
            </a:r>
            <a:endParaRPr lang="en-US">
              <a:latin typeface="Times New Roman"/>
              <a:cs typeface="Times New Roman"/>
            </a:endParaRPr>
          </a:p>
          <a:p>
            <a:pPr>
              <a:buFont typeface="Arial" panose="05000000000000000000" pitchFamily="2" charset="2"/>
              <a:buChar char="•"/>
            </a:pPr>
            <a:r>
              <a:rPr lang="en-US">
                <a:solidFill>
                  <a:srgbClr val="0D0D0D"/>
                </a:solidFill>
                <a:latin typeface="Times New Roman"/>
                <a:cs typeface="Times New Roman"/>
              </a:rPr>
              <a:t>Dependency</a:t>
            </a:r>
            <a:endParaRPr lang="en-US">
              <a:latin typeface="Times New Roman"/>
              <a:cs typeface="Times New Roman"/>
            </a:endParaRPr>
          </a:p>
          <a:p>
            <a:pPr>
              <a:buFont typeface="Arial" panose="05000000000000000000" pitchFamily="2" charset="2"/>
              <a:buChar char="•"/>
            </a:pPr>
            <a:r>
              <a:rPr lang="en-US">
                <a:solidFill>
                  <a:srgbClr val="0D0D0D"/>
                </a:solidFill>
                <a:latin typeface="Times New Roman"/>
                <a:cs typeface="Times New Roman"/>
              </a:rPr>
              <a:t>Efficiency</a:t>
            </a:r>
            <a:endParaRPr lang="en-US">
              <a:latin typeface="Times New Roman"/>
              <a:cs typeface="Times New Roman"/>
            </a:endParaRPr>
          </a:p>
          <a:p>
            <a:pPr algn="l">
              <a:buFont typeface="Wingdings" panose="05000000000000000000" pitchFamily="2" charset="2"/>
              <a:buChar char="Ø"/>
            </a:pPr>
            <a:endParaRPr lang="en-US" sz="2000">
              <a:latin typeface="Times New Roman"/>
              <a:cs typeface="Times New Roman"/>
            </a:endParaRPr>
          </a:p>
          <a:p>
            <a:pPr>
              <a:buFont typeface="Wingdings" panose="05000000000000000000" pitchFamily="2" charset="2"/>
              <a:buChar char="Ø"/>
            </a:pPr>
            <a:endParaRPr lang="en-US" sz="2200">
              <a:latin typeface="Times New Roman"/>
              <a:cs typeface="Times New Roman"/>
            </a:endParaRPr>
          </a:p>
          <a:p>
            <a:pPr marL="0" indent="0" algn="l">
              <a:buNone/>
            </a:pPr>
            <a:endParaRPr lang="en-US" sz="2200" i="0">
              <a:effectLst/>
              <a:latin typeface="Times New Roman"/>
              <a:cs typeface="Times New Roman"/>
            </a:endParaRPr>
          </a:p>
          <a:p>
            <a:pPr marL="0" indent="0">
              <a:buNone/>
            </a:pPr>
            <a:endParaRPr lang="en-IN" sz="220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94C292F-69AB-6307-6EEF-22A06CB5FEE2}"/>
              </a:ext>
            </a:extLst>
          </p:cNvPr>
          <p:cNvSpPr>
            <a:spLocks noGrp="1"/>
          </p:cNvSpPr>
          <p:nvPr>
            <p:ph type="title"/>
          </p:nvPr>
        </p:nvSpPr>
        <p:spPr/>
        <p:txBody>
          <a:bodyPr>
            <a:normAutofit fontScale="90000"/>
          </a:bodyPr>
          <a:lstStyle/>
          <a:p>
            <a:r>
              <a:rPr lang="en-US">
                <a:latin typeface="Times New Roman"/>
                <a:cs typeface="Times New Roman"/>
              </a:rPr>
              <a:t>Persisting Challenges</a:t>
            </a:r>
            <a:endParaRPr lang="en-IN">
              <a:latin typeface="Times New Roman"/>
              <a:cs typeface="Times New Roman"/>
            </a:endParaRPr>
          </a:p>
        </p:txBody>
      </p:sp>
    </p:spTree>
    <p:extLst>
      <p:ext uri="{BB962C8B-B14F-4D97-AF65-F5344CB8AC3E}">
        <p14:creationId xmlns:p14="http://schemas.microsoft.com/office/powerpoint/2010/main" val="2021526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A5D5CB-5D9B-414A-4B77-9EFB8E99FEEB}"/>
              </a:ext>
            </a:extLst>
          </p:cNvPr>
          <p:cNvSpPr>
            <a:spLocks noGrp="1"/>
          </p:cNvSpPr>
          <p:nvPr>
            <p:ph type="title"/>
          </p:nvPr>
        </p:nvSpPr>
        <p:spPr>
          <a:xfrm>
            <a:off x="382373" y="943527"/>
            <a:ext cx="2931887" cy="143252"/>
          </a:xfrm>
        </p:spPr>
        <p:txBody>
          <a:bodyPr>
            <a:normAutofit fontScale="90000"/>
          </a:bodyPr>
          <a:lstStyle/>
          <a:p>
            <a:r>
              <a:rPr lang="en-US">
                <a:latin typeface="Georgia"/>
              </a:rPr>
              <a:t>Project Overview </a:t>
            </a:r>
            <a:endParaRPr lang="en-US" err="1"/>
          </a:p>
        </p:txBody>
      </p:sp>
      <p:pic>
        <p:nvPicPr>
          <p:cNvPr id="4" name="Picture 3">
            <a:extLst>
              <a:ext uri="{FF2B5EF4-FFF2-40B4-BE49-F238E27FC236}">
                <a16:creationId xmlns:a16="http://schemas.microsoft.com/office/drawing/2014/main" id="{6CCAA710-E275-5DB5-82CA-F88BB5FD02DC}"/>
              </a:ext>
            </a:extLst>
          </p:cNvPr>
          <p:cNvPicPr>
            <a:picLocks noChangeAspect="1"/>
          </p:cNvPicPr>
          <p:nvPr/>
        </p:nvPicPr>
        <p:blipFill>
          <a:blip r:embed="rId2"/>
          <a:stretch>
            <a:fillRect/>
          </a:stretch>
        </p:blipFill>
        <p:spPr>
          <a:xfrm>
            <a:off x="3652762" y="250493"/>
            <a:ext cx="4870269" cy="5621988"/>
          </a:xfrm>
          <a:prstGeom prst="rect">
            <a:avLst/>
          </a:prstGeom>
        </p:spPr>
      </p:pic>
    </p:spTree>
    <p:extLst>
      <p:ext uri="{BB962C8B-B14F-4D97-AF65-F5344CB8AC3E}">
        <p14:creationId xmlns:p14="http://schemas.microsoft.com/office/powerpoint/2010/main" val="1516391369"/>
      </p:ext>
    </p:extLst>
  </p:cSld>
  <p:clrMapOvr>
    <a:masterClrMapping/>
  </p:clrMapOvr>
</p:sld>
</file>

<file path=ppt/theme/theme1.xml><?xml version="1.0" encoding="utf-8"?>
<a:theme xmlns:a="http://schemas.openxmlformats.org/drawingml/2006/main" name="Presentation Cover pag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43CD6CE29747349A5A94DA81629FDC5" ma:contentTypeVersion="11" ma:contentTypeDescription="Create a new document." ma:contentTypeScope="" ma:versionID="dc06cc9d132ff9dbfd94d33746a170bc">
  <xsd:schema xmlns:xsd="http://www.w3.org/2001/XMLSchema" xmlns:xs="http://www.w3.org/2001/XMLSchema" xmlns:p="http://schemas.microsoft.com/office/2006/metadata/properties" xmlns:ns2="288a120d-550d-410d-8e83-3a0debd8f61a" xmlns:ns3="b2fc7224-56e7-4a56-81e9-64380d6fda13" targetNamespace="http://schemas.microsoft.com/office/2006/metadata/properties" ma:root="true" ma:fieldsID="3e4d2b7f430bf8adbb47ab8b4dbba55a" ns2:_="" ns3:_="">
    <xsd:import namespace="288a120d-550d-410d-8e83-3a0debd8f61a"/>
    <xsd:import namespace="b2fc7224-56e7-4a56-81e9-64380d6fda1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8a120d-550d-410d-8e83-3a0debd8f6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fc7224-56e7-4a56-81e9-64380d6fda1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86E6DA-5186-4C2D-B67F-DA1E8DD817FC}">
  <ds:schemaRefs>
    <ds:schemaRef ds:uri="288a120d-550d-410d-8e83-3a0debd8f61a"/>
    <ds:schemaRef ds:uri="b2fc7224-56e7-4a56-81e9-64380d6fda1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4EAF80-A9B1-4397-8673-948369AFEFED}">
  <ds:schemaRefs>
    <ds:schemaRef ds:uri="http://schemas.microsoft.com/sharepoint/v3/contenttype/forms"/>
  </ds:schemaRefs>
</ds:datastoreItem>
</file>

<file path=customXml/itemProps3.xml><?xml version="1.0" encoding="utf-8"?>
<ds:datastoreItem xmlns:ds="http://schemas.openxmlformats.org/officeDocument/2006/customXml" ds:itemID="{896A51D3-70D6-4C59-A5F9-E965D4778D21}">
  <ds:schemaRefs>
    <ds:schemaRef ds:uri="288a120d-550d-410d-8e83-3a0debd8f61a"/>
    <ds:schemaRef ds:uri="b2fc7224-56e7-4a56-81e9-64380d6fda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42</Slides>
  <Notes>1</Notes>
  <HiddenSlides>0</HiddenSlides>
  <ScaleCrop>false</ScaleCrop>
  <HeadingPairs>
    <vt:vector size="4" baseType="variant">
      <vt:variant>
        <vt:lpstr>Theme</vt:lpstr>
      </vt:variant>
      <vt:variant>
        <vt:i4>3</vt:i4>
      </vt:variant>
      <vt:variant>
        <vt:lpstr>Slide Titles</vt:lpstr>
      </vt:variant>
      <vt:variant>
        <vt:i4>42</vt:i4>
      </vt:variant>
    </vt:vector>
  </HeadingPairs>
  <TitlesOfParts>
    <vt:vector size="45" baseType="lpstr">
      <vt:lpstr>Presentation Cover page</vt:lpstr>
      <vt:lpstr>Presentation slides</vt:lpstr>
      <vt:lpstr>Office Theme</vt:lpstr>
      <vt:lpstr>PowerPoint Presentation</vt:lpstr>
      <vt:lpstr>Introduction</vt:lpstr>
      <vt:lpstr>Motivation</vt:lpstr>
      <vt:lpstr>Background Study/Related Work </vt:lpstr>
      <vt:lpstr>Background Study/Related Work </vt:lpstr>
      <vt:lpstr>Background Study/Related Work </vt:lpstr>
      <vt:lpstr>Background Study/Related Work </vt:lpstr>
      <vt:lpstr>Persisting Challenges</vt:lpstr>
      <vt:lpstr>Project Overview </vt:lpstr>
      <vt:lpstr>Project Contributions</vt:lpstr>
      <vt:lpstr>High Level Design</vt:lpstr>
      <vt:lpstr>Algorithms/Methodology </vt:lpstr>
      <vt:lpstr>Algorithms/Methodology </vt:lpstr>
      <vt:lpstr>Algorithms/Methodology </vt:lpstr>
      <vt:lpstr>PowerPoint Presentation</vt:lpstr>
      <vt:lpstr> Algorithms/Methodology  </vt:lpstr>
      <vt:lpstr>PowerPoint Presentation</vt:lpstr>
      <vt:lpstr>PowerPoint Presentation</vt:lpstr>
      <vt:lpstr>Algorithms/Methodology </vt:lpstr>
      <vt:lpstr>PowerPoint Presentation</vt:lpstr>
      <vt:lpstr> Algorithms/Methodology  </vt:lpstr>
      <vt:lpstr> Algorithms/Methodology  </vt:lpstr>
      <vt:lpstr> Algorithms/Methodology  </vt:lpstr>
      <vt:lpstr>Progress After First Review:</vt:lpstr>
      <vt:lpstr>Experimental Setup</vt:lpstr>
      <vt:lpstr>DATASET-1(CORA DATASET)</vt:lpstr>
      <vt:lpstr>DATASET-3(PUBMED DATASET)</vt:lpstr>
      <vt:lpstr>Findings</vt:lpstr>
      <vt:lpstr>GCN on Cora Dataset</vt:lpstr>
      <vt:lpstr>GAT on Cora Dataset</vt:lpstr>
      <vt:lpstr>GraphSAGE on Cora Dataset</vt:lpstr>
      <vt:lpstr>Deep Graph Infomax on Cora Dataset</vt:lpstr>
      <vt:lpstr>Clustering Result on GCN</vt:lpstr>
      <vt:lpstr>Clustering Result on GAT</vt:lpstr>
      <vt:lpstr>Clustering Result on GraphSAGE</vt:lpstr>
      <vt:lpstr>Clustering Result on Deep Graph Infomax</vt:lpstr>
      <vt:lpstr>Results</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KSUM-SB2-XPS-35</dc:creator>
  <cp:revision>2</cp:revision>
  <dcterms:created xsi:type="dcterms:W3CDTF">2020-07-03T08:40:50Z</dcterms:created>
  <dcterms:modified xsi:type="dcterms:W3CDTF">2024-05-14T12:26:04Z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0x010100643CD6CE29747349A5A94DA81629FDC5</vt:lpwstr>
  </property>
</Properties>
</file>