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3"/>
  </p:notesMasterIdLst>
  <p:handoutMasterIdLst>
    <p:handoutMasterId r:id="rId24"/>
  </p:handoutMasterIdLst>
  <p:sldIdLst>
    <p:sldId id="467" r:id="rId7"/>
    <p:sldId id="950" r:id="rId8"/>
    <p:sldId id="978" r:id="rId9"/>
    <p:sldId id="960" r:id="rId10"/>
    <p:sldId id="974" r:id="rId11"/>
    <p:sldId id="980" r:id="rId12"/>
    <p:sldId id="967" r:id="rId13"/>
    <p:sldId id="977" r:id="rId14"/>
    <p:sldId id="971" r:id="rId15"/>
    <p:sldId id="972" r:id="rId16"/>
    <p:sldId id="968" r:id="rId17"/>
    <p:sldId id="969" r:id="rId18"/>
    <p:sldId id="973" r:id="rId19"/>
    <p:sldId id="979" r:id="rId20"/>
    <p:sldId id="970" r:id="rId21"/>
    <p:sldId id="9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E658A-31A5-A198-A748-42F7E5276517}" v="1175" dt="2023-09-20T15:21:58.336"/>
    <p1510:client id="{0F4FF5E6-F1EB-61A8-615D-4ED4D9FE8A88}" v="13" dt="2023-09-21T04:26:37.383"/>
    <p1510:client id="{23F5E290-2272-5339-23B3-065149DE6EAC}" v="14" dt="2023-09-21T04:34:22.644"/>
    <p1510:client id="{3F003599-99FE-BC51-ABDE-DEDD2DFF42BF}" v="19" dt="2023-09-20T20:44:50.956"/>
    <p1510:client id="{45E94B81-9A6C-46A8-4C99-8BB91C557372}" v="33" dt="2023-09-20T05:37:50.382"/>
    <p1510:client id="{55E35CA9-5629-232D-CE19-8C74D42D5676}" v="46" dt="2023-09-20T14:51:05.101"/>
    <p1510:client id="{60D9547E-45BE-8C0E-01A0-A57229BABDF1}" v="1584" dt="2023-09-20T17:08:59.181"/>
    <p1510:client id="{80140F51-4621-C5D0-B313-B5D2E6E1AAC6}" v="26" dt="2023-09-20T05:51:40.898"/>
    <p1510:client id="{AE4942B9-3BDC-A647-8797-928EFC38F208}" v="229" dt="2023-09-21T05:04:27.731"/>
    <p1510:client id="{E12E3C2B-5173-8C87-D1FA-111CA3CA87E0}" v="17" dt="2023-09-20T05:53:54.210"/>
    <p1510:client id="{E571FBAB-24D9-E6B5-E6CD-6A7DEC2DF509}" v="567" dt="2023-09-20T05:16:48.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varScale="1">
        <p:scale>
          <a:sx n="105" d="100"/>
          <a:sy n="105" d="100"/>
        </p:scale>
        <p:origin x="840" y="20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9/21/23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21/09/23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404008-3433-43AD-8483-BD8A804A264A}" type="slidenum">
              <a:rPr lang="en-IN" smtClean="0"/>
              <a:pPr/>
              <a:t>8</a:t>
            </a:fld>
            <a:endParaRPr lang="en-IN"/>
          </a:p>
        </p:txBody>
      </p:sp>
    </p:spTree>
    <p:extLst>
      <p:ext uri="{BB962C8B-B14F-4D97-AF65-F5344CB8AC3E}">
        <p14:creationId xmlns:p14="http://schemas.microsoft.com/office/powerpoint/2010/main" val="429170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9/21/23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9/21/23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9/21/23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9/21/23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9/21/23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9/21/23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700915" y="2412286"/>
            <a:ext cx="10314038" cy="5355312"/>
          </a:xfrm>
          <a:prstGeom prst="rect">
            <a:avLst/>
          </a:prstGeom>
          <a:noFill/>
        </p:spPr>
        <p:txBody>
          <a:bodyPr wrap="square" lIns="91440" tIns="45720" rIns="91440" bIns="45720" rtlCol="0" anchor="t">
            <a:spAutoFit/>
          </a:bodyPr>
          <a:lstStyle/>
          <a:p>
            <a:pPr algn="ctr"/>
            <a:r>
              <a:rPr lang="en-US" sz="3200">
                <a:solidFill>
                  <a:schemeClr val="bg1"/>
                </a:solidFill>
                <a:latin typeface="Times New Roman" panose="02020603050405020304" pitchFamily="18" charset="0"/>
                <a:cs typeface="Times New Roman" panose="02020603050405020304" pitchFamily="18" charset="0"/>
              </a:rPr>
              <a:t>Project Title: </a:t>
            </a:r>
            <a:r>
              <a:rPr lang="en-US" sz="3200" b="1">
                <a:solidFill>
                  <a:schemeClr val="bg1"/>
                </a:solidFill>
                <a:latin typeface="Times New Roman" panose="02020603050405020304" pitchFamily="18" charset="0"/>
                <a:cs typeface="Times New Roman" panose="02020603050405020304" pitchFamily="18" charset="0"/>
              </a:rPr>
              <a:t>Leader-Based Community Detection Algorithm in Attributed Networks</a:t>
            </a:r>
          </a:p>
          <a:p>
            <a:pPr algn="ctr"/>
            <a:endParaRPr lang="en-US" sz="3200" b="1">
              <a:solidFill>
                <a:schemeClr val="bg1"/>
              </a:solidFill>
              <a:latin typeface="Georgia"/>
            </a:endParaRPr>
          </a:p>
          <a:p>
            <a:pPr algn="ctr"/>
            <a:r>
              <a:rPr lang="en-US" sz="2800">
                <a:solidFill>
                  <a:schemeClr val="bg1"/>
                </a:solidFill>
              </a:rPr>
              <a:t>Team Number:</a:t>
            </a:r>
            <a:r>
              <a:rPr lang="en-US" sz="2800" b="1">
                <a:solidFill>
                  <a:schemeClr val="bg1"/>
                </a:solidFill>
              </a:rPr>
              <a:t>DB4</a:t>
            </a:r>
          </a:p>
          <a:p>
            <a:pPr algn="ctr"/>
            <a:r>
              <a:rPr lang="en-US" sz="3200">
                <a:solidFill>
                  <a:schemeClr val="bg1"/>
                </a:solidFill>
                <a:latin typeface="Georgia"/>
              </a:rPr>
              <a:t>            </a:t>
            </a:r>
          </a:p>
          <a:p>
            <a:pPr algn="ctr"/>
            <a:endParaRPr lang="en-US" sz="4000">
              <a:solidFill>
                <a:schemeClr val="bg1"/>
              </a:solidFill>
              <a:latin typeface="Georgia"/>
            </a:endParaRPr>
          </a:p>
          <a:p>
            <a:pPr algn="ctr"/>
            <a:endParaRPr lang="en-US" sz="2400">
              <a:solidFill>
                <a:schemeClr val="bg1"/>
              </a:solidFill>
              <a:latin typeface="Georgia"/>
            </a:endParaRPr>
          </a:p>
          <a:p>
            <a:pPr algn="ctr"/>
            <a:endParaRPr lang="en-US" sz="4000">
              <a:solidFill>
                <a:schemeClr val="bg1"/>
              </a:solidFill>
              <a:latin typeface="Georgia"/>
            </a:endParaRPr>
          </a:p>
          <a:p>
            <a:pPr algn="ctr"/>
            <a:endParaRPr lang="en-US" sz="2400">
              <a:solidFill>
                <a:schemeClr val="bg1"/>
              </a:solidFill>
              <a:latin typeface="Georgia"/>
            </a:endParaRPr>
          </a:p>
          <a:p>
            <a:pPr algn="ctr"/>
            <a:endParaRPr lang="en-US" sz="4000">
              <a:solidFill>
                <a:schemeClr val="bg1"/>
              </a:solidFill>
              <a:cs typeface="Calibri"/>
            </a:endParaRPr>
          </a:p>
          <a:p>
            <a:pPr algn="ctr"/>
            <a:endParaRPr lang="en-US">
              <a:solidFill>
                <a:schemeClr val="bg1"/>
              </a:solidFill>
              <a:latin typeface="Georgia"/>
              <a:cs typeface="Calibri"/>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235276"/>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110645" y="6696437"/>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a:solidFill>
                  <a:schemeClr val="lt1"/>
                </a:solidFill>
                <a:latin typeface="Calibri"/>
                <a:ea typeface="Calibri"/>
                <a:cs typeface="Calibri"/>
                <a:sym typeface="Calibri"/>
              </a:rPr>
              <a:t>Amrita School of Computing | Amrita Vishwa Vidyapeetham | </a:t>
            </a:r>
            <a:r>
              <a:rPr lang="en-US" sz="1500" err="1">
                <a:solidFill>
                  <a:schemeClr val="lt1"/>
                </a:solidFill>
                <a:latin typeface="Calibri"/>
                <a:ea typeface="Calibri"/>
                <a:cs typeface="Calibri"/>
                <a:sym typeface="Calibri"/>
              </a:rPr>
              <a:t>Amritapuri</a:t>
            </a:r>
            <a:r>
              <a:rPr lang="en-US" sz="1500">
                <a:solidFill>
                  <a:schemeClr val="lt1"/>
                </a:solidFill>
                <a:latin typeface="Calibri"/>
                <a:ea typeface="Calibri"/>
                <a:cs typeface="Calibri"/>
                <a:sym typeface="Calibri"/>
              </a:rPr>
              <a:t>     </a:t>
            </a:r>
          </a:p>
        </p:txBody>
      </p:sp>
      <p:graphicFrame>
        <p:nvGraphicFramePr>
          <p:cNvPr id="4" name="Table 6">
            <a:extLst>
              <a:ext uri="{FF2B5EF4-FFF2-40B4-BE49-F238E27FC236}">
                <a16:creationId xmlns:a16="http://schemas.microsoft.com/office/drawing/2014/main" id="{A0A1D2D4-2404-8311-BB9C-524CF6D69C2C}"/>
              </a:ext>
            </a:extLst>
          </p:cNvPr>
          <p:cNvGraphicFramePr>
            <a:graphicFrameLocks noGrp="1"/>
          </p:cNvGraphicFramePr>
          <p:nvPr>
            <p:extLst>
              <p:ext uri="{D42A27DB-BD31-4B8C-83A1-F6EECF244321}">
                <p14:modId xmlns:p14="http://schemas.microsoft.com/office/powerpoint/2010/main" val="3179688337"/>
              </p:ext>
            </p:extLst>
          </p:nvPr>
        </p:nvGraphicFramePr>
        <p:xfrm>
          <a:off x="3626956" y="4434348"/>
          <a:ext cx="4740295" cy="1920795"/>
        </p:xfrm>
        <a:graphic>
          <a:graphicData uri="http://schemas.openxmlformats.org/drawingml/2006/table">
            <a:tbl>
              <a:tblPr firstRow="1" bandRow="1">
                <a:tableStyleId>{F2DE63D5-997A-4646-A377-4702673A728D}</a:tableStyleId>
              </a:tblPr>
              <a:tblGrid>
                <a:gridCol w="2267755">
                  <a:extLst>
                    <a:ext uri="{9D8B030D-6E8A-4147-A177-3AD203B41FA5}">
                      <a16:colId xmlns:a16="http://schemas.microsoft.com/office/drawing/2014/main" val="2861757856"/>
                    </a:ext>
                  </a:extLst>
                </a:gridCol>
                <a:gridCol w="2472540">
                  <a:extLst>
                    <a:ext uri="{9D8B030D-6E8A-4147-A177-3AD203B41FA5}">
                      <a16:colId xmlns:a16="http://schemas.microsoft.com/office/drawing/2014/main" val="3896815834"/>
                    </a:ext>
                  </a:extLst>
                </a:gridCol>
              </a:tblGrid>
              <a:tr h="384159">
                <a:tc>
                  <a:txBody>
                    <a:bodyPr/>
                    <a:lstStyle/>
                    <a:p>
                      <a:pPr algn="ctr"/>
                      <a:r>
                        <a:rPr lang="en-IN"/>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84753"/>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AM.EN.U4CSE20339</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solidFill>
                            <a:schemeClr val="bg1"/>
                          </a:solidFill>
                          <a:latin typeface="Times New Roman" panose="02020603050405020304" pitchFamily="18" charset="0"/>
                          <a:cs typeface="Times New Roman" panose="02020603050405020304" pitchFamily="18" charset="0"/>
                        </a:rPr>
                        <a:t>Krishnpriya Dinesan</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887763"/>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AM.EN.U4CSE20366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solidFill>
                            <a:schemeClr val="bg1"/>
                          </a:solidFill>
                          <a:latin typeface="Times New Roman" panose="02020603050405020304" pitchFamily="18" charset="0"/>
                          <a:cs typeface="Times New Roman" panose="02020603050405020304" pitchFamily="18" charset="0"/>
                        </a:rPr>
                        <a:t>Sreesankar 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353010"/>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AM.EN.U4CSE20321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bg1"/>
                          </a:solidFill>
                          <a:latin typeface="Times New Roman" panose="02020603050405020304" pitchFamily="18" charset="0"/>
                          <a:cs typeface="Times New Roman" panose="02020603050405020304" pitchFamily="18" charset="0"/>
                        </a:rPr>
                        <a:t>Devesh Kumar V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199285"/>
                  </a:ext>
                </a:extLst>
              </a:tr>
              <a:tr h="384159">
                <a:tc>
                  <a:txBody>
                    <a:bodyPr/>
                    <a:lstStyle/>
                    <a:p>
                      <a:r>
                        <a:rPr lang="en-US" sz="1800">
                          <a:solidFill>
                            <a:schemeClr val="bg1"/>
                          </a:solidFill>
                          <a:latin typeface="Times New Roman" panose="02020603050405020304" pitchFamily="18" charset="0"/>
                          <a:cs typeface="Times New Roman" panose="02020603050405020304" pitchFamily="18" charset="0"/>
                        </a:rPr>
                        <a:t>AM.EN.U4CSE20152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solidFill>
                            <a:schemeClr val="bg1"/>
                          </a:solidFill>
                          <a:latin typeface="Times New Roman" panose="02020603050405020304" pitchFamily="18" charset="0"/>
                          <a:cs typeface="Times New Roman" panose="02020603050405020304" pitchFamily="18" charset="0"/>
                        </a:rPr>
                        <a:t>Pranav B Nair</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01232"/>
                  </a:ext>
                </a:extLst>
              </a:tr>
            </a:tbl>
          </a:graphicData>
        </a:graphic>
      </p:graphicFrame>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p:txBody>
          <a:bodyPr>
            <a:normAutofit/>
          </a:bodyPr>
          <a:lstStyle/>
          <a:p>
            <a:r>
              <a:rPr lang="en-US" sz="2200">
                <a:latin typeface="Times New Roman" panose="02020603050405020304" pitchFamily="18" charset="0"/>
                <a:cs typeface="Times New Roman" panose="02020603050405020304" pitchFamily="18" charset="0"/>
              </a:rPr>
              <a:t>What are the outcomes?</a:t>
            </a:r>
          </a:p>
          <a:p>
            <a:pPr marL="0" indent="0">
              <a:buNone/>
            </a:pPr>
            <a:r>
              <a:rPr lang="en-US" sz="2200">
                <a:latin typeface="Times New Roman" panose="02020603050405020304" pitchFamily="18" charset="0"/>
                <a:cs typeface="Times New Roman" panose="02020603050405020304" pitchFamily="18" charset="0"/>
              </a:rPr>
              <a:t> </a:t>
            </a:r>
            <a:r>
              <a:rPr lang="en-US" sz="2200" b="0" i="0">
                <a:effectLst/>
                <a:latin typeface="Times New Roman" panose="02020603050405020304" pitchFamily="18" charset="0"/>
                <a:cs typeface="Times New Roman" panose="02020603050405020304" pitchFamily="18" charset="0"/>
              </a:rPr>
              <a:t>The expected outcomes are an efficient and effective community detection algorithm that leverages both network topology and attributes, along with insights into its scalability and performance.</a:t>
            </a:r>
          </a:p>
          <a:p>
            <a:pPr marL="0" indent="0">
              <a:buNone/>
            </a:pP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State the assumptions if any.</a:t>
            </a:r>
            <a:endParaRPr lang="en-IN" sz="2200">
              <a:latin typeface="Times New Roman" panose="02020603050405020304" pitchFamily="18" charset="0"/>
              <a:cs typeface="Times New Roman" panose="02020603050405020304" pitchFamily="18" charset="0"/>
            </a:endParaRPr>
          </a:p>
          <a:p>
            <a:pPr marL="0" indent="0">
              <a:buNone/>
            </a:pPr>
            <a:r>
              <a:rPr lang="en-US" sz="2200" b="0" i="0">
                <a:effectLst/>
                <a:latin typeface="Times New Roman" panose="02020603050405020304" pitchFamily="18" charset="0"/>
                <a:cs typeface="Times New Roman" panose="02020603050405020304" pitchFamily="18" charset="0"/>
              </a:rPr>
              <a:t>The assumptions for the project include that the network is undirected and unweighted, attribute information is categorical, and the dataset is available in a public repository.</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9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vert="horz" lIns="91440" tIns="45720" rIns="91440" bIns="45720" rtlCol="0" anchor="t">
            <a:normAutofit/>
          </a:bodyPr>
          <a:lstStyle/>
          <a:p>
            <a:pPr marL="0" indent="0" algn="l">
              <a:buNone/>
            </a:pPr>
            <a:r>
              <a:rPr lang="en-US" sz="2400" i="0">
                <a:effectLst/>
                <a:latin typeface="Times New Roman"/>
                <a:cs typeface="Times New Roman"/>
              </a:rPr>
              <a:t>Two algorithms to be implemented in Project Phase I:</a:t>
            </a:r>
          </a:p>
          <a:p>
            <a:pPr>
              <a:buFont typeface="+mj-lt"/>
              <a:buAutoNum type="arabicPeriod"/>
            </a:pPr>
            <a:r>
              <a:rPr lang="en-US" sz="2400">
                <a:latin typeface="Times New Roman"/>
                <a:cs typeface="Times New Roman"/>
              </a:rPr>
              <a:t> </a:t>
            </a:r>
            <a:r>
              <a:rPr lang="en-US" sz="2400" b="1" i="0">
                <a:effectLst/>
                <a:latin typeface="Times New Roman"/>
                <a:cs typeface="Times New Roman"/>
              </a:rPr>
              <a:t>Leader Selection Algorithm</a:t>
            </a:r>
            <a:r>
              <a:rPr lang="en-US" sz="2400" i="0">
                <a:effectLst/>
                <a:latin typeface="Times New Roman"/>
                <a:cs typeface="Times New Roman"/>
              </a:rPr>
              <a:t>: This algorithm will focus on identifying influential leaders within the network, </a:t>
            </a:r>
            <a:r>
              <a:rPr lang="en-US" sz="2400">
                <a:latin typeface="Times New Roman"/>
                <a:cs typeface="Times New Roman"/>
              </a:rPr>
              <a:t>considering</a:t>
            </a:r>
            <a:r>
              <a:rPr lang="en-US" sz="2400" i="0">
                <a:effectLst/>
                <a:latin typeface="Times New Roman"/>
                <a:cs typeface="Times New Roman"/>
              </a:rPr>
              <a:t> both topological characteristics and attribute information. It should effectively select nodes that can guide the community detection process.</a:t>
            </a:r>
          </a:p>
          <a:p>
            <a:pPr>
              <a:buFont typeface="+mj-lt"/>
              <a:buAutoNum type="arabicPeriod"/>
            </a:pPr>
            <a:r>
              <a:rPr lang="en-US" sz="2400">
                <a:latin typeface="Times New Roman"/>
                <a:cs typeface="Times New Roman"/>
              </a:rPr>
              <a:t> </a:t>
            </a:r>
            <a:r>
              <a:rPr lang="en-US" sz="2400" b="1" i="0">
                <a:effectLst/>
                <a:latin typeface="Times New Roman"/>
                <a:cs typeface="Times New Roman"/>
              </a:rPr>
              <a:t>Attribute-Based Community Detection Algorithm</a:t>
            </a:r>
            <a:r>
              <a:rPr lang="en-US" sz="2400" i="0">
                <a:effectLst/>
                <a:latin typeface="Times New Roman"/>
                <a:cs typeface="Times New Roman"/>
              </a:rPr>
              <a:t>: This algorithm will form the core of the project, aiming to detect communities by combining attribute similarity matrices with network topology. It should efficiently identify cohesive and meaningful communities within the attributed network.</a:t>
            </a:r>
          </a:p>
          <a:p>
            <a:pPr marL="0" indent="0" algn="l">
              <a:buNone/>
            </a:pPr>
            <a:endParaRPr lang="en-US" sz="2400" i="0">
              <a:effectLst/>
              <a:latin typeface="Times New Roman" panose="02020603050405020304" pitchFamily="18" charset="0"/>
              <a:cs typeface="Times New Roman" panose="02020603050405020304" pitchFamily="18" charset="0"/>
            </a:endParaRPr>
          </a:p>
          <a:p>
            <a:pPr marL="0" indent="0">
              <a:buNone/>
            </a:pPr>
            <a:endParaRPr lang="en-IN"/>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Algorithms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9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375257"/>
            <a:ext cx="11115058" cy="5670081"/>
          </a:xfrm>
        </p:spPr>
        <p:txBody>
          <a:bodyPr vert="horz" lIns="91440" tIns="45720" rIns="91440" bIns="45720" rtlCol="0" anchor="t">
            <a:normAutofit/>
          </a:bodyPr>
          <a:lstStyle/>
          <a:p>
            <a:pPr marL="0" indent="0">
              <a:buNone/>
            </a:pPr>
            <a:r>
              <a:rPr lang="en-IN" sz="2200" u="sng">
                <a:latin typeface="Times New Roman"/>
                <a:cs typeface="Times New Roman"/>
              </a:rPr>
              <a:t>LEADER SELECTION ALGORITHM:</a:t>
            </a:r>
          </a:p>
          <a:p>
            <a:pPr marL="0" indent="0">
              <a:buNone/>
            </a:pPr>
            <a:endParaRPr lang="en-IN" sz="2200">
              <a:latin typeface="Times New Roman"/>
              <a:cs typeface="Times New Roman"/>
            </a:endParaRPr>
          </a:p>
          <a:p>
            <a:r>
              <a:rPr lang="en-IN" sz="2200">
                <a:latin typeface="Times New Roman"/>
                <a:cs typeface="Times New Roman"/>
              </a:rPr>
              <a:t>Degree Centrality</a:t>
            </a:r>
          </a:p>
          <a:p>
            <a:r>
              <a:rPr lang="en-IN" sz="2200">
                <a:latin typeface="Times New Roman"/>
                <a:cs typeface="Times New Roman"/>
              </a:rPr>
              <a:t>Betweenness Centrality</a:t>
            </a:r>
          </a:p>
          <a:p>
            <a:r>
              <a:rPr lang="en-IN" sz="2200">
                <a:latin typeface="Times New Roman"/>
                <a:cs typeface="Times New Roman"/>
              </a:rPr>
              <a:t>Closeness Centrality</a:t>
            </a:r>
          </a:p>
          <a:p>
            <a:r>
              <a:rPr lang="en-IN" sz="2200">
                <a:latin typeface="Times New Roman"/>
                <a:cs typeface="Times New Roman"/>
              </a:rPr>
              <a:t>Eigenvector Centrality</a:t>
            </a:r>
          </a:p>
          <a:p>
            <a:endParaRPr lang="en-IN" sz="2200">
              <a:latin typeface="Times New Roman"/>
              <a:cs typeface="Times New Roman"/>
            </a:endParaRPr>
          </a:p>
          <a:p>
            <a:pPr marL="0" indent="0">
              <a:buNone/>
            </a:pPr>
            <a:r>
              <a:rPr lang="en-IN" sz="2200">
                <a:latin typeface="Times New Roman"/>
                <a:cs typeface="Times New Roman"/>
              </a:rPr>
              <a:t>Out of these, </a:t>
            </a:r>
            <a:r>
              <a:rPr lang="en-IN" sz="2200">
                <a:latin typeface="Times New Roman"/>
                <a:cs typeface="Calibri"/>
              </a:rPr>
              <a:t>Eigenvector Centrality is a good choice for our project as it is better in:</a:t>
            </a:r>
          </a:p>
          <a:p>
            <a:pPr marL="342900" indent="-342900">
              <a:buFont typeface="Wingdings" panose="020B0604020202020204" pitchFamily="34" charset="0"/>
              <a:buChar char="Ø"/>
            </a:pPr>
            <a:r>
              <a:rPr lang="en-IN" sz="2200">
                <a:latin typeface="Times New Roman"/>
                <a:cs typeface="Calibri"/>
              </a:rPr>
              <a:t>Consideration of Quality and Quantity</a:t>
            </a:r>
          </a:p>
          <a:p>
            <a:pPr marL="342900" indent="-342900">
              <a:buFont typeface="Wingdings" panose="020B0604020202020204" pitchFamily="34" charset="0"/>
              <a:buChar char="Ø"/>
            </a:pPr>
            <a:r>
              <a:rPr lang="en-IN" sz="2200">
                <a:latin typeface="Times New Roman"/>
                <a:cs typeface="Calibri"/>
              </a:rPr>
              <a:t>Identifying Influential Nodes</a:t>
            </a:r>
          </a:p>
          <a:p>
            <a:pPr marL="342900" indent="-342900">
              <a:buFont typeface="Wingdings" panose="020B0604020202020204" pitchFamily="34" charset="0"/>
              <a:buChar char="Ø"/>
            </a:pPr>
            <a:r>
              <a:rPr lang="en-IN" sz="2200">
                <a:latin typeface="Times New Roman"/>
                <a:cs typeface="Calibri"/>
              </a:rPr>
              <a:t>Integration of Network Structure and Node Attributes</a:t>
            </a:r>
          </a:p>
          <a:p>
            <a:pPr marL="342900" indent="-342900">
              <a:buFont typeface="Wingdings" panose="020B0604020202020204" pitchFamily="34" charset="0"/>
              <a:buChar char="Ø"/>
            </a:pPr>
            <a:r>
              <a:rPr lang="en-IN" sz="2200">
                <a:latin typeface="Times New Roman"/>
                <a:cs typeface="Calibri"/>
              </a:rPr>
              <a:t>Robustness</a:t>
            </a:r>
          </a:p>
          <a:p>
            <a:pPr marL="0" indent="0">
              <a:buNone/>
            </a:pPr>
            <a:endParaRPr lang="en-IN" sz="2200">
              <a:latin typeface="Times New Roman"/>
              <a:cs typeface="Calibri"/>
            </a:endParaRPr>
          </a:p>
          <a:p>
            <a:endParaRPr lang="en-IN" sz="2200">
              <a:latin typeface="Georgia"/>
              <a:cs typeface="Times New Roman" panose="02020603050405020304" pitchFamily="18" charset="0"/>
            </a:endParaRPr>
          </a:p>
          <a:p>
            <a:pPr marL="342900" indent="-342900">
              <a:buFont typeface="Wingdings" panose="020B0604020202020204" pitchFamily="34" charset="0"/>
              <a:buChar char="Ø"/>
            </a:pPr>
            <a:endParaRPr lang="en-IN" sz="2200">
              <a:latin typeface="Times New Roman" panose="02020603050405020304" pitchFamily="18" charset="0"/>
              <a:cs typeface="Times New Roman" panose="02020603050405020304" pitchFamily="18" charset="0"/>
            </a:endParaRPr>
          </a:p>
          <a:p>
            <a:pPr marL="0" indent="0">
              <a:buNone/>
            </a:pPr>
            <a:endParaRPr lang="en-IN" sz="2200">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275357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59593" y="375257"/>
            <a:ext cx="11353183" cy="5635399"/>
          </a:xfrm>
        </p:spPr>
        <p:txBody>
          <a:bodyPr vert="horz" lIns="91440" tIns="45720" rIns="91440" bIns="45720" rtlCol="0" anchor="t">
            <a:normAutofit/>
          </a:bodyPr>
          <a:lstStyle/>
          <a:p>
            <a:pPr marL="0" indent="0">
              <a:buNone/>
            </a:pPr>
            <a:r>
              <a:rPr lang="en-US" sz="2200" u="sng">
                <a:latin typeface="Times New Roman"/>
                <a:cs typeface="Times New Roman"/>
              </a:rPr>
              <a:t>Community Computation:</a:t>
            </a:r>
            <a:endParaRPr lang="en-US" sz="2200" u="sng">
              <a:latin typeface="Times New Roman"/>
              <a:cs typeface="Times New Roman" panose="02020603050405020304" pitchFamily="18" charset="0"/>
            </a:endParaRPr>
          </a:p>
          <a:p>
            <a:pPr marL="0" indent="0">
              <a:buNone/>
            </a:pPr>
            <a:r>
              <a:rPr lang="en-US" sz="2200">
                <a:latin typeface="Times New Roman"/>
                <a:cs typeface="Times New Roman"/>
              </a:rPr>
              <a:t>     </a:t>
            </a:r>
            <a:r>
              <a:rPr lang="en-US" sz="2000">
                <a:latin typeface="Times New Roman"/>
                <a:cs typeface="Times New Roman"/>
              </a:rPr>
              <a:t>  K-means: K-means is a centroid-based clustering algorithm, where we calculate the distance between each data point and a centroid to assign it to a cluster.</a:t>
            </a:r>
          </a:p>
          <a:p>
            <a:pPr marL="0" indent="0">
              <a:buNone/>
            </a:pPr>
            <a:r>
              <a:rPr lang="en-US" sz="2200">
                <a:latin typeface="Times New Roman"/>
                <a:cs typeface="Times New Roman"/>
              </a:rPr>
              <a:t>      </a:t>
            </a:r>
            <a:r>
              <a:rPr lang="en-US" sz="2000">
                <a:latin typeface="Times New Roman"/>
                <a:cs typeface="Times New Roman"/>
              </a:rPr>
              <a:t> Louvain Method: This method optimizes a modularity score to find communities in a network. It can be extended to attributed graphs by considering node attributes in the modularity calculation.</a:t>
            </a:r>
            <a:endParaRPr lang="en-US"/>
          </a:p>
          <a:p>
            <a:pPr marL="0" indent="0">
              <a:buNone/>
            </a:pP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200" u="sng">
                <a:latin typeface="Times New Roman"/>
                <a:cs typeface="Times New Roman"/>
              </a:rPr>
              <a:t>Membership Score Calculation:</a:t>
            </a:r>
            <a:endParaRPr lang="en-US" u="sng">
              <a:latin typeface="Times New Roman"/>
              <a:cs typeface="Times New Roman"/>
            </a:endParaRPr>
          </a:p>
          <a:p>
            <a:pPr marL="0" indent="0">
              <a:buNone/>
            </a:pPr>
            <a:r>
              <a:rPr lang="en-US" sz="2200">
                <a:latin typeface="Times New Roman"/>
                <a:cs typeface="Times New Roman"/>
              </a:rPr>
              <a:t>    </a:t>
            </a:r>
            <a:r>
              <a:rPr lang="en-US" sz="2000">
                <a:latin typeface="Times New Roman"/>
                <a:cs typeface="Times New Roman"/>
              </a:rPr>
              <a:t>   Node Similarity Measures: Calculate node similarity scores based on both network structure and attributes. For example, Jaccard similarity, cosine similarity, or Euclidean distance can be used to measure similarity between nodes.</a:t>
            </a:r>
          </a:p>
          <a:p>
            <a:pPr marL="0" indent="0">
              <a:buNone/>
            </a:pPr>
            <a:endParaRPr lang="en-US" sz="2000">
              <a:latin typeface="Times New Roman"/>
              <a:cs typeface="Times New Roman"/>
            </a:endParaRPr>
          </a:p>
          <a:p>
            <a:pPr marL="0" indent="0">
              <a:buNone/>
            </a:pPr>
            <a:r>
              <a:rPr lang="en-US" sz="2000">
                <a:latin typeface="Times New Roman"/>
                <a:cs typeface="Times New Roman"/>
              </a:rPr>
              <a:t>        Louvain Method: This method optimizes a modularity score to find communities in a network. It can be extended to attributed graphs by considering node attributes in the modularity calculation.</a:t>
            </a:r>
          </a:p>
          <a:p>
            <a:pPr marL="0" indent="0">
              <a:buNone/>
            </a:pP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800">
              <a:latin typeface="Times New Roman"/>
              <a:cs typeface="Times New Roman"/>
            </a:endParaRPr>
          </a:p>
          <a:p>
            <a:pPr marL="0" indent="0">
              <a:buNone/>
            </a:pPr>
            <a:endParaRPr lang="en-US">
              <a:latin typeface="Times New Roman"/>
              <a:cs typeface="Times New Roman"/>
            </a:endParaRPr>
          </a:p>
          <a:p>
            <a:pPr marL="0" indent="0">
              <a:buNone/>
            </a:pPr>
            <a:endParaRPr lang="en-US" sz="2200">
              <a:latin typeface="Times New Roman"/>
              <a:cs typeface="Times New Roman"/>
            </a:endParaRPr>
          </a:p>
          <a:p>
            <a:pPr>
              <a:buFont typeface="Arial"/>
              <a:buChar char="•"/>
            </a:pPr>
            <a:endParaRPr lang="en-US">
              <a:latin typeface="Times New Roman"/>
              <a:cs typeface="Times New Roman"/>
            </a:endParaRPr>
          </a:p>
          <a:p>
            <a:pPr marL="0" indent="0">
              <a:buNone/>
            </a:pPr>
            <a:endParaRPr lang="en-US" sz="22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342900" indent="-342900">
              <a:buAutoNum type="arabicPeriod" startAt="4"/>
            </a:pPr>
            <a:endParaRPr lang="en-US" sz="2200">
              <a:latin typeface="Times New Roman" panose="02020603050405020304" pitchFamily="18" charset="0"/>
              <a:cs typeface="Times New Roman" panose="02020603050405020304" pitchFamily="18" charset="0"/>
            </a:endParaRPr>
          </a:p>
          <a:p>
            <a:pPr marL="0" indent="0">
              <a:buNone/>
            </a:pPr>
            <a:endParaRPr lang="en-IN" sz="2200">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83694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59593" y="375257"/>
            <a:ext cx="11353183" cy="5265269"/>
          </a:xfrm>
        </p:spPr>
        <p:txBody>
          <a:bodyPr vert="horz" lIns="91440" tIns="45720" rIns="91440" bIns="45720" rtlCol="0" anchor="t">
            <a:normAutofit/>
          </a:bodyPr>
          <a:lstStyle/>
          <a:p>
            <a:pPr marL="0" indent="0">
              <a:buNone/>
            </a:pPr>
            <a:endParaRPr lang="en-US" sz="2200" u="sng">
              <a:latin typeface="Times New Roman"/>
              <a:cs typeface="Times New Roman"/>
            </a:endParaRPr>
          </a:p>
          <a:p>
            <a:pPr marL="0" indent="0">
              <a:buNone/>
            </a:pPr>
            <a:r>
              <a:rPr lang="en-US" sz="2400" u="sng">
                <a:latin typeface="Times New Roman"/>
                <a:cs typeface="Times New Roman"/>
              </a:rPr>
              <a:t>Iterative Ranking Update:</a:t>
            </a:r>
          </a:p>
          <a:p>
            <a:pPr marL="0" indent="0">
              <a:buNone/>
            </a:pPr>
            <a:r>
              <a:rPr lang="en-US" sz="2000">
                <a:latin typeface="Georgia"/>
                <a:cs typeface="Times New Roman"/>
              </a:rPr>
              <a:t>Used to refine or improve the rankings, scores, or assignments in a way that better reflects the underlying characteristics or objectives of the algorithm</a:t>
            </a:r>
            <a:r>
              <a:rPr lang="en-US" sz="2000">
                <a:solidFill>
                  <a:srgbClr val="000000"/>
                </a:solidFill>
                <a:latin typeface="Georgia"/>
                <a:cs typeface="Times New Roman"/>
              </a:rPr>
              <a:t>. </a:t>
            </a:r>
            <a:endParaRPr lang="en-US"/>
          </a:p>
          <a:p>
            <a:pPr marL="0" indent="0">
              <a:buNone/>
            </a:pPr>
            <a:r>
              <a:rPr lang="en-US" sz="2200" u="sng">
                <a:latin typeface="Times New Roman"/>
                <a:cs typeface="Times New Roman"/>
              </a:rPr>
              <a:t>Community Assignment:</a:t>
            </a:r>
            <a:endParaRPr lang="en-US" sz="2400" u="sng">
              <a:latin typeface="Times New Roman"/>
              <a:cs typeface="Times New Roman"/>
            </a:endParaRPr>
          </a:p>
          <a:p>
            <a:pPr marL="0" indent="0">
              <a:buNone/>
            </a:pPr>
            <a:r>
              <a:rPr lang="en-US" sz="2200">
                <a:latin typeface="Times New Roman"/>
                <a:cs typeface="Times New Roman"/>
              </a:rPr>
              <a:t>Assign nodes to communities based on their highest membership score while considering the specified threshold.</a:t>
            </a:r>
            <a:endParaRPr lang="en-US" sz="2400">
              <a:latin typeface="Times New Roman"/>
              <a:cs typeface="Times New Roman"/>
            </a:endParaRPr>
          </a:p>
          <a:p>
            <a:pPr marL="0" indent="0">
              <a:buNone/>
            </a:pPr>
            <a:endParaRPr lang="en-US" sz="2200" u="sng">
              <a:latin typeface="Times New Roman"/>
              <a:cs typeface="Times New Roman"/>
            </a:endParaRPr>
          </a:p>
          <a:p>
            <a:pPr>
              <a:buFont typeface="Arial"/>
              <a:buChar char="•"/>
            </a:pPr>
            <a:endParaRPr lang="en-US">
              <a:latin typeface="Times New Roman"/>
              <a:cs typeface="Times New Roman"/>
            </a:endParaRPr>
          </a:p>
          <a:p>
            <a:pPr marL="0" indent="0">
              <a:buNone/>
            </a:pPr>
            <a:endParaRPr lang="en-US" sz="22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342900" indent="-342900">
              <a:buAutoNum type="arabicPeriod" startAt="4"/>
            </a:pPr>
            <a:endParaRPr lang="en-US" sz="2200">
              <a:latin typeface="Times New Roman" panose="02020603050405020304" pitchFamily="18" charset="0"/>
              <a:cs typeface="Times New Roman" panose="02020603050405020304" pitchFamily="18" charset="0"/>
            </a:endParaRPr>
          </a:p>
          <a:p>
            <a:pPr marL="0" indent="0">
              <a:buNone/>
            </a:pPr>
            <a:endParaRPr lang="en-IN" sz="2200">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221811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p:txBody>
          <a:bodyPr>
            <a:normAutofit/>
          </a:bodyPr>
          <a:lstStyle/>
          <a:p>
            <a:pPr marL="0" indent="0">
              <a:buNone/>
            </a:pPr>
            <a:r>
              <a:rPr lang="en-US" sz="1800"/>
              <a:t>[1] A. </a:t>
            </a:r>
            <a:r>
              <a:rPr lang="en-US" sz="1800" err="1"/>
              <a:t>Kesarwani</a:t>
            </a:r>
            <a:r>
              <a:rPr lang="en-US" sz="1800"/>
              <a:t>, A. Singh, K. Gaurav and A. K. </a:t>
            </a:r>
            <a:r>
              <a:rPr lang="en-US" sz="1800" err="1"/>
              <a:t>Shankhwar</a:t>
            </a:r>
            <a:r>
              <a:rPr lang="en-US" sz="1800"/>
              <a:t>, "Leader Similarity Based Community Detection Approach for Social Networks," 2020 IEEE International Conference for Innovation in Technology (INOCON), </a:t>
            </a:r>
            <a:r>
              <a:rPr lang="en-US" sz="1800" err="1"/>
              <a:t>Bangluru</a:t>
            </a:r>
            <a:r>
              <a:rPr lang="en-US" sz="1800"/>
              <a:t>, India, 2020, pp. 1-6, </a:t>
            </a:r>
            <a:r>
              <a:rPr lang="en-US" sz="1800" err="1"/>
              <a:t>doi</a:t>
            </a:r>
            <a:r>
              <a:rPr lang="en-US" sz="1800"/>
              <a:t>: 10.1109/INOCO</a:t>
            </a:r>
          </a:p>
          <a:p>
            <a:pPr marL="0" indent="0">
              <a:buNone/>
            </a:pPr>
            <a:r>
              <a:rPr lang="en-US" sz="1800"/>
              <a:t>[2] D. -D. Lu, "Leader-Based Community Detection Algorithm in Attributed Networks," in IEEE Access, vol. 9, pp. 119666-119674, 2021, </a:t>
            </a:r>
            <a:r>
              <a:rPr lang="en-US" sz="1800" err="1"/>
              <a:t>doi</a:t>
            </a:r>
            <a:r>
              <a:rPr lang="en-US" sz="1800"/>
              <a:t>: 10.1109/ACCESS.2021.3109124.</a:t>
            </a:r>
          </a:p>
          <a:p>
            <a:pPr marL="0" indent="0">
              <a:buNone/>
            </a:pPr>
            <a:r>
              <a:rPr lang="en-US" sz="1800"/>
              <a:t>[3] Sun, Heli &amp; Du, </a:t>
            </a:r>
            <a:r>
              <a:rPr lang="en-US" sz="1800" err="1"/>
              <a:t>Hongxia</a:t>
            </a:r>
            <a:r>
              <a:rPr lang="en-US" sz="1800"/>
              <a:t> &amp; Huang, </a:t>
            </a:r>
            <a:r>
              <a:rPr lang="en-US" sz="1800" err="1"/>
              <a:t>Jianbin</a:t>
            </a:r>
            <a:r>
              <a:rPr lang="en-US" sz="1800"/>
              <a:t> &amp; Li, Yang &amp; Sun, </a:t>
            </a:r>
            <a:r>
              <a:rPr lang="en-US" sz="1800" err="1"/>
              <a:t>Zhongbin</a:t>
            </a:r>
            <a:r>
              <a:rPr lang="en-US" sz="1800"/>
              <a:t> &amp; He, Liang &amp; Jia, </a:t>
            </a:r>
            <a:r>
              <a:rPr lang="en-US" sz="1800" err="1"/>
              <a:t>Xiaolin</a:t>
            </a:r>
            <a:r>
              <a:rPr lang="en-US" sz="1800"/>
              <a:t> &amp; Zhao, </a:t>
            </a:r>
            <a:r>
              <a:rPr lang="en-US" sz="1800" err="1"/>
              <a:t>Zhongmeng</a:t>
            </a:r>
            <a:r>
              <a:rPr lang="en-US" sz="1800"/>
              <a:t>. (2020). Leader-aware community detection in complex networks. Knowledge and Information Systems. 62. 10.1007/s10115-019-01362-1.</a:t>
            </a:r>
          </a:p>
          <a:p>
            <a:pPr marL="0" indent="0">
              <a:buNone/>
            </a:pPr>
            <a:r>
              <a:rPr lang="en-US" sz="1800"/>
              <a:t>[4] </a:t>
            </a:r>
            <a:r>
              <a:rPr lang="en-US" sz="1800" err="1"/>
              <a:t>Ahajjam</a:t>
            </a:r>
            <a:r>
              <a:rPr lang="en-US" sz="1800"/>
              <a:t>, Sara &amp; Mohamed, El Haddad &amp; Hassan, </a:t>
            </a:r>
            <a:r>
              <a:rPr lang="en-US" sz="1800" err="1"/>
              <a:t>Badir</a:t>
            </a:r>
            <a:r>
              <a:rPr lang="en-US" sz="1800"/>
              <a:t>. (2018). A new scalable leader-community detection approach for community detection in social networks. Social Networks. 54. 41-49. 10.1016/j.socnet.2017.11.004.</a:t>
            </a:r>
          </a:p>
          <a:p>
            <a:pPr marL="0" indent="0">
              <a:buNone/>
            </a:pPr>
            <a:r>
              <a:rPr lang="en-US" sz="1800"/>
              <a:t>[5] </a:t>
            </a:r>
            <a:r>
              <a:rPr lang="en-US" sz="1800" err="1"/>
              <a:t>Yakoubi</a:t>
            </a:r>
            <a:r>
              <a:rPr lang="en-US" sz="1800"/>
              <a:t>, </a:t>
            </a:r>
            <a:r>
              <a:rPr lang="en-US" sz="1800" err="1"/>
              <a:t>Zied</a:t>
            </a:r>
            <a:r>
              <a:rPr lang="en-US" sz="1800"/>
              <a:t> &amp; </a:t>
            </a:r>
            <a:r>
              <a:rPr lang="en-US" sz="1800" err="1"/>
              <a:t>Kanawati</a:t>
            </a:r>
            <a:r>
              <a:rPr lang="en-US" sz="1800"/>
              <a:t>, Rushed. (2014). LICOD: A Leader-driven algorithm for community detection in complex networks. Vietnam Journal of Computer Science. 1. 241-256. 10.1007/s40595-014-0025-6.</a:t>
            </a:r>
          </a:p>
          <a:p>
            <a:pPr marL="0" indent="0">
              <a:buNone/>
            </a:pPr>
            <a:r>
              <a:rPr lang="en-US" sz="1800"/>
              <a:t>[6] Shah, </a:t>
            </a:r>
            <a:r>
              <a:rPr lang="en-US" sz="1800" err="1"/>
              <a:t>Devavrat</a:t>
            </a:r>
            <a:r>
              <a:rPr lang="en-US" sz="1800"/>
              <a:t> &amp; Zaman, Tauhid. (2010). Community Detection in Networks: The Leader-Follower Algorithm.</a:t>
            </a:r>
          </a:p>
          <a:p>
            <a:pPr marL="0" indent="0">
              <a:buNone/>
            </a:pPr>
            <a:endParaRPr lang="en-IN" sz="1800"/>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References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6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Thank You!</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0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a:xfrm>
            <a:off x="571499" y="138835"/>
            <a:ext cx="10515600" cy="421441"/>
          </a:xfrm>
        </p:spPr>
        <p:txBody>
          <a:bodyPr>
            <a:normAutofit fontScale="90000"/>
          </a:bodyPr>
          <a:lstStyle/>
          <a:p>
            <a:r>
              <a:rPr lang="en-US">
                <a:latin typeface="Times New Roman" panose="02020603050405020304" pitchFamily="18" charset="0"/>
                <a:cs typeface="Times New Roman" panose="02020603050405020304" pitchFamily="18" charset="0"/>
              </a:rPr>
              <a:t>Introduction</a:t>
            </a:r>
            <a:endParaRPr lang="en-IN">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1364862" cy="4908082"/>
          </a:xfrm>
        </p:spPr>
        <p:txBody>
          <a:bodyPr>
            <a:normAutofit/>
          </a:bodyPr>
          <a:lstStyle/>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34330D7-B5B8-9047-9528-DE0D31FEC009}"/>
              </a:ext>
            </a:extLst>
          </p:cNvPr>
          <p:cNvSpPr txBox="1"/>
          <p:nvPr/>
        </p:nvSpPr>
        <p:spPr>
          <a:xfrm>
            <a:off x="603682" y="679378"/>
            <a:ext cx="1146754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latin typeface="Times New Roman"/>
                <a:cs typeface="Times New Roman"/>
              </a:rPr>
              <a:t>This project develops a Leader-Based Community Detection Algorithm for attributed networks, aiming to improve community detection accuracy by leveraging both node attributes and network structure. Motivated by the need for more effective methods in complex networks, the algorithm addresses the challenge of integrating topological and attribute information. Challenges include optimizing accuracy and efficiency in large-scale networks.</a:t>
            </a:r>
            <a:endParaRPr lang="en-US" sz="2200"/>
          </a:p>
        </p:txBody>
      </p:sp>
      <p:sp>
        <p:nvSpPr>
          <p:cNvPr id="3" name="TextBox 2">
            <a:extLst>
              <a:ext uri="{FF2B5EF4-FFF2-40B4-BE49-F238E27FC236}">
                <a16:creationId xmlns:a16="http://schemas.microsoft.com/office/drawing/2014/main" id="{E53691C5-ECE0-2F43-088E-EEE39C36EE08}"/>
              </a:ext>
            </a:extLst>
          </p:cNvPr>
          <p:cNvSpPr txBox="1"/>
          <p:nvPr/>
        </p:nvSpPr>
        <p:spPr>
          <a:xfrm>
            <a:off x="569464" y="3030951"/>
            <a:ext cx="6803749"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latin typeface="Times New Roman"/>
                <a:cs typeface="Times New Roman"/>
              </a:rPr>
              <a:t>Attributed networks combine node attributes with network structure. Community detection involves identifying cohesive groups of nodes within a network, which is valuable for understanding complex</a:t>
            </a:r>
            <a:endParaRPr lang="en-US" sz="2200">
              <a:latin typeface="Calibri" panose="020F0502020204030204"/>
              <a:cs typeface="Calibri"/>
            </a:endParaRPr>
          </a:p>
          <a:p>
            <a:r>
              <a:rPr lang="en-US" sz="2200">
                <a:latin typeface="Times New Roman"/>
                <a:cs typeface="Times New Roman"/>
              </a:rPr>
              <a:t>    relationships and has applications in various fields.</a:t>
            </a:r>
            <a:endParaRPr lang="en-US" sz="2200">
              <a:cs typeface="Calibri"/>
            </a:endParaRPr>
          </a:p>
        </p:txBody>
      </p:sp>
      <p:pic>
        <p:nvPicPr>
          <p:cNvPr id="4" name="Picture 3" descr="A diagram of a network&#10;&#10;Description automatically generated">
            <a:extLst>
              <a:ext uri="{FF2B5EF4-FFF2-40B4-BE49-F238E27FC236}">
                <a16:creationId xmlns:a16="http://schemas.microsoft.com/office/drawing/2014/main" id="{75EE4488-5D6D-E7D7-A9EA-B399D8FFE2AF}"/>
              </a:ext>
            </a:extLst>
          </p:cNvPr>
          <p:cNvPicPr>
            <a:picLocks noChangeAspect="1"/>
          </p:cNvPicPr>
          <p:nvPr/>
        </p:nvPicPr>
        <p:blipFill rotWithShape="1">
          <a:blip r:embed="rId2"/>
          <a:srcRect l="8225" t="9333" r="7792" b="14667"/>
          <a:stretch/>
        </p:blipFill>
        <p:spPr>
          <a:xfrm>
            <a:off x="7677150" y="2284368"/>
            <a:ext cx="3958783" cy="3481965"/>
          </a:xfrm>
          <a:prstGeom prst="rect">
            <a:avLst/>
          </a:prstGeom>
        </p:spPr>
      </p:pic>
    </p:spTree>
    <p:extLst>
      <p:ext uri="{BB962C8B-B14F-4D97-AF65-F5344CB8AC3E}">
        <p14:creationId xmlns:p14="http://schemas.microsoft.com/office/powerpoint/2010/main" val="583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411369" y="646830"/>
            <a:ext cx="11364862" cy="5562925"/>
          </a:xfrm>
        </p:spPr>
        <p:txBody>
          <a:bodyPr vert="horz" lIns="91440" tIns="45720" rIns="91440" bIns="45720" rtlCol="0" anchor="t">
            <a:normAutofit/>
          </a:bodyPr>
          <a:lstStyle/>
          <a:p>
            <a:pPr marL="0" indent="0" algn="just">
              <a:buNone/>
            </a:pPr>
            <a:r>
              <a:rPr lang="en-US" sz="2400">
                <a:latin typeface="Times New Roman"/>
                <a:cs typeface="Times New Roman"/>
              </a:rPr>
              <a:t>Problem to be addressed:</a:t>
            </a:r>
          </a:p>
          <a:p>
            <a:pPr marL="0" indent="0" algn="just">
              <a:buNone/>
            </a:pPr>
            <a:r>
              <a:rPr lang="en-IN" sz="2200" b="0" i="0">
                <a:effectLst/>
                <a:latin typeface="Times New Roman"/>
                <a:cs typeface="Times New Roman"/>
              </a:rPr>
              <a:t>The project aims to tackle the complex task of community detection in attributed networks by introducing a Leader-Based Community Detection Algorithm, which identifies groups of nodes with strong interconnections while considering associated attributes for more insightful results.</a:t>
            </a:r>
          </a:p>
          <a:p>
            <a:pPr marL="0" indent="0" algn="just">
              <a:buNone/>
            </a:pPr>
            <a:endParaRPr lang="en-US" sz="1600">
              <a:latin typeface="Times New Roman" panose="02020603050405020304" pitchFamily="18" charset="0"/>
              <a:cs typeface="Times New Roman" panose="02020603050405020304" pitchFamily="18" charset="0"/>
            </a:endParaRPr>
          </a:p>
          <a:p>
            <a:pPr marL="0" indent="0" algn="just">
              <a:buNone/>
            </a:pPr>
            <a:r>
              <a:rPr lang="en-US" sz="2400">
                <a:latin typeface="Times New Roman"/>
                <a:cs typeface="Times New Roman"/>
              </a:rPr>
              <a:t>Relevance of this project:</a:t>
            </a:r>
          </a:p>
          <a:p>
            <a:r>
              <a:rPr lang="en-IN" sz="2200">
                <a:latin typeface="Times New Roman"/>
                <a:cs typeface="Times New Roman"/>
              </a:rPr>
              <a:t>Crucial in fields of  </a:t>
            </a:r>
            <a:r>
              <a:rPr lang="en-IN" sz="2200" b="0" i="0">
                <a:effectLst/>
                <a:latin typeface="Times New Roman"/>
                <a:cs typeface="Times New Roman"/>
              </a:rPr>
              <a:t>social network analysis, recommendation systems, and understanding complex relationships.</a:t>
            </a:r>
          </a:p>
          <a:p>
            <a:r>
              <a:rPr lang="en-IN" sz="2200">
                <a:latin typeface="Times New Roman"/>
                <a:cs typeface="Times New Roman"/>
              </a:rPr>
              <a:t> Traditional community detection methods frequently miss out the valuable attribute information. To solve that we are proposing a LBCD method for effective outcomes.</a:t>
            </a:r>
            <a:endParaRPr lang="en-IN">
              <a:cs typeface="Times New Roman"/>
            </a:endParaRPr>
          </a:p>
          <a:p>
            <a:r>
              <a:rPr lang="en-IN" sz="2200">
                <a:latin typeface="Times New Roman"/>
                <a:cs typeface="Times New Roman"/>
              </a:rPr>
              <a:t>Accurate</a:t>
            </a:r>
            <a:r>
              <a:rPr lang="en-IN" sz="2200" b="0" i="0">
                <a:effectLst/>
                <a:latin typeface="Times New Roman"/>
                <a:cs typeface="Times New Roman"/>
              </a:rPr>
              <a:t> and meaningful community detection results in attributed networks.</a:t>
            </a:r>
          </a:p>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74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Motivation</a:t>
            </a:r>
            <a:endParaRPr lang="en-IN">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vert="horz" lIns="91440" tIns="45720" rIns="91440" bIns="45720" rtlCol="0" anchor="t">
            <a:normAutofit/>
          </a:bodyPr>
          <a:lstStyle/>
          <a:p>
            <a:pPr marL="0" indent="0">
              <a:buNone/>
            </a:pPr>
            <a:r>
              <a:rPr lang="en-US" sz="2000">
                <a:latin typeface="Times New Roman"/>
                <a:cs typeface="Times New Roman"/>
              </a:rPr>
              <a:t>Real life motivation scenario:</a:t>
            </a:r>
          </a:p>
          <a:p>
            <a:r>
              <a:rPr lang="en-US" sz="1800">
                <a:latin typeface="Times New Roman"/>
                <a:cs typeface="Times New Roman"/>
              </a:rPr>
              <a:t>Social Media Analysis:</a:t>
            </a:r>
          </a:p>
          <a:p>
            <a:pPr marL="628650" lvl="1" indent="-171450">
              <a:buFont typeface="Wingdings" panose="020B0604020202020204" pitchFamily="34" charset="0"/>
              <a:buChar char="Ø"/>
            </a:pPr>
            <a:r>
              <a:rPr lang="en-US" sz="1800">
                <a:latin typeface="Times New Roman"/>
                <a:cs typeface="Times New Roman"/>
              </a:rPr>
              <a:t>       Influencer Identification</a:t>
            </a:r>
          </a:p>
          <a:p>
            <a:pPr marL="628650" lvl="1" indent="-171450">
              <a:buFont typeface="Wingdings" panose="020B0604020202020204" pitchFamily="34" charset="0"/>
              <a:buChar char="Ø"/>
            </a:pPr>
            <a:r>
              <a:rPr lang="en-US" sz="1800">
                <a:latin typeface="Times New Roman"/>
                <a:cs typeface="Times New Roman"/>
              </a:rPr>
              <a:t>       Content Recommendation</a:t>
            </a:r>
          </a:p>
          <a:p>
            <a:pPr marL="628650" lvl="1" indent="-171450">
              <a:buFont typeface="Wingdings" panose="020B0604020202020204" pitchFamily="34" charset="0"/>
              <a:buChar char="Ø"/>
            </a:pPr>
            <a:endParaRPr lang="en-US" sz="1800">
              <a:latin typeface="Times New Roman"/>
              <a:cs typeface="Times New Roman"/>
            </a:endParaRPr>
          </a:p>
          <a:p>
            <a:pPr>
              <a:buFont typeface="Arial"/>
              <a:buChar char="•"/>
            </a:pPr>
            <a:r>
              <a:rPr lang="en-US" sz="1800">
                <a:latin typeface="Times New Roman"/>
                <a:cs typeface="Times New Roman"/>
              </a:rPr>
              <a:t>Epidemiology and Disease Spread:</a:t>
            </a:r>
          </a:p>
          <a:p>
            <a:pPr marL="628650" lvl="1" indent="-171450">
              <a:buFont typeface="Wingdings,Sans-Serif"/>
              <a:buChar char="Ø"/>
            </a:pPr>
            <a:r>
              <a:rPr lang="en-US" sz="1800">
                <a:latin typeface="Times New Roman"/>
                <a:cs typeface="Times New Roman"/>
              </a:rPr>
              <a:t>      Identifying Super-Spreaders</a:t>
            </a:r>
          </a:p>
          <a:p>
            <a:pPr marL="628650" lvl="1" indent="-171450">
              <a:buFont typeface="Wingdings,Sans-Serif"/>
              <a:buChar char="Ø"/>
            </a:pPr>
            <a:r>
              <a:rPr lang="en-US" sz="1800">
                <a:latin typeface="Times New Roman"/>
                <a:cs typeface="Times New Roman"/>
              </a:rPr>
              <a:t>      Vaccination Campaigns</a:t>
            </a:r>
          </a:p>
          <a:p>
            <a:pPr marL="628650" lvl="1" indent="-171450">
              <a:buFont typeface="Wingdings,Sans-Serif"/>
              <a:buChar char="Ø"/>
            </a:pPr>
            <a:endParaRPr lang="en-US" sz="1800">
              <a:latin typeface="Times New Roman"/>
              <a:cs typeface="Times New Roman"/>
            </a:endParaRPr>
          </a:p>
          <a:p>
            <a:pPr>
              <a:buFont typeface="Arial"/>
              <a:buChar char="•"/>
            </a:pPr>
            <a:r>
              <a:rPr lang="en-US" sz="1800">
                <a:latin typeface="Times New Roman"/>
                <a:cs typeface="Times New Roman"/>
              </a:rPr>
              <a:t>Marketing and Customer Segmentation</a:t>
            </a:r>
            <a:r>
              <a:rPr lang="en-US" sz="1800">
                <a:solidFill>
                  <a:srgbClr val="D1D5DB"/>
                </a:solidFill>
                <a:latin typeface="Times New Roman"/>
                <a:cs typeface="Times New Roman"/>
              </a:rPr>
              <a:t>:</a:t>
            </a:r>
            <a:endParaRPr lang="en-US" sz="1800">
              <a:latin typeface="Times New Roman"/>
              <a:cs typeface="Times New Roman"/>
            </a:endParaRPr>
          </a:p>
          <a:p>
            <a:pPr marL="628650" lvl="1" indent="-171450">
              <a:buFont typeface="Wingdings,Sans-Serif"/>
              <a:buChar char="Ø"/>
            </a:pPr>
            <a:r>
              <a:rPr lang="en-US" sz="1800">
                <a:latin typeface="Times New Roman"/>
                <a:cs typeface="Times New Roman"/>
              </a:rPr>
              <a:t>      Customer Segmentation</a:t>
            </a:r>
          </a:p>
          <a:p>
            <a:pPr marL="628650" lvl="1" indent="-171450">
              <a:buFont typeface="Wingdings,Sans-Serif"/>
              <a:buChar char="Ø"/>
            </a:pPr>
            <a:r>
              <a:rPr lang="en-US" sz="1800">
                <a:latin typeface="Times New Roman"/>
                <a:cs typeface="Times New Roman"/>
              </a:rPr>
              <a:t>      Identifying Brand Advocates  </a:t>
            </a:r>
            <a:r>
              <a:rPr lang="en-US" sz="1800" b="1">
                <a:latin typeface="Times New Roman"/>
                <a:cs typeface="Times New Roman"/>
              </a:rPr>
              <a:t>    </a:t>
            </a:r>
            <a:r>
              <a:rPr lang="en-US" sz="2200" b="1">
                <a:latin typeface="Times New Roman"/>
                <a:cs typeface="Times New Roman"/>
              </a:rPr>
              <a:t>      </a:t>
            </a:r>
            <a:endParaRPr lang="en-US"/>
          </a:p>
          <a:p>
            <a:pPr marL="628650" lvl="1" indent="-171450">
              <a:buFont typeface="Wingdings,Sans-Serif"/>
              <a:buChar char="Ø"/>
            </a:pPr>
            <a:endParaRPr lang="en-US" sz="1200" b="1">
              <a:latin typeface="Times New Roman"/>
              <a:cs typeface="Times New Roman"/>
            </a:endParaRPr>
          </a:p>
          <a:p>
            <a:pPr marL="628650" lvl="1" indent="-171450">
              <a:buFont typeface="Wingdings,Sans-Serif"/>
              <a:buChar char="Ø"/>
            </a:pPr>
            <a:endParaRPr lang="en-US" sz="1200" b="1">
              <a:latin typeface="Times New Roman"/>
              <a:cs typeface="Times New Roman"/>
            </a:endParaRPr>
          </a:p>
          <a:p>
            <a:pPr marL="628650" lvl="1" indent="-171450">
              <a:buFont typeface="Wingdings,Sans-Serif"/>
              <a:buChar char="Ø"/>
            </a:pPr>
            <a:endParaRPr lang="en-US" sz="1200" b="1">
              <a:latin typeface="Times New Roman"/>
              <a:cs typeface="Times New Roman"/>
            </a:endParaRPr>
          </a:p>
          <a:p>
            <a:pPr marL="628650" lvl="1" indent="-171450">
              <a:buFont typeface="Wingdings,Sans-Serif"/>
              <a:buChar char="Ø"/>
            </a:pPr>
            <a:endParaRPr lang="en-US" sz="1200" b="1">
              <a:latin typeface="Times New Roman"/>
              <a:cs typeface="Times New Roman"/>
            </a:endParaRPr>
          </a:p>
          <a:p>
            <a:pPr marL="457200" lvl="1" indent="0">
              <a:buNone/>
            </a:pPr>
            <a:endParaRPr lang="en-US" sz="1200" b="1">
              <a:latin typeface="Times New Roman"/>
              <a:cs typeface="Times New Roman"/>
            </a:endParaRPr>
          </a:p>
        </p:txBody>
      </p:sp>
      <p:pic>
        <p:nvPicPr>
          <p:cNvPr id="2" name="Picture 1" descr="A person holding a megaphone and magnet&#10;&#10;Description automatically generated">
            <a:extLst>
              <a:ext uri="{FF2B5EF4-FFF2-40B4-BE49-F238E27FC236}">
                <a16:creationId xmlns:a16="http://schemas.microsoft.com/office/drawing/2014/main" id="{4CC74D2A-9FE9-A9E1-6D32-DE8F79317C1E}"/>
              </a:ext>
            </a:extLst>
          </p:cNvPr>
          <p:cNvPicPr>
            <a:picLocks noChangeAspect="1"/>
          </p:cNvPicPr>
          <p:nvPr/>
        </p:nvPicPr>
        <p:blipFill>
          <a:blip r:embed="rId2"/>
          <a:stretch>
            <a:fillRect/>
          </a:stretch>
        </p:blipFill>
        <p:spPr>
          <a:xfrm>
            <a:off x="5647387" y="765879"/>
            <a:ext cx="2668073" cy="2632411"/>
          </a:xfrm>
          <a:prstGeom prst="rect">
            <a:avLst/>
          </a:prstGeom>
        </p:spPr>
      </p:pic>
      <p:pic>
        <p:nvPicPr>
          <p:cNvPr id="4" name="Picture 3" descr="A group of people walking&#10;&#10;Description automatically generated">
            <a:extLst>
              <a:ext uri="{FF2B5EF4-FFF2-40B4-BE49-F238E27FC236}">
                <a16:creationId xmlns:a16="http://schemas.microsoft.com/office/drawing/2014/main" id="{4552869A-824A-1DBE-AEB2-7416EB251E0B}"/>
              </a:ext>
            </a:extLst>
          </p:cNvPr>
          <p:cNvPicPr>
            <a:picLocks noChangeAspect="1"/>
          </p:cNvPicPr>
          <p:nvPr/>
        </p:nvPicPr>
        <p:blipFill>
          <a:blip r:embed="rId3"/>
          <a:stretch>
            <a:fillRect/>
          </a:stretch>
        </p:blipFill>
        <p:spPr>
          <a:xfrm>
            <a:off x="8598795" y="2090480"/>
            <a:ext cx="3075904" cy="1850644"/>
          </a:xfrm>
          <a:prstGeom prst="rect">
            <a:avLst/>
          </a:prstGeom>
        </p:spPr>
      </p:pic>
      <p:pic>
        <p:nvPicPr>
          <p:cNvPr id="5" name="Picture 4" descr="A hand holding a megaphone&#10;&#10;Description automatically generated">
            <a:extLst>
              <a:ext uri="{FF2B5EF4-FFF2-40B4-BE49-F238E27FC236}">
                <a16:creationId xmlns:a16="http://schemas.microsoft.com/office/drawing/2014/main" id="{8B107EDD-5E9F-64D3-E583-B6423B0C3F5A}"/>
              </a:ext>
            </a:extLst>
          </p:cNvPr>
          <p:cNvPicPr>
            <a:picLocks noChangeAspect="1"/>
          </p:cNvPicPr>
          <p:nvPr/>
        </p:nvPicPr>
        <p:blipFill>
          <a:blip r:embed="rId4"/>
          <a:stretch>
            <a:fillRect/>
          </a:stretch>
        </p:blipFill>
        <p:spPr>
          <a:xfrm>
            <a:off x="5647386" y="3768077"/>
            <a:ext cx="2668074" cy="2069338"/>
          </a:xfrm>
          <a:prstGeom prst="rect">
            <a:avLst/>
          </a:prstGeom>
        </p:spPr>
      </p:pic>
    </p:spTree>
    <p:extLst>
      <p:ext uri="{BB962C8B-B14F-4D97-AF65-F5344CB8AC3E}">
        <p14:creationId xmlns:p14="http://schemas.microsoft.com/office/powerpoint/2010/main" val="375678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a:p>
          <a:p>
            <a:pPr marL="0" indent="0">
              <a:buNone/>
            </a:pPr>
            <a:endParaRPr lang="en-GB"/>
          </a:p>
          <a:p>
            <a:pPr marL="0" indent="0">
              <a:buNone/>
            </a:pPr>
            <a:endParaRPr lang="en-GB"/>
          </a:p>
          <a:p>
            <a:pPr marL="0" indent="0">
              <a:buNone/>
            </a:pPr>
            <a:endParaRPr lang="en-GB"/>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71498" y="576263"/>
            <a:ext cx="10515600" cy="421441"/>
          </a:xfrm>
        </p:spPr>
        <p:txBody>
          <a:bodyPr>
            <a:normAutofit fontScale="90000"/>
          </a:bodyPr>
          <a:lstStyle/>
          <a:p>
            <a:r>
              <a:rPr lang="en-US">
                <a:latin typeface="Times New Roman" panose="02020603050405020304" pitchFamily="18" charset="0"/>
                <a:cs typeface="Times New Roman" panose="02020603050405020304" pitchFamily="18" charset="0"/>
              </a:rPr>
              <a:t>Background Study/Related Work</a:t>
            </a: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3724446128"/>
              </p:ext>
            </p:extLst>
          </p:nvPr>
        </p:nvGraphicFramePr>
        <p:xfrm>
          <a:off x="355534" y="909356"/>
          <a:ext cx="10792920" cy="5178584"/>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851465">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1822173">
                <a:tc>
                  <a:txBody>
                    <a:bodyPr/>
                    <a:lstStyle/>
                    <a:p>
                      <a:pPr marL="0" marR="0" lvl="0" indent="0" algn="l" rtl="0">
                        <a:lnSpc>
                          <a:spcPct val="100000"/>
                        </a:lnSpc>
                        <a:spcBef>
                          <a:spcPts val="0"/>
                        </a:spcBef>
                        <a:spcAft>
                          <a:spcPts val="0"/>
                        </a:spcAft>
                        <a:buClrTx/>
                        <a:buSzTx/>
                        <a:buFontTx/>
                        <a:buNone/>
                      </a:pPr>
                      <a:r>
                        <a:rPr lang="en-IN" sz="1400" b="1" i="0">
                          <a:effectLst/>
                          <a:latin typeface="Times New Roman"/>
                          <a:cs typeface="Times New Roman"/>
                        </a:rPr>
                        <a:t>Leader-aware Community Detection in Complex Networks</a:t>
                      </a:r>
                    </a:p>
                    <a:p>
                      <a:pPr marL="0" marR="0" lvl="0" indent="0" algn="l" defTabSz="914400">
                        <a:lnSpc>
                          <a:spcPct val="100000"/>
                        </a:lnSpc>
                        <a:spcBef>
                          <a:spcPts val="0"/>
                        </a:spcBef>
                        <a:spcAft>
                          <a:spcPts val="0"/>
                        </a:spcAft>
                        <a:buNone/>
                        <a:tabLst/>
                        <a:defRPr/>
                      </a:pPr>
                      <a:r>
                        <a:rPr lang="en-IN" sz="1400" b="0" i="1" u="none" strike="noStrike" noProof="0">
                          <a:effectLst/>
                          <a:latin typeface="Times New Roman"/>
                        </a:rPr>
                        <a:t>Springer</a:t>
                      </a:r>
                      <a:endParaRPr lang="en-IN" sz="1400" b="0" i="0" u="none" strike="noStrike" noProof="0">
                        <a:effectLst/>
                        <a:latin typeface="Times New Roman"/>
                      </a:endParaRPr>
                    </a:p>
                    <a:p>
                      <a:pPr marL="0" marR="0" lvl="0" indent="0" algn="l" rtl="0">
                        <a:lnSpc>
                          <a:spcPct val="100000"/>
                        </a:lnSpc>
                        <a:spcBef>
                          <a:spcPts val="0"/>
                        </a:spcBef>
                        <a:spcAft>
                          <a:spcPts val="0"/>
                        </a:spcAft>
                        <a:buClrTx/>
                        <a:buSzTx/>
                        <a:buFontTx/>
                        <a:buNone/>
                      </a:pPr>
                      <a:r>
                        <a:rPr lang="en-IN" sz="1400" b="0" i="0">
                          <a:effectLst/>
                          <a:latin typeface="Times New Roman"/>
                          <a:cs typeface="Times New Roman"/>
                        </a:rPr>
                        <a:t>[2019] </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IN" sz="1200" b="0" i="0" u="none" strike="noStrike" noProof="0">
                          <a:solidFill>
                            <a:srgbClr val="111111"/>
                          </a:solidFill>
                          <a:effectLst/>
                          <a:latin typeface="Times"/>
                        </a:rPr>
                        <a:t>Study the problem of community detection in complex networks and propose a novel method, which can detect community structures automatically as well as identify community leaders.</a:t>
                      </a:r>
                      <a:endParaRPr lang="en-IN" sz="1200" b="0" i="0" u="none" strike="noStrike" noProof="0">
                        <a:solidFill>
                          <a:srgbClr val="111111"/>
                        </a:solidFill>
                        <a:latin typeface="Times"/>
                      </a:endParaRPr>
                    </a:p>
                    <a:p>
                      <a:pPr lvl="0" algn="ctr" rtl="0">
                        <a:buNone/>
                      </a:pPr>
                      <a:endParaRPr lang="en-IN" sz="1200" b="0" i="0">
                        <a:solidFill>
                          <a:srgbClr val="000000"/>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rtl="0">
                        <a:buNone/>
                      </a:pPr>
                      <a:r>
                        <a:rPr lang="en-IN" sz="1200" b="0" i="0">
                          <a:effectLst/>
                          <a:latin typeface="Times New Roman"/>
                          <a:cs typeface="Times New Roman"/>
                        </a:rPr>
                        <a:t>Leader-aware community detection algorithm that incorporates the concept of leadership to improve the accuracy of community detection.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200"/>
                        </a:spcAft>
                        <a:buNone/>
                      </a:pPr>
                      <a:r>
                        <a:rPr lang="en-US" sz="1200">
                          <a:solidFill>
                            <a:srgbClr val="000000"/>
                          </a:solidFill>
                          <a:effectLst/>
                          <a:latin typeface="Times New Roman"/>
                          <a:ea typeface="Calibri" panose="020F0502020204030204" pitchFamily="34" charset="0"/>
                          <a:cs typeface="Times New Roman"/>
                        </a:rPr>
                        <a:t>Assumes a static network, where the connections between nodes remain constant throughout the analysis. The algorithm may not perform optimally on very large networks </a:t>
                      </a:r>
                      <a:endParaRPr lang="en-US" sz="1200">
                        <a:solidFill>
                          <a:srgbClr val="000000"/>
                        </a:solidFill>
                        <a:effectLst/>
                        <a:latin typeface="Times New Roman"/>
                        <a:cs typeface="Times New Roman"/>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200"/>
                        </a:spcAft>
                        <a:buNone/>
                      </a:pPr>
                      <a:r>
                        <a:rPr lang="en-US" sz="1200">
                          <a:solidFill>
                            <a:srgbClr val="000000"/>
                          </a:solidFill>
                          <a:effectLst/>
                          <a:latin typeface="Times New Roman"/>
                          <a:cs typeface="Times New Roman"/>
                        </a:rPr>
                        <a:t>Investigating the algorithm’s performance on dynamic networks, exploring the impact of different leadership score definitions, and enhancing the algorithm’s scalability for large-scale networks.</a:t>
                      </a:r>
                      <a:endParaRPr lang="en-IN" sz="1200">
                        <a:solidFill>
                          <a:srgbClr val="000000"/>
                        </a:solidFill>
                        <a:effectLst/>
                        <a:latin typeface="Times New Roman"/>
                        <a:cs typeface="Times New Roman"/>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313005"/>
                  </a:ext>
                </a:extLst>
              </a:tr>
              <a:tr h="1866347">
                <a:tc>
                  <a:txBody>
                    <a:bodyPr/>
                    <a:lstStyle/>
                    <a:p>
                      <a:pPr lvl="0" algn="l">
                        <a:buNone/>
                      </a:pPr>
                      <a:r>
                        <a:rPr lang="en-US" sz="1200" b="1" kern="1200">
                          <a:solidFill>
                            <a:schemeClr val="tx1"/>
                          </a:solidFill>
                          <a:effectLst/>
                          <a:latin typeface="Times New Roman"/>
                          <a:ea typeface="+mn-ea"/>
                          <a:cs typeface="Times New Roman"/>
                        </a:rPr>
                        <a:t>Leader Similarity Based Community Detection Approach for Social Networks</a:t>
                      </a:r>
                      <a:endParaRPr lang="en-IN" sz="1200" b="1" kern="1200">
                        <a:solidFill>
                          <a:schemeClr val="tx1"/>
                        </a:solidFill>
                        <a:effectLst/>
                        <a:latin typeface="Times New Roman"/>
                        <a:ea typeface="+mn-ea"/>
                        <a:cs typeface="Times New Roman"/>
                      </a:endParaRPr>
                    </a:p>
                    <a:p>
                      <a:pPr lvl="0" algn="l">
                        <a:buNone/>
                      </a:pPr>
                      <a:r>
                        <a:rPr lang="en-IN" sz="1200" i="1" kern="1200">
                          <a:solidFill>
                            <a:schemeClr val="tx1"/>
                          </a:solidFill>
                          <a:effectLst/>
                          <a:latin typeface="Times New Roman"/>
                          <a:ea typeface="+mn-ea"/>
                          <a:cs typeface="Times New Roman"/>
                        </a:rPr>
                        <a:t>IEEE</a:t>
                      </a:r>
                    </a:p>
                    <a:p>
                      <a:pPr lvl="0" algn="l">
                        <a:buNone/>
                      </a:pPr>
                      <a:r>
                        <a:rPr lang="en-US" sz="1200" kern="1200">
                          <a:solidFill>
                            <a:schemeClr val="tx1"/>
                          </a:solidFill>
                          <a:effectLst/>
                          <a:latin typeface="Times New Roman"/>
                          <a:ea typeface="+mn-ea"/>
                          <a:cs typeface="Times New Roman"/>
                        </a:rPr>
                        <a:t>[2020]</a:t>
                      </a:r>
                      <a:endParaRPr lang="en-IN" sz="1200" kern="1200">
                        <a:solidFill>
                          <a:schemeClr val="tx1"/>
                        </a:solidFill>
                        <a:effectLst/>
                        <a:latin typeface="Times New Roman"/>
                        <a:ea typeface="+mn-ea"/>
                        <a:cs typeface="Times New Roman"/>
                      </a:endParaRPr>
                    </a:p>
                    <a:p>
                      <a:pPr lvl="0" algn="l">
                        <a:lnSpc>
                          <a:spcPct val="114999"/>
                        </a:lnSpc>
                        <a:spcAft>
                          <a:spcPts val="1200"/>
                        </a:spcAft>
                        <a:buNone/>
                      </a:pPr>
                      <a:endParaRPr lang="en-IN" sz="1200">
                        <a:effectLst/>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14999"/>
                        </a:lnSpc>
                        <a:spcAft>
                          <a:spcPts val="1000"/>
                        </a:spcAft>
                        <a:buNone/>
                      </a:pPr>
                      <a:r>
                        <a:rPr lang="en-US" sz="1200">
                          <a:solidFill>
                            <a:srgbClr val="000000"/>
                          </a:solidFill>
                          <a:effectLst/>
                          <a:latin typeface="Times New Roman"/>
                          <a:cs typeface="Times New Roman"/>
                        </a:rPr>
                        <a:t>Addresses the challenge of simultaneous community detection and leader selection in social networks without prior knowledge of community sizes and numbers.</a:t>
                      </a:r>
                      <a:endParaRPr lang="en-IN" sz="1200">
                        <a:effectLst/>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50165" lvl="0" algn="l">
                        <a:lnSpc>
                          <a:spcPct val="114999"/>
                        </a:lnSpc>
                        <a:buNone/>
                      </a:pPr>
                      <a:r>
                        <a:rPr lang="en-US" sz="1200">
                          <a:solidFill>
                            <a:srgbClr val="000000"/>
                          </a:solidFill>
                          <a:effectLst/>
                          <a:latin typeface="Times New Roman"/>
                          <a:cs typeface="Times New Roman"/>
                        </a:rPr>
                        <a:t>Proposes the "Leader Similarity Based Community Detection (LSBCD)" algorithm</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14999"/>
                        </a:lnSpc>
                        <a:spcAft>
                          <a:spcPts val="1000"/>
                        </a:spcAft>
                        <a:buNone/>
                      </a:pPr>
                      <a:r>
                        <a:rPr lang="en-US" sz="1200">
                          <a:solidFill>
                            <a:srgbClr val="000000"/>
                          </a:solidFill>
                          <a:effectLst/>
                          <a:latin typeface="Times New Roman"/>
                          <a:cs typeface="Times New Roman"/>
                        </a:rPr>
                        <a:t>Algorithm's focus is on non-overlapping communities</a:t>
                      </a:r>
                      <a:endParaRPr lang="en-IN" sz="1200">
                        <a:effectLst/>
                        <a:latin typeface="Times New Roman"/>
                        <a:cs typeface="Times New Roman"/>
                      </a:endParaRPr>
                    </a:p>
                    <a:p>
                      <a:pPr lvl="0" algn="l">
                        <a:lnSpc>
                          <a:spcPct val="114999"/>
                        </a:lnSpc>
                        <a:spcAft>
                          <a:spcPts val="1000"/>
                        </a:spcAft>
                        <a:buNone/>
                      </a:pPr>
                      <a:r>
                        <a:rPr lang="en-US" sz="1200">
                          <a:solidFill>
                            <a:srgbClr val="000000"/>
                          </a:solidFill>
                          <a:effectLst/>
                          <a:latin typeface="Times New Roman"/>
                          <a:cs typeface="Times New Roman"/>
                        </a:rPr>
                        <a:t>Another limitation is on the applicability to extremely large and dynamic networks(real-time social media platforms)</a:t>
                      </a:r>
                      <a:endParaRPr lang="en-US" sz="1200"/>
                    </a:p>
                  </a:txBody>
                  <a:tcPr marL="63500" marR="63500" marT="63500" marB="63500">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l">
                        <a:lnSpc>
                          <a:spcPct val="100000"/>
                        </a:lnSpc>
                        <a:spcBef>
                          <a:spcPts val="0"/>
                        </a:spcBef>
                        <a:spcAft>
                          <a:spcPts val="0"/>
                        </a:spcAft>
                        <a:buFont typeface="Arial"/>
                        <a:buChar char="•"/>
                      </a:pPr>
                      <a:r>
                        <a:rPr lang="en-US" sz="1200" b="0" i="0" u="none" strike="noStrike" noProof="0">
                          <a:solidFill>
                            <a:schemeClr val="tx1"/>
                          </a:solidFill>
                          <a:effectLst/>
                          <a:latin typeface="Times New Roman"/>
                        </a:rPr>
                        <a:t>Extending LSBCD for overlapping communities in social networks to enhance real-world applicability.</a:t>
                      </a:r>
                      <a:endParaRPr lang="en-US" sz="1200" b="0" i="0" u="none" strike="noStrike" noProof="0">
                        <a:solidFill>
                          <a:schemeClr val="tx1"/>
                        </a:solidFill>
                        <a:latin typeface="Times New Roman"/>
                      </a:endParaRPr>
                    </a:p>
                    <a:p>
                      <a:pPr marL="285750" lvl="0" indent="-285750" algn="l">
                        <a:lnSpc>
                          <a:spcPct val="100000"/>
                        </a:lnSpc>
                        <a:spcBef>
                          <a:spcPts val="0"/>
                        </a:spcBef>
                        <a:spcAft>
                          <a:spcPts val="0"/>
                        </a:spcAft>
                        <a:buFont typeface="Arial"/>
                        <a:buChar char="•"/>
                      </a:pPr>
                      <a:r>
                        <a:rPr lang="en-US" sz="1200" b="0" i="0" u="none" strike="noStrike" noProof="0">
                          <a:solidFill>
                            <a:schemeClr val="tx1"/>
                          </a:solidFill>
                          <a:effectLst/>
                          <a:latin typeface="Times New Roman"/>
                        </a:rPr>
                        <a:t>Testing on dynamic social media platforms to assess its performance.</a:t>
                      </a:r>
                      <a:endParaRPr lang="en-IN" sz="1200" b="0" i="0" u="none" strike="noStrike" noProof="0">
                        <a:solidFill>
                          <a:schemeClr val="tx1"/>
                        </a:solidFill>
                        <a:latin typeface="Times New Roman"/>
                      </a:endParaRPr>
                    </a:p>
                    <a:p>
                      <a:pPr marL="285750" lvl="0" indent="-285750" algn="l">
                        <a:lnSpc>
                          <a:spcPct val="100000"/>
                        </a:lnSpc>
                        <a:spcBef>
                          <a:spcPts val="0"/>
                        </a:spcBef>
                        <a:spcAft>
                          <a:spcPts val="0"/>
                        </a:spcAft>
                        <a:buFont typeface="Arial"/>
                        <a:buChar char="•"/>
                      </a:pPr>
                      <a:r>
                        <a:rPr lang="en-US" sz="1200" b="0" i="0" u="none" strike="noStrike" noProof="0">
                          <a:solidFill>
                            <a:schemeClr val="tx1"/>
                          </a:solidFill>
                          <a:effectLst/>
                          <a:latin typeface="Times New Roman"/>
                        </a:rPr>
                        <a:t>Scalability for big data scenarios.</a:t>
                      </a:r>
                      <a:endParaRPr lang="en-US" sz="1200" b="0" i="0" u="none" strike="noStrike" noProof="0">
                        <a:solidFill>
                          <a:schemeClr val="tx1"/>
                        </a:solidFill>
                        <a:latin typeface="Times New Roman"/>
                      </a:endParaRPr>
                    </a:p>
                  </a:txBody>
                  <a:tcPr marL="63500" marR="63500" marT="63500" marB="6350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26435688"/>
                  </a:ext>
                </a:extLst>
              </a:tr>
              <a:tr h="638599">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115689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71498" y="576263"/>
            <a:ext cx="10515600" cy="421441"/>
          </a:xfrm>
        </p:spPr>
        <p:txBody>
          <a:bodyPr>
            <a:normAutofit fontScale="90000"/>
          </a:bodyPr>
          <a:lstStyle/>
          <a:p>
            <a:endParaRPr lang="en-US">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255455658"/>
              </p:ext>
            </p:extLst>
          </p:nvPr>
        </p:nvGraphicFramePr>
        <p:xfrm>
          <a:off x="477012" y="235704"/>
          <a:ext cx="10792920" cy="5878858"/>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851465">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a:effectLst/>
                        <a:latin typeface="Times New Roman" panose="02020603050405020304" pitchFamily="18" charset="0"/>
                        <a:cs typeface="Times New Roman" panose="02020603050405020304" pitchFamily="18" charset="0"/>
                      </a:endParaRPr>
                    </a:p>
                    <a:p>
                      <a:pPr algn="ctr" rtl="0" fontAlgn="base"/>
                      <a:r>
                        <a:rPr lang="en-IN" sz="1400" b="0" i="0">
                          <a:effectLst/>
                          <a:latin typeface="Times New Roman"/>
                          <a:cs typeface="Times New Roman"/>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1822173">
                <a:tc>
                  <a:txBody>
                    <a:bodyPr/>
                    <a:lstStyle/>
                    <a:p>
                      <a:pPr lvl="0" algn="l">
                        <a:buNone/>
                      </a:pPr>
                      <a:r>
                        <a:rPr lang="en-US" sz="1400" b="1" i="0" u="none" strike="noStrike" noProof="0">
                          <a:solidFill>
                            <a:srgbClr val="000000"/>
                          </a:solidFill>
                          <a:effectLst/>
                          <a:latin typeface="Times New Roman"/>
                        </a:rPr>
                        <a:t>Leader-Based Community Detection Algorithm in Attributed Networks</a:t>
                      </a:r>
                    </a:p>
                    <a:p>
                      <a:pPr lvl="0" algn="l" defTabSz="914400">
                        <a:buNone/>
                        <a:tabLst/>
                        <a:defRPr/>
                      </a:pPr>
                      <a:r>
                        <a:rPr lang="en-IN" sz="1200" b="0" i="1" u="none" strike="noStrike" noProof="0">
                          <a:solidFill>
                            <a:srgbClr val="000000"/>
                          </a:solidFill>
                          <a:effectLst/>
                          <a:latin typeface="Times New Roman"/>
                        </a:rPr>
                        <a:t>IEEE</a:t>
                      </a:r>
                      <a:endParaRPr lang="en-US" sz="1200" b="0" i="1" u="none" strike="noStrike" noProof="0">
                        <a:solidFill>
                          <a:srgbClr val="000000"/>
                        </a:solidFill>
                        <a:effectLst/>
                        <a:latin typeface="Times New Roman"/>
                      </a:endParaRPr>
                    </a:p>
                    <a:p>
                      <a:pPr lvl="0" algn="l">
                        <a:buNone/>
                      </a:pPr>
                      <a:r>
                        <a:rPr lang="en-US" sz="1200" b="0" i="0" u="none" strike="noStrike" noProof="0">
                          <a:solidFill>
                            <a:srgbClr val="000000"/>
                          </a:solidFill>
                          <a:effectLst/>
                          <a:latin typeface="Times New Roman"/>
                        </a:rPr>
                        <a:t>[2021]</a:t>
                      </a:r>
                      <a:endParaRPr lang="en-US" sz="1200" u="none" strike="noStrike" noProof="0">
                        <a:solidFill>
                          <a:srgbClr val="000000"/>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200" b="0" i="0" u="none" strike="noStrike" noProof="0">
                          <a:solidFill>
                            <a:srgbClr val="000000"/>
                          </a:solidFill>
                          <a:effectLst/>
                          <a:latin typeface="Times New Roman"/>
                        </a:rPr>
                        <a:t>Need for an improved community detection method that incorporates both topological and attribute information to maintain the integrity of information in complex networks.</a:t>
                      </a:r>
                      <a:endParaRPr lang="en-US">
                        <a:solidFill>
                          <a:srgbClr val="000000"/>
                        </a:solidFill>
                        <a:latin typeface="Times New Roman"/>
                      </a:endParaRPr>
                    </a:p>
                    <a:p>
                      <a:pPr lvl="0" algn="ctr" rtl="0">
                        <a:buNone/>
                      </a:pPr>
                      <a:endParaRPr lang="en-IN" sz="1200" b="0" i="0">
                        <a:solidFill>
                          <a:srgbClr val="000000"/>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Times New Roman"/>
                        </a:rPr>
                        <a:t>Introduces TALB, a leader-based method that integrates topological and attribute information. A dependency tree is formed by combining attribute similarity matrices with network topology.</a:t>
                      </a:r>
                    </a:p>
                    <a:p>
                      <a:pPr lvl="0" algn="l">
                        <a:buNone/>
                      </a:pPr>
                      <a:endParaRPr lang="en-IN" sz="1200" b="0" i="0">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200"/>
                        </a:spcAft>
                        <a:buNone/>
                      </a:pPr>
                      <a:r>
                        <a:rPr lang="en-IN" sz="1200" b="0" i="0" u="none" strike="noStrike" noProof="0">
                          <a:solidFill>
                            <a:srgbClr val="000000"/>
                          </a:solidFill>
                          <a:effectLst/>
                          <a:latin typeface="Times New Roman"/>
                        </a:rPr>
                        <a:t>Faces efficiency challenges in large, dense networks. Incorporating topological and attribute information may increase computational overhead. Addressing this requires efficient algorithms and extensive evaluations for real-world applicability.</a:t>
                      </a:r>
                      <a:endParaRPr lang="en-US">
                        <a:latin typeface="Times New Roman"/>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4999"/>
                        </a:lnSpc>
                        <a:spcAft>
                          <a:spcPts val="1200"/>
                        </a:spcAft>
                        <a:buNone/>
                      </a:pPr>
                      <a:r>
                        <a:rPr lang="en-US" sz="1200" b="0" i="0" u="none" strike="noStrike" noProof="0">
                          <a:solidFill>
                            <a:srgbClr val="000000"/>
                          </a:solidFill>
                          <a:effectLst/>
                          <a:latin typeface="Times New Roman"/>
                        </a:rPr>
                        <a:t>Parallelization, distributed computing, or sampling approaches to improve scalability. Also investigate the robustness of the TALB method under different perturbations, such as node removal, edge addition, or changes in attribute data. </a:t>
                      </a:r>
                      <a:endParaRPr lang="en-US">
                        <a:latin typeface="Times New Roman"/>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313005"/>
                  </a:ext>
                </a:extLst>
              </a:tr>
              <a:tr h="2175565">
                <a:tc>
                  <a:txBody>
                    <a:bodyPr/>
                    <a:lstStyle/>
                    <a:p>
                      <a:pPr lvl="0" algn="l">
                        <a:buNone/>
                      </a:pPr>
                      <a:r>
                        <a:rPr lang="en-US" sz="1400" b="1" i="0" u="none" strike="noStrike" noProof="0">
                          <a:effectLst/>
                          <a:latin typeface="Times New Roman"/>
                        </a:rPr>
                        <a:t>Community Detection in Attributed Networks Using Graph Wavelets.</a:t>
                      </a:r>
                      <a:endParaRPr lang="en-IN" sz="1400" b="1">
                        <a:latin typeface="Times New Roman"/>
                      </a:endParaRPr>
                    </a:p>
                    <a:p>
                      <a:pPr lvl="0" algn="l">
                        <a:lnSpc>
                          <a:spcPct val="100000"/>
                        </a:lnSpc>
                        <a:spcBef>
                          <a:spcPts val="0"/>
                        </a:spcBef>
                        <a:spcAft>
                          <a:spcPts val="0"/>
                        </a:spcAft>
                        <a:buNone/>
                      </a:pPr>
                      <a:r>
                        <a:rPr lang="en-IN" sz="1400" i="1">
                          <a:latin typeface="Times New Roman"/>
                        </a:rPr>
                        <a:t>IEEE</a:t>
                      </a:r>
                    </a:p>
                    <a:p>
                      <a:pPr lvl="0" algn="l">
                        <a:lnSpc>
                          <a:spcPct val="114999"/>
                        </a:lnSpc>
                        <a:spcAft>
                          <a:spcPts val="1200"/>
                        </a:spcAft>
                        <a:buNone/>
                      </a:pPr>
                      <a:r>
                        <a:rPr lang="en-US" sz="1200" b="0" i="0" u="none" strike="noStrike" noProof="0">
                          <a:effectLst/>
                          <a:latin typeface="Times New Roman"/>
                        </a:rPr>
                        <a:t>[2022]</a:t>
                      </a:r>
                      <a:endParaRPr lang="en-IN" sz="12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200" b="0" i="0" u="none" strike="noStrike" noProof="0">
                          <a:solidFill>
                            <a:srgbClr val="000000"/>
                          </a:solidFill>
                          <a:effectLst/>
                          <a:latin typeface="Times New Roman"/>
                        </a:rPr>
                        <a:t>Graph signal processing-based approach to community detection in attributed networks.</a:t>
                      </a:r>
                      <a:endParaRPr lang="en-US" sz="1200">
                        <a:latin typeface="Times New Roman"/>
                      </a:endParaRPr>
                    </a:p>
                    <a:p>
                      <a:pPr lvl="0" algn="l">
                        <a:lnSpc>
                          <a:spcPct val="114999"/>
                        </a:lnSpc>
                        <a:spcAft>
                          <a:spcPts val="1000"/>
                        </a:spcAft>
                        <a:buNone/>
                      </a:pPr>
                      <a:endParaRPr lang="en-US" sz="1200">
                        <a:solidFill>
                          <a:srgbClr val="000000"/>
                        </a:solidFill>
                        <a:effectLst/>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50165" lvl="0" algn="l">
                        <a:lnSpc>
                          <a:spcPct val="114999"/>
                        </a:lnSpc>
                        <a:buNone/>
                      </a:pPr>
                      <a:r>
                        <a:rPr lang="en-US" sz="1200" b="0" i="0" u="none" strike="noStrike" noProof="0">
                          <a:solidFill>
                            <a:srgbClr val="333333"/>
                          </a:solidFill>
                          <a:effectLst/>
                          <a:latin typeface="Times New Roman"/>
                        </a:rPr>
                        <a:t>Spectral graph wavelets to filter the attributes and constructs a new network from the graph filtered attributes across different scales.</a:t>
                      </a:r>
                      <a:endParaRPr lang="en-US" sz="12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14999"/>
                        </a:lnSpc>
                        <a:spcAft>
                          <a:spcPts val="1000"/>
                        </a:spcAft>
                        <a:buNone/>
                      </a:pPr>
                      <a:r>
                        <a:rPr lang="en-US" sz="1200" b="0" i="0" u="none" strike="noStrike" noProof="0">
                          <a:solidFill>
                            <a:srgbClr val="000000"/>
                          </a:solidFill>
                          <a:effectLst/>
                          <a:latin typeface="Times New Roman"/>
                        </a:rPr>
                        <a:t>Computational complexity, sensitivity to graph structure, and challenges with continuous attributes and attribute dependencies.</a:t>
                      </a:r>
                      <a:endParaRPr lang="en-US" sz="1200">
                        <a:latin typeface="Times New Roman"/>
                      </a:endParaRPr>
                    </a:p>
                    <a:p>
                      <a:pPr lvl="0" algn="l">
                        <a:lnSpc>
                          <a:spcPct val="114999"/>
                        </a:lnSpc>
                        <a:spcAft>
                          <a:spcPts val="1000"/>
                        </a:spcAft>
                        <a:buNone/>
                      </a:pPr>
                      <a:endParaRPr lang="en-US" sz="1200">
                        <a:solidFill>
                          <a:srgbClr val="000000"/>
                        </a:solidFill>
                        <a:effectLst/>
                        <a:latin typeface="Times New Roman"/>
                        <a:cs typeface="Times New Roman"/>
                      </a:endParaRPr>
                    </a:p>
                  </a:txBody>
                  <a:tcPr marL="63500" marR="63500" marT="63500" marB="63500">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l">
                        <a:lnSpc>
                          <a:spcPct val="100000"/>
                        </a:lnSpc>
                        <a:spcBef>
                          <a:spcPts val="0"/>
                        </a:spcBef>
                        <a:spcAft>
                          <a:spcPts val="0"/>
                        </a:spcAft>
                        <a:buNone/>
                      </a:pPr>
                      <a:r>
                        <a:rPr lang="en-US" sz="1200" b="0" i="0" u="none" strike="noStrike" noProof="0">
                          <a:solidFill>
                            <a:schemeClr val="tx1"/>
                          </a:solidFill>
                          <a:effectLst/>
                          <a:latin typeface="Times New Roman"/>
                        </a:rPr>
                        <a:t>Other kernel functions and the extension of this framework to detect multi-scale community structure. </a:t>
                      </a:r>
                    </a:p>
                  </a:txBody>
                  <a:tcPr marL="63500" marR="63500" marT="63500" marB="6350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26435688"/>
                  </a:ext>
                </a:extLst>
              </a:tr>
              <a:tr h="638599">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latin typeface="Times New Roman" panose="02020603050405020304" pitchFamily="18" charset="0"/>
                        <a:cs typeface="Times New Roman" panose="02020603050405020304" pitchFamily="18" charset="0"/>
                      </a:endParaRPr>
                    </a:p>
                    <a:p>
                      <a:pPr algn="l" rtl="0" fontAlgn="base"/>
                      <a:r>
                        <a:rPr lang="en-IN" sz="1200" b="0" i="0">
                          <a:effectLst/>
                          <a:latin typeface="Times New Roman"/>
                          <a:cs typeface="Times New Roman"/>
                        </a:rPr>
                        <a:t>  </a:t>
                      </a:r>
                      <a:endParaRPr lang="en-IN" b="0" i="0">
                        <a:effectLst/>
                        <a:latin typeface="Times New Roman"/>
                        <a:cs typeface="Times New Roman"/>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2656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p:txBody>
          <a:bodyPr vert="horz" lIns="91440" tIns="45720" rIns="91440" bIns="45720" rtlCol="0" anchor="t">
            <a:normAutofit/>
          </a:bodyPr>
          <a:lstStyle/>
          <a:p>
            <a:r>
              <a:rPr lang="en-US" sz="2200" b="1">
                <a:latin typeface="Times New Roman"/>
                <a:cs typeface="Times New Roman"/>
              </a:rPr>
              <a:t>Challenges identified</a:t>
            </a:r>
          </a:p>
          <a:p>
            <a:pPr marL="0" indent="0">
              <a:buNone/>
            </a:pPr>
            <a:endParaRPr lang="en-US" sz="2200" b="1">
              <a:latin typeface="Times New Roman"/>
              <a:cs typeface="Times New Roman"/>
            </a:endParaRPr>
          </a:p>
          <a:p>
            <a:pPr algn="l">
              <a:buFont typeface="Wingdings" panose="05000000000000000000" pitchFamily="2" charset="2"/>
              <a:buChar char="Ø"/>
            </a:pPr>
            <a:r>
              <a:rPr lang="en-US" sz="2200">
                <a:latin typeface="Times New Roman"/>
                <a:cs typeface="Times New Roman"/>
              </a:rPr>
              <a:t>E</a:t>
            </a:r>
            <a:r>
              <a:rPr lang="en-US" sz="2200" b="0" i="0">
                <a:effectLst/>
                <a:latin typeface="Times New Roman"/>
                <a:cs typeface="Times New Roman"/>
              </a:rPr>
              <a:t>ffective leader selection in the network.</a:t>
            </a:r>
          </a:p>
          <a:p>
            <a:pPr>
              <a:buFont typeface="Wingdings" panose="05000000000000000000" pitchFamily="2" charset="2"/>
              <a:buChar char="Ø"/>
            </a:pPr>
            <a:endParaRPr lang="en-US" sz="2200">
              <a:latin typeface="Times New Roman"/>
              <a:cs typeface="Times New Roman"/>
            </a:endParaRPr>
          </a:p>
          <a:p>
            <a:pPr algn="l">
              <a:buFont typeface="Wingdings" panose="05000000000000000000" pitchFamily="2" charset="2"/>
              <a:buChar char="Ø"/>
            </a:pPr>
            <a:r>
              <a:rPr lang="en-US" sz="2200" b="0" i="0">
                <a:effectLst/>
                <a:latin typeface="Times New Roman"/>
                <a:cs typeface="Times New Roman"/>
              </a:rPr>
              <a:t>Scalability and efficiency, particularly in large-scale networks.</a:t>
            </a:r>
          </a:p>
          <a:p>
            <a:pPr>
              <a:buFont typeface="Wingdings" panose="05000000000000000000" pitchFamily="2" charset="2"/>
              <a:buChar char="Ø"/>
            </a:pPr>
            <a:endParaRPr lang="en-US" sz="2200">
              <a:latin typeface="Times New Roman"/>
              <a:cs typeface="Times New Roman"/>
            </a:endParaRPr>
          </a:p>
          <a:p>
            <a:pPr algn="l">
              <a:buFont typeface="Wingdings" panose="05000000000000000000" pitchFamily="2" charset="2"/>
              <a:buChar char="Ø"/>
            </a:pPr>
            <a:r>
              <a:rPr lang="en-US" sz="2200" b="0" i="0">
                <a:effectLst/>
                <a:latin typeface="Times New Roman"/>
                <a:cs typeface="Times New Roman"/>
              </a:rPr>
              <a:t>Incorporating topological information into the algorithm.</a:t>
            </a:r>
          </a:p>
          <a:p>
            <a:pPr marL="0" indent="0">
              <a:buNone/>
            </a:pPr>
            <a:endParaRPr lang="en-IN" sz="22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Persisting Challenges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5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a:xfrm>
            <a:off x="571499" y="391221"/>
            <a:ext cx="10515600" cy="421441"/>
          </a:xfrm>
        </p:spPr>
        <p:txBody>
          <a:bodyPr>
            <a:normAutofit fontScale="90000"/>
          </a:bodyPr>
          <a:lstStyle/>
          <a:p>
            <a:r>
              <a:rPr lang="en-US">
                <a:latin typeface="Times New Roman" panose="02020603050405020304" pitchFamily="18" charset="0"/>
                <a:cs typeface="Times New Roman" panose="02020603050405020304" pitchFamily="18" charset="0"/>
              </a:rPr>
              <a:t>High Level Design</a:t>
            </a:r>
            <a:endParaRPr lang="en-IN">
              <a:latin typeface="Times New Roman" panose="02020603050405020304" pitchFamily="18" charset="0"/>
              <a:cs typeface="Times New Roman" panose="02020603050405020304" pitchFamily="18" charset="0"/>
            </a:endParaRPr>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endParaRPr lang="en-US"/>
          </a:p>
          <a:p>
            <a:endParaRPr lang="en-US"/>
          </a:p>
          <a:p>
            <a:endParaRPr lang="en-US"/>
          </a:p>
          <a:p>
            <a:endParaRPr lang="en-US"/>
          </a:p>
          <a:p>
            <a:pPr marL="0" indent="0">
              <a:buNone/>
            </a:pPr>
            <a:endParaRPr lang="en-IN"/>
          </a:p>
        </p:txBody>
      </p:sp>
      <p:pic>
        <p:nvPicPr>
          <p:cNvPr id="3" name="Picture 2" descr="A diagram of a process&#10;&#10;Description automatically generated">
            <a:extLst>
              <a:ext uri="{FF2B5EF4-FFF2-40B4-BE49-F238E27FC236}">
                <a16:creationId xmlns:a16="http://schemas.microsoft.com/office/drawing/2014/main" id="{3ED29C5F-EC12-0D84-7FE3-26F63E286F04}"/>
              </a:ext>
            </a:extLst>
          </p:cNvPr>
          <p:cNvPicPr>
            <a:picLocks noChangeAspect="1"/>
          </p:cNvPicPr>
          <p:nvPr/>
        </p:nvPicPr>
        <p:blipFill>
          <a:blip r:embed="rId3"/>
          <a:stretch>
            <a:fillRect/>
          </a:stretch>
        </p:blipFill>
        <p:spPr>
          <a:xfrm>
            <a:off x="1569077" y="1255412"/>
            <a:ext cx="8506494" cy="4078867"/>
          </a:xfrm>
          <a:prstGeom prst="rect">
            <a:avLst/>
          </a:prstGeom>
        </p:spPr>
      </p:pic>
    </p:spTree>
    <p:extLst>
      <p:ext uri="{BB962C8B-B14F-4D97-AF65-F5344CB8AC3E}">
        <p14:creationId xmlns:p14="http://schemas.microsoft.com/office/powerpoint/2010/main" val="219544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p:txBody>
          <a:bodyPr vert="horz" lIns="91440" tIns="45720" rIns="91440" bIns="45720" rtlCol="0" anchor="t">
            <a:normAutofit/>
          </a:bodyPr>
          <a:lstStyle/>
          <a:p>
            <a:pPr marL="0" indent="0" algn="l">
              <a:buNone/>
            </a:pPr>
            <a:r>
              <a:rPr lang="en-US" sz="2200" b="0" i="0">
                <a:effectLst/>
                <a:latin typeface="Times New Roman" panose="02020603050405020304" pitchFamily="18" charset="0"/>
                <a:cs typeface="Times New Roman" panose="02020603050405020304" pitchFamily="18" charset="0"/>
              </a:rPr>
              <a:t>    The project contributes in the following ways:</a:t>
            </a:r>
            <a:endParaRPr lang="en-US"/>
          </a:p>
          <a:p>
            <a:pPr algn="l">
              <a:buFont typeface="Wingdings" panose="05000000000000000000" pitchFamily="2" charset="2"/>
              <a:buChar char="Ø"/>
            </a:pPr>
            <a:r>
              <a:rPr lang="en-US" sz="2200" b="1" i="0">
                <a:effectLst/>
                <a:latin typeface="Times New Roman" panose="02020603050405020304" pitchFamily="18" charset="0"/>
                <a:cs typeface="Times New Roman" panose="02020603050405020304" pitchFamily="18" charset="0"/>
              </a:rPr>
              <a:t>        Improved Community Detection</a:t>
            </a:r>
            <a:r>
              <a:rPr lang="en-US" sz="2200" b="0" i="0">
                <a:effectLst/>
                <a:latin typeface="Times New Roman" panose="02020603050405020304" pitchFamily="18" charset="0"/>
                <a:cs typeface="Times New Roman" panose="02020603050405020304" pitchFamily="18" charset="0"/>
              </a:rPr>
              <a:t>: The primary objective is to develop an algorithm that bridges the gap between topological and attribute information for more accurate community detection.</a:t>
            </a:r>
          </a:p>
          <a:p>
            <a:pPr algn="l">
              <a:buFont typeface="Wingdings" panose="05000000000000000000" pitchFamily="2" charset="2"/>
              <a:buChar char="Ø"/>
            </a:pPr>
            <a:r>
              <a:rPr lang="en-US" sz="2200" b="1" i="0">
                <a:effectLst/>
                <a:latin typeface="Times New Roman" panose="02020603050405020304" pitchFamily="18" charset="0"/>
                <a:cs typeface="Times New Roman" panose="02020603050405020304" pitchFamily="18" charset="0"/>
              </a:rPr>
              <a:t>        Enhancements</a:t>
            </a:r>
            <a:r>
              <a:rPr lang="en-US" sz="2200" b="0" i="0">
                <a:effectLst/>
                <a:latin typeface="Times New Roman" panose="02020603050405020304" pitchFamily="18" charset="0"/>
                <a:cs typeface="Times New Roman" panose="02020603050405020304" pitchFamily="18" charset="0"/>
              </a:rPr>
              <a:t>: Addressing the challenge of scalability in large-scale networks to ensure the algorithm's applicability to real-world scenarios.</a:t>
            </a:r>
          </a:p>
          <a:p>
            <a:pPr marL="0" indent="0">
              <a:buNone/>
            </a:pPr>
            <a:endParaRPr lang="en-US" sz="2200">
              <a:latin typeface="Times New Roman" panose="02020603050405020304" pitchFamily="18" charset="0"/>
              <a:cs typeface="Times New Roman" panose="02020603050405020304" pitchFamily="18" charset="0"/>
            </a:endParaRPr>
          </a:p>
          <a:p>
            <a:pPr marL="0" indent="0">
              <a:buNone/>
            </a:pPr>
            <a:r>
              <a:rPr lang="en-US" sz="2200">
                <a:latin typeface="Times New Roman"/>
                <a:cs typeface="Times New Roman"/>
              </a:rPr>
              <a:t>      What are the objectives?</a:t>
            </a:r>
          </a:p>
          <a:p>
            <a:pPr marL="0" indent="0">
              <a:buNone/>
            </a:pPr>
            <a:r>
              <a:rPr lang="en-US" sz="2200">
                <a:latin typeface="Times New Roman" panose="02020603050405020304" pitchFamily="18" charset="0"/>
                <a:cs typeface="Times New Roman" panose="02020603050405020304" pitchFamily="18" charset="0"/>
              </a:rPr>
              <a:t>     </a:t>
            </a:r>
            <a:r>
              <a:rPr lang="en-US" sz="2200" b="0" i="0">
                <a:effectLst/>
                <a:latin typeface="Times New Roman" panose="02020603050405020304" pitchFamily="18" charset="0"/>
                <a:cs typeface="Times New Roman" panose="02020603050405020304" pitchFamily="18" charset="0"/>
              </a:rPr>
              <a:t>The objectives of the project include developing and implementing the Leader-Based Community Detection Algorithm, optimizing leader selection, and evaluating the algorithm's performance in real-world attributed networks.</a:t>
            </a:r>
            <a:endParaRPr lang="en-US" sz="22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Project Contributions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440457"/>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CC86E6DA-5186-4C2D-B67F-DA1E8DD817FC}">
  <ds:schemaRefs>
    <ds:schemaRef ds:uri="288a120d-550d-410d-8e83-3a0debd8f61a"/>
    <ds:schemaRef ds:uri="b2fc7224-56e7-4a56-81e9-64380d6fda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1544</Words>
  <Application>Microsoft Macintosh PowerPoint</Application>
  <PresentationFormat>Widescreen</PresentationFormat>
  <Paragraphs>198</Paragraphs>
  <Slides>16</Slides>
  <Notes>1</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16</vt:i4>
      </vt:variant>
    </vt:vector>
  </HeadingPairs>
  <TitlesOfParts>
    <vt:vector size="33" baseType="lpstr">
      <vt:lpstr>Arial</vt:lpstr>
      <vt:lpstr>Avenir Next LT Pro</vt:lpstr>
      <vt:lpstr>Calibri</vt:lpstr>
      <vt:lpstr>Calibri Light</vt:lpstr>
      <vt:lpstr>Futura</vt:lpstr>
      <vt:lpstr>Garamond</vt:lpstr>
      <vt:lpstr>Georgia</vt:lpstr>
      <vt:lpstr>Poppins</vt:lpstr>
      <vt:lpstr>Raleway Medium</vt:lpstr>
      <vt:lpstr>Raleway SemiBold</vt:lpstr>
      <vt:lpstr>Times</vt:lpstr>
      <vt:lpstr>Times New Roman</vt:lpstr>
      <vt:lpstr>Wingdings</vt:lpstr>
      <vt:lpstr>Wingdings,Sans-Serif</vt:lpstr>
      <vt:lpstr>Presentation Cover page</vt:lpstr>
      <vt:lpstr>Presentation slides</vt:lpstr>
      <vt:lpstr>Office Theme</vt:lpstr>
      <vt:lpstr>PowerPoint Presentation</vt:lpstr>
      <vt:lpstr>Introduction</vt:lpstr>
      <vt:lpstr>PowerPoint Presentation</vt:lpstr>
      <vt:lpstr>Motivation</vt:lpstr>
      <vt:lpstr>Background Study/Related Work </vt:lpstr>
      <vt:lpstr> </vt:lpstr>
      <vt:lpstr>Persisting Challenges</vt:lpstr>
      <vt:lpstr>High Level Design</vt:lpstr>
      <vt:lpstr>Project Contributions</vt:lpstr>
      <vt:lpstr>PowerPoint Presentation</vt:lpstr>
      <vt:lpstr>Algorithms </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DEVESH KUMAR V V-AM.EN.U4CSE20321</cp:lastModifiedBy>
  <cp:revision>1</cp:revision>
  <dcterms:created xsi:type="dcterms:W3CDTF">2020-07-03T08:40:50Z</dcterms:created>
  <dcterms:modified xsi:type="dcterms:W3CDTF">2023-09-21T08:45:34Z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