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753600" cy="73152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ilita One" panose="020B0604020202020204" charset="0"/>
      <p:regular r:id="rId11"/>
    </p:embeddedFont>
    <p:embeddedFont>
      <p:font typeface="Poppins Bold" panose="020B0604020202020204" charset="0"/>
      <p:regular r:id="rId12"/>
    </p:embeddedFont>
    <p:embeddedFont>
      <p:font typeface="Poppins Light" panose="020B0604020202020204" charset="0"/>
      <p:regular r:id="rId13"/>
      <p:bold r:id="rId14"/>
    </p:embeddedFont>
    <p:embeddedFont>
      <p:font typeface="Poppins Medium" panose="020B0604020202020204" charset="0"/>
      <p:regular r:id="rId15"/>
      <p:bold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22" autoAdjust="0"/>
  </p:normalViewPr>
  <p:slideViewPr>
    <p:cSldViewPr>
      <p:cViewPr varScale="1">
        <p:scale>
          <a:sx n="106" d="100"/>
          <a:sy n="106" d="100"/>
        </p:scale>
        <p:origin x="147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56053" y="4474927"/>
            <a:ext cx="3267286" cy="3869436"/>
            <a:chOff x="0" y="0"/>
            <a:chExt cx="4356381" cy="5159248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6713198" y="-405991"/>
            <a:ext cx="1556712" cy="1937698"/>
            <a:chOff x="0" y="0"/>
            <a:chExt cx="2075616" cy="2583597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12461" y="1170651"/>
              <a:ext cx="1955663" cy="84530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239869" y="512806"/>
              <a:ext cx="1800573" cy="84530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1865580" y="-1330180"/>
            <a:ext cx="5817926" cy="6890152"/>
            <a:chOff x="0" y="0"/>
            <a:chExt cx="7757235" cy="9186869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548640" y="1211061"/>
            <a:ext cx="6807413" cy="5372619"/>
            <a:chOff x="0" y="0"/>
            <a:chExt cx="9076551" cy="716349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9076551" cy="650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8000" b="0" i="0" spc="-480">
                  <a:solidFill>
                    <a:srgbClr val="1D617A"/>
                  </a:solidFill>
                  <a:latin typeface="Poppins Bold"/>
                </a:rPr>
                <a:t>CRISA:</a:t>
              </a:r>
            </a:p>
            <a:p>
              <a:pPr>
                <a:lnSpc>
                  <a:spcPts val="9600"/>
                </a:lnSpc>
              </a:pPr>
              <a:r>
                <a:rPr lang="en-US" sz="8000" b="0" i="0" spc="-480">
                  <a:solidFill>
                    <a:srgbClr val="1D617A"/>
                  </a:solidFill>
                  <a:latin typeface="Poppins Bold"/>
                </a:rPr>
                <a:t>Segmenting Consumers of B</a:t>
              </a:r>
              <a:r>
                <a:rPr lang="en-US" sz="8000" spc="-480">
                  <a:solidFill>
                    <a:srgbClr val="1D617A"/>
                  </a:solidFill>
                  <a:latin typeface="Poppins Bold"/>
                </a:rPr>
                <a:t>a</a:t>
              </a:r>
              <a:r>
                <a:rPr lang="en-US" sz="8000" b="0" i="0" spc="-480">
                  <a:solidFill>
                    <a:srgbClr val="1D617A"/>
                  </a:solidFill>
                  <a:latin typeface="Poppins Bold"/>
                </a:rPr>
                <a:t>t</a:t>
              </a:r>
              <a:r>
                <a:rPr lang="en-US" sz="8000" spc="-480">
                  <a:solidFill>
                    <a:srgbClr val="1D617A"/>
                  </a:solidFill>
                  <a:latin typeface="Poppins Bold"/>
                </a:rPr>
                <a:t>h</a:t>
              </a:r>
              <a:r>
                <a:rPr lang="en-US" sz="8000" b="0" i="0" spc="-480">
                  <a:solidFill>
                    <a:srgbClr val="1D617A"/>
                  </a:solidFill>
                  <a:latin typeface="Poppins Bold"/>
                </a:rPr>
                <a:t> Soap 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647346"/>
              <a:ext cx="8954928" cy="516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 i="0">
                  <a:solidFill>
                    <a:srgbClr val="1D617A"/>
                  </a:solidFill>
                  <a:latin typeface="Poppins Medium"/>
                </a:rPr>
                <a:t>By: Dev Petwal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57046" y="-1276393"/>
            <a:ext cx="2248102" cy="2248102"/>
            <a:chOff x="0" y="0"/>
            <a:chExt cx="2997470" cy="299747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sp>
        <p:nvSpPr>
          <p:cNvPr id="7" name="TextBox 7"/>
          <p:cNvSpPr txBox="1"/>
          <p:nvPr/>
        </p:nvSpPr>
        <p:spPr>
          <a:xfrm rot="-5400000">
            <a:off x="-1181188" y="1776854"/>
            <a:ext cx="3873041" cy="74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200" b="1" i="1" spc="-155">
                <a:solidFill>
                  <a:srgbClr val="1D617A"/>
                </a:solidFill>
                <a:latin typeface="Poppins Bold"/>
              </a:rPr>
              <a:t>OBJECTIVE</a:t>
            </a:r>
          </a:p>
        </p:txBody>
      </p:sp>
      <p:sp>
        <p:nvSpPr>
          <p:cNvPr id="8" name="AutoShape 8"/>
          <p:cNvSpPr/>
          <p:nvPr/>
        </p:nvSpPr>
        <p:spPr>
          <a:xfrm>
            <a:off x="1709323" y="971710"/>
            <a:ext cx="7159554" cy="1493883"/>
          </a:xfrm>
          <a:prstGeom prst="rect">
            <a:avLst/>
          </a:prstGeom>
          <a:solidFill>
            <a:srgbClr val="61C2A2"/>
          </a:solidFill>
        </p:spPr>
      </p:sp>
      <p:grpSp>
        <p:nvGrpSpPr>
          <p:cNvPr id="9" name="Group 9"/>
          <p:cNvGrpSpPr/>
          <p:nvPr/>
        </p:nvGrpSpPr>
        <p:grpSpPr>
          <a:xfrm rot="-5400000">
            <a:off x="810085" y="1483357"/>
            <a:ext cx="1493883" cy="470588"/>
            <a:chOff x="0" y="0"/>
            <a:chExt cx="1991844" cy="627450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991844" cy="6274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91714" y="175412"/>
              <a:ext cx="1808416" cy="327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6"/>
                </a:lnSpc>
              </a:pPr>
              <a:r>
                <a:rPr lang="en-US" sz="1800" b="1">
                  <a:solidFill>
                    <a:srgbClr val="293039"/>
                  </a:solidFill>
                  <a:latin typeface="Roboto Condensed"/>
                </a:rPr>
                <a:t>WHAT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94053" y="1259405"/>
            <a:ext cx="7209519" cy="912853"/>
            <a:chOff x="0" y="-38100"/>
            <a:chExt cx="9612692" cy="121713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8853204" cy="363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 b="0">
                  <a:solidFill>
                    <a:srgbClr val="000000"/>
                  </a:solidFill>
                  <a:latin typeface="Poppins Bold"/>
                </a:rPr>
                <a:t>Segment the market based on two key sets of variables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48922"/>
              <a:ext cx="9612692" cy="730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1140" lvl="1" indent="-115570">
                <a:lnSpc>
                  <a:spcPts val="2170"/>
                </a:lnSpc>
                <a:buFont typeface="Arial"/>
                <a:buChar char="•"/>
              </a:pPr>
              <a:r>
                <a:rPr lang="en-US" sz="1400" spc="26" dirty="0">
                  <a:solidFill>
                    <a:srgbClr val="FFFFFF"/>
                  </a:solidFill>
                  <a:latin typeface="Poppins Bold"/>
                </a:rPr>
                <a:t>Purchase behavior (responsiveness to promotions, brand loyalty)</a:t>
              </a:r>
            </a:p>
            <a:p>
              <a:pPr marL="231140" lvl="1" indent="-115570" algn="l">
                <a:lnSpc>
                  <a:spcPts val="2170"/>
                </a:lnSpc>
                <a:buFont typeface="Arial"/>
                <a:buChar char="•"/>
              </a:pPr>
              <a:r>
                <a:rPr lang="en-US" sz="1400" spc="26" dirty="0">
                  <a:solidFill>
                    <a:srgbClr val="FFFFFF"/>
                  </a:solidFill>
                  <a:latin typeface="Poppins Bold"/>
                </a:rPr>
                <a:t>Basis of purchase (price, selling proposition)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1709323" y="3046643"/>
            <a:ext cx="7159554" cy="1493883"/>
          </a:xfrm>
          <a:prstGeom prst="rect">
            <a:avLst/>
          </a:prstGeom>
          <a:solidFill>
            <a:srgbClr val="61C2A2"/>
          </a:solidFill>
        </p:spPr>
      </p:sp>
      <p:grpSp>
        <p:nvGrpSpPr>
          <p:cNvPr id="16" name="Group 16"/>
          <p:cNvGrpSpPr/>
          <p:nvPr/>
        </p:nvGrpSpPr>
        <p:grpSpPr>
          <a:xfrm>
            <a:off x="1894053" y="3225123"/>
            <a:ext cx="7687044" cy="1136922"/>
            <a:chOff x="0" y="0"/>
            <a:chExt cx="10249392" cy="151589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38100"/>
              <a:ext cx="9439599" cy="363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 b="1">
                  <a:solidFill>
                    <a:srgbClr val="293039"/>
                  </a:solidFill>
                  <a:latin typeface="Poppins Bold"/>
                </a:rPr>
                <a:t>To make recommendation to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48923"/>
              <a:ext cx="10249392" cy="1066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1140" lvl="1" indent="-115570" algn="l">
                <a:lnSpc>
                  <a:spcPts val="2170"/>
                </a:lnSpc>
                <a:buFont typeface="Arial"/>
                <a:buChar char="•"/>
              </a:pPr>
              <a:r>
                <a:rPr lang="en-US" sz="1400" spc="26" dirty="0">
                  <a:solidFill>
                    <a:srgbClr val="FFFFFF"/>
                  </a:solidFill>
                  <a:latin typeface="Poppins Bold"/>
                </a:rPr>
                <a:t> Advertising Agencies </a:t>
              </a:r>
            </a:p>
            <a:p>
              <a:pPr marL="231140" lvl="1" indent="-115570" algn="l">
                <a:lnSpc>
                  <a:spcPts val="2170"/>
                </a:lnSpc>
                <a:buFont typeface="Arial"/>
                <a:buChar char="•"/>
              </a:pPr>
              <a:r>
                <a:rPr lang="en-US" sz="1400" spc="26" dirty="0">
                  <a:solidFill>
                    <a:srgbClr val="FFFFFF"/>
                  </a:solidFill>
                  <a:latin typeface="Poppins Bold"/>
                </a:rPr>
                <a:t> Consumer Goods Manufacture </a:t>
              </a:r>
            </a:p>
            <a:p>
              <a:pPr algn="l">
                <a:lnSpc>
                  <a:spcPts val="2170"/>
                </a:lnSpc>
              </a:pPr>
              <a:r>
                <a:rPr lang="en-US" sz="1400" spc="26" dirty="0">
                  <a:solidFill>
                    <a:srgbClr val="FFFFFF"/>
                  </a:solidFill>
                  <a:latin typeface="Poppins Bold"/>
                </a:rPr>
                <a:t>This brings the revenue the company.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09323" y="5135844"/>
            <a:ext cx="7159554" cy="1493883"/>
          </a:xfrm>
          <a:prstGeom prst="rect">
            <a:avLst/>
          </a:prstGeom>
          <a:solidFill>
            <a:srgbClr val="61C2A2"/>
          </a:solidFill>
        </p:spPr>
      </p:sp>
      <p:grpSp>
        <p:nvGrpSpPr>
          <p:cNvPr id="20" name="Group 20"/>
          <p:cNvGrpSpPr/>
          <p:nvPr/>
        </p:nvGrpSpPr>
        <p:grpSpPr>
          <a:xfrm>
            <a:off x="1894053" y="5285749"/>
            <a:ext cx="7209519" cy="1194981"/>
            <a:chOff x="0" y="-38100"/>
            <a:chExt cx="9612692" cy="159330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38100"/>
              <a:ext cx="8853204" cy="363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 b="0">
                  <a:solidFill>
                    <a:srgbClr val="293039"/>
                  </a:solidFill>
                  <a:latin typeface="Poppins Bold"/>
                </a:rPr>
                <a:t>Machine Learning - Clustering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448923"/>
              <a:ext cx="9612692" cy="1106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5750" indent="-285750" algn="l">
                <a:lnSpc>
                  <a:spcPts val="2170"/>
                </a:lnSpc>
                <a:buFont typeface="Arial" panose="020B0604020202020204" pitchFamily="34" charset="0"/>
                <a:buChar char="•"/>
              </a:pPr>
              <a:r>
                <a:rPr lang="en-US" sz="1400" spc="26" dirty="0">
                  <a:solidFill>
                    <a:srgbClr val="FFFFFF"/>
                  </a:solidFill>
                  <a:latin typeface="Poppins Bold"/>
                </a:rPr>
                <a:t>Data Collection: 100 cities and towns in India.</a:t>
              </a:r>
            </a:p>
            <a:p>
              <a:pPr marL="285750" indent="-285750" algn="l">
                <a:lnSpc>
                  <a:spcPts val="2170"/>
                </a:lnSpc>
                <a:buFont typeface="Arial" panose="020B0604020202020204" pitchFamily="34" charset="0"/>
                <a:buChar char="•"/>
              </a:pPr>
              <a:r>
                <a:rPr lang="en-US" sz="1400" spc="26" dirty="0">
                  <a:solidFill>
                    <a:srgbClr val="FFFFFF"/>
                  </a:solidFill>
                  <a:latin typeface="Poppins Bold"/>
                </a:rPr>
                <a:t>Method: Stratified sampling to ensure a representative sample.</a:t>
              </a:r>
            </a:p>
            <a:p>
              <a:pPr marL="285750" indent="-285750" algn="l">
                <a:lnSpc>
                  <a:spcPts val="2170"/>
                </a:lnSpc>
                <a:buFont typeface="Arial" panose="020B0604020202020204" pitchFamily="34" charset="0"/>
                <a:buChar char="•"/>
              </a:pPr>
              <a:r>
                <a:rPr lang="en-US" sz="1400" spc="26" dirty="0">
                  <a:solidFill>
                    <a:srgbClr val="FFFFFF"/>
                  </a:solidFill>
                  <a:latin typeface="Poppins Bold"/>
                </a:rPr>
                <a:t>Records: 600 records is analyzed here.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727088" y="3558290"/>
            <a:ext cx="1493883" cy="470588"/>
            <a:chOff x="0" y="0"/>
            <a:chExt cx="1991844" cy="627450"/>
          </a:xfrm>
        </p:grpSpPr>
        <p:sp>
          <p:nvSpPr>
            <p:cNvPr id="24" name="AutoShape 24"/>
            <p:cNvSpPr/>
            <p:nvPr/>
          </p:nvSpPr>
          <p:spPr>
            <a:xfrm>
              <a:off x="0" y="0"/>
              <a:ext cx="1991844" cy="6274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91714" y="175412"/>
              <a:ext cx="1808416" cy="327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6"/>
                </a:lnSpc>
              </a:pPr>
              <a:r>
                <a:rPr lang="en-US" sz="1800" b="1">
                  <a:solidFill>
                    <a:srgbClr val="293039"/>
                  </a:solidFill>
                  <a:latin typeface="Roboto Condensed"/>
                </a:rPr>
                <a:t>WHY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727088" y="5647491"/>
            <a:ext cx="1493883" cy="470588"/>
            <a:chOff x="0" y="0"/>
            <a:chExt cx="1991844" cy="627450"/>
          </a:xfrm>
        </p:grpSpPr>
        <p:sp>
          <p:nvSpPr>
            <p:cNvPr id="27" name="AutoShape 27"/>
            <p:cNvSpPr/>
            <p:nvPr/>
          </p:nvSpPr>
          <p:spPr>
            <a:xfrm>
              <a:off x="0" y="0"/>
              <a:ext cx="1991844" cy="6274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91714" y="175412"/>
              <a:ext cx="1808416" cy="327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6"/>
                </a:lnSpc>
              </a:pPr>
              <a:r>
                <a:rPr lang="en-US" sz="1800" b="1">
                  <a:solidFill>
                    <a:srgbClr val="293039"/>
                  </a:solidFill>
                  <a:latin typeface="Roboto Condensed"/>
                </a:rPr>
                <a:t>HOW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50466" y="-304800"/>
            <a:ext cx="2248102" cy="2248102"/>
            <a:chOff x="0" y="0"/>
            <a:chExt cx="2997470" cy="299747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628491" y="6019800"/>
            <a:ext cx="2248102" cy="2248102"/>
            <a:chOff x="0" y="0"/>
            <a:chExt cx="2997470" cy="2997470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76766" y="711543"/>
              <a:ext cx="2129079" cy="961939"/>
              <a:chOff x="0" y="0"/>
              <a:chExt cx="899493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7409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74093" h="360680">
                    <a:moveTo>
                      <a:pt x="874093" y="180340"/>
                    </a:moveTo>
                    <a:cubicBezTo>
                      <a:pt x="874093" y="81280"/>
                      <a:pt x="794083" y="0"/>
                      <a:pt x="69375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93753" y="360680"/>
                    </a:lnTo>
                    <a:cubicBezTo>
                      <a:pt x="792813" y="360680"/>
                      <a:pt x="874093" y="279400"/>
                      <a:pt x="874093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5560" y="2038521"/>
            <a:ext cx="2133884" cy="6511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5560" y="2764943"/>
            <a:ext cx="2133884" cy="65115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5560" y="3491365"/>
            <a:ext cx="2133884" cy="8646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5560" y="4433442"/>
            <a:ext cx="2133884" cy="65115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5560" y="5171214"/>
            <a:ext cx="2133884" cy="65115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97525" y="2764943"/>
            <a:ext cx="2136749" cy="305742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0840" y="2764943"/>
            <a:ext cx="2133884" cy="305324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24155" y="2764943"/>
            <a:ext cx="2133884" cy="305320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97525" y="2038521"/>
            <a:ext cx="2133884" cy="65115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0840" y="2038521"/>
            <a:ext cx="2133884" cy="651158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24155" y="2038521"/>
            <a:ext cx="2133884" cy="651158"/>
          </a:xfrm>
          <a:prstGeom prst="rect">
            <a:avLst/>
          </a:prstGeom>
        </p:spPr>
      </p:pic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3641394" y="2875949"/>
            <a:ext cx="246146" cy="540152"/>
            <a:chOff x="0" y="0"/>
            <a:chExt cx="3464560" cy="7620000"/>
          </a:xfrm>
        </p:grpSpPr>
        <p:sp>
          <p:nvSpPr>
            <p:cNvPr id="24" name="Freeform 24"/>
            <p:cNvSpPr/>
            <p:nvPr/>
          </p:nvSpPr>
          <p:spPr>
            <a:xfrm>
              <a:off x="-30480" y="0"/>
              <a:ext cx="3528060" cy="7620000"/>
            </a:xfrm>
            <a:custGeom>
              <a:avLst/>
              <a:gdLst/>
              <a:ahLst/>
              <a:cxnLst/>
              <a:rect l="l" t="t" r="r" b="b"/>
              <a:pathLst>
                <a:path w="3528060" h="7620000">
                  <a:moveTo>
                    <a:pt x="1767840" y="0"/>
                  </a:moveTo>
                  <a:cubicBezTo>
                    <a:pt x="2139950" y="0"/>
                    <a:pt x="2440940" y="300990"/>
                    <a:pt x="2440940" y="673100"/>
                  </a:cubicBezTo>
                  <a:cubicBezTo>
                    <a:pt x="2440940" y="1045210"/>
                    <a:pt x="2139950" y="1346200"/>
                    <a:pt x="1767840" y="1346200"/>
                  </a:cubicBezTo>
                  <a:cubicBezTo>
                    <a:pt x="1395730" y="1346200"/>
                    <a:pt x="1094740" y="1045210"/>
                    <a:pt x="1094740" y="673100"/>
                  </a:cubicBezTo>
                  <a:cubicBezTo>
                    <a:pt x="1093470" y="300990"/>
                    <a:pt x="1395730" y="0"/>
                    <a:pt x="1767840" y="0"/>
                  </a:cubicBezTo>
                  <a:close/>
                  <a:moveTo>
                    <a:pt x="3482340" y="3826510"/>
                  </a:moveTo>
                  <a:lnTo>
                    <a:pt x="2948940" y="2167890"/>
                  </a:lnTo>
                  <a:cubicBezTo>
                    <a:pt x="2945130" y="2156460"/>
                    <a:pt x="2940050" y="2146300"/>
                    <a:pt x="2934970" y="2136140"/>
                  </a:cubicBezTo>
                  <a:cubicBezTo>
                    <a:pt x="2722880" y="1597660"/>
                    <a:pt x="2249170" y="1471930"/>
                    <a:pt x="2082800" y="1471930"/>
                  </a:cubicBezTo>
                  <a:lnTo>
                    <a:pt x="1445260" y="1471930"/>
                  </a:lnTo>
                  <a:cubicBezTo>
                    <a:pt x="1277620" y="1471930"/>
                    <a:pt x="805180" y="1598930"/>
                    <a:pt x="593090" y="2136140"/>
                  </a:cubicBezTo>
                  <a:cubicBezTo>
                    <a:pt x="588010" y="2146300"/>
                    <a:pt x="582930" y="2156460"/>
                    <a:pt x="579120" y="2167890"/>
                  </a:cubicBezTo>
                  <a:lnTo>
                    <a:pt x="45720" y="3826510"/>
                  </a:lnTo>
                  <a:cubicBezTo>
                    <a:pt x="0" y="3964940"/>
                    <a:pt x="74930" y="4114800"/>
                    <a:pt x="214630" y="4160520"/>
                  </a:cubicBezTo>
                  <a:cubicBezTo>
                    <a:pt x="353060" y="4206240"/>
                    <a:pt x="502920" y="4131310"/>
                    <a:pt x="548640" y="3991610"/>
                  </a:cubicBezTo>
                  <a:lnTo>
                    <a:pt x="1062990" y="2393950"/>
                  </a:lnTo>
                  <a:lnTo>
                    <a:pt x="1183640" y="2393950"/>
                  </a:lnTo>
                  <a:lnTo>
                    <a:pt x="303530" y="5134610"/>
                  </a:lnTo>
                  <a:lnTo>
                    <a:pt x="1019810" y="5134610"/>
                  </a:lnTo>
                  <a:lnTo>
                    <a:pt x="1019810" y="7306310"/>
                  </a:lnTo>
                  <a:cubicBezTo>
                    <a:pt x="1019810" y="7479030"/>
                    <a:pt x="1159510" y="7620000"/>
                    <a:pt x="1333500" y="7620000"/>
                  </a:cubicBezTo>
                  <a:cubicBezTo>
                    <a:pt x="1506220" y="7620000"/>
                    <a:pt x="1647190" y="7480300"/>
                    <a:pt x="1647190" y="7306310"/>
                  </a:cubicBezTo>
                  <a:lnTo>
                    <a:pt x="1647190" y="5134610"/>
                  </a:lnTo>
                  <a:lnTo>
                    <a:pt x="1880870" y="5134610"/>
                  </a:lnTo>
                  <a:lnTo>
                    <a:pt x="1880870" y="7306310"/>
                  </a:lnTo>
                  <a:cubicBezTo>
                    <a:pt x="1880870" y="7479030"/>
                    <a:pt x="2020570" y="7620000"/>
                    <a:pt x="2194560" y="7620000"/>
                  </a:cubicBezTo>
                  <a:cubicBezTo>
                    <a:pt x="2367280" y="7620000"/>
                    <a:pt x="2508250" y="7480300"/>
                    <a:pt x="2508250" y="7306310"/>
                  </a:cubicBezTo>
                  <a:lnTo>
                    <a:pt x="2508250" y="5134610"/>
                  </a:lnTo>
                  <a:lnTo>
                    <a:pt x="3224530" y="5134610"/>
                  </a:lnTo>
                  <a:lnTo>
                    <a:pt x="2346960" y="2393950"/>
                  </a:lnTo>
                  <a:lnTo>
                    <a:pt x="2467610" y="2393950"/>
                  </a:lnTo>
                  <a:lnTo>
                    <a:pt x="2981960" y="3991610"/>
                  </a:lnTo>
                  <a:cubicBezTo>
                    <a:pt x="3027680" y="4130040"/>
                    <a:pt x="3177540" y="4206240"/>
                    <a:pt x="3315970" y="4160520"/>
                  </a:cubicBezTo>
                  <a:cubicBezTo>
                    <a:pt x="3453130" y="4116070"/>
                    <a:pt x="3528060" y="3964940"/>
                    <a:pt x="3482340" y="3826510"/>
                  </a:cubicBezTo>
                  <a:close/>
                </a:path>
              </a:pathLst>
            </a:custGeom>
            <a:solidFill>
              <a:srgbClr val="FBF5F2"/>
            </a:solid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3641394" y="3654670"/>
            <a:ext cx="246146" cy="540152"/>
            <a:chOff x="0" y="0"/>
            <a:chExt cx="3464560" cy="7620000"/>
          </a:xfrm>
        </p:grpSpPr>
        <p:sp>
          <p:nvSpPr>
            <p:cNvPr id="26" name="Freeform 26"/>
            <p:cNvSpPr/>
            <p:nvPr/>
          </p:nvSpPr>
          <p:spPr>
            <a:xfrm>
              <a:off x="-30480" y="0"/>
              <a:ext cx="3528060" cy="7620000"/>
            </a:xfrm>
            <a:custGeom>
              <a:avLst/>
              <a:gdLst/>
              <a:ahLst/>
              <a:cxnLst/>
              <a:rect l="l" t="t" r="r" b="b"/>
              <a:pathLst>
                <a:path w="3528060" h="7620000">
                  <a:moveTo>
                    <a:pt x="1767840" y="0"/>
                  </a:moveTo>
                  <a:cubicBezTo>
                    <a:pt x="2139950" y="0"/>
                    <a:pt x="2440940" y="300990"/>
                    <a:pt x="2440940" y="673100"/>
                  </a:cubicBezTo>
                  <a:cubicBezTo>
                    <a:pt x="2440940" y="1045210"/>
                    <a:pt x="2139950" y="1346200"/>
                    <a:pt x="1767840" y="1346200"/>
                  </a:cubicBezTo>
                  <a:cubicBezTo>
                    <a:pt x="1395730" y="1346200"/>
                    <a:pt x="1094740" y="1045210"/>
                    <a:pt x="1094740" y="673100"/>
                  </a:cubicBezTo>
                  <a:cubicBezTo>
                    <a:pt x="1093470" y="300990"/>
                    <a:pt x="1395730" y="0"/>
                    <a:pt x="1767840" y="0"/>
                  </a:cubicBezTo>
                  <a:close/>
                  <a:moveTo>
                    <a:pt x="3482340" y="3826510"/>
                  </a:moveTo>
                  <a:lnTo>
                    <a:pt x="2948940" y="2167890"/>
                  </a:lnTo>
                  <a:cubicBezTo>
                    <a:pt x="2945130" y="2156460"/>
                    <a:pt x="2940050" y="2146300"/>
                    <a:pt x="2934970" y="2136140"/>
                  </a:cubicBezTo>
                  <a:cubicBezTo>
                    <a:pt x="2722880" y="1597660"/>
                    <a:pt x="2249170" y="1471930"/>
                    <a:pt x="2082800" y="1471930"/>
                  </a:cubicBezTo>
                  <a:lnTo>
                    <a:pt x="1445260" y="1471930"/>
                  </a:lnTo>
                  <a:cubicBezTo>
                    <a:pt x="1277620" y="1471930"/>
                    <a:pt x="805180" y="1598930"/>
                    <a:pt x="593090" y="2136140"/>
                  </a:cubicBezTo>
                  <a:cubicBezTo>
                    <a:pt x="588010" y="2146300"/>
                    <a:pt x="582930" y="2156460"/>
                    <a:pt x="579120" y="2167890"/>
                  </a:cubicBezTo>
                  <a:lnTo>
                    <a:pt x="45720" y="3826510"/>
                  </a:lnTo>
                  <a:cubicBezTo>
                    <a:pt x="0" y="3964940"/>
                    <a:pt x="74930" y="4114800"/>
                    <a:pt x="214630" y="4160520"/>
                  </a:cubicBezTo>
                  <a:cubicBezTo>
                    <a:pt x="353060" y="4206240"/>
                    <a:pt x="502920" y="4131310"/>
                    <a:pt x="548640" y="3991610"/>
                  </a:cubicBezTo>
                  <a:lnTo>
                    <a:pt x="1062990" y="2393950"/>
                  </a:lnTo>
                  <a:lnTo>
                    <a:pt x="1183640" y="2393950"/>
                  </a:lnTo>
                  <a:lnTo>
                    <a:pt x="303530" y="5134610"/>
                  </a:lnTo>
                  <a:lnTo>
                    <a:pt x="1019810" y="5134610"/>
                  </a:lnTo>
                  <a:lnTo>
                    <a:pt x="1019810" y="7306310"/>
                  </a:lnTo>
                  <a:cubicBezTo>
                    <a:pt x="1019810" y="7479030"/>
                    <a:pt x="1159510" y="7620000"/>
                    <a:pt x="1333500" y="7620000"/>
                  </a:cubicBezTo>
                  <a:cubicBezTo>
                    <a:pt x="1506220" y="7620000"/>
                    <a:pt x="1647190" y="7480300"/>
                    <a:pt x="1647190" y="7306310"/>
                  </a:cubicBezTo>
                  <a:lnTo>
                    <a:pt x="1647190" y="5134610"/>
                  </a:lnTo>
                  <a:lnTo>
                    <a:pt x="1880870" y="5134610"/>
                  </a:lnTo>
                  <a:lnTo>
                    <a:pt x="1880870" y="7306310"/>
                  </a:lnTo>
                  <a:cubicBezTo>
                    <a:pt x="1880870" y="7479030"/>
                    <a:pt x="2020570" y="7620000"/>
                    <a:pt x="2194560" y="7620000"/>
                  </a:cubicBezTo>
                  <a:cubicBezTo>
                    <a:pt x="2367280" y="7620000"/>
                    <a:pt x="2508250" y="7480300"/>
                    <a:pt x="2508250" y="7306310"/>
                  </a:cubicBezTo>
                  <a:lnTo>
                    <a:pt x="2508250" y="5134610"/>
                  </a:lnTo>
                  <a:lnTo>
                    <a:pt x="3224530" y="5134610"/>
                  </a:lnTo>
                  <a:lnTo>
                    <a:pt x="2346960" y="2393950"/>
                  </a:lnTo>
                  <a:lnTo>
                    <a:pt x="2467610" y="2393950"/>
                  </a:lnTo>
                  <a:lnTo>
                    <a:pt x="2981960" y="3991610"/>
                  </a:lnTo>
                  <a:cubicBezTo>
                    <a:pt x="3027680" y="4130040"/>
                    <a:pt x="3177540" y="4206240"/>
                    <a:pt x="3315970" y="4160520"/>
                  </a:cubicBezTo>
                  <a:cubicBezTo>
                    <a:pt x="3453130" y="4116070"/>
                    <a:pt x="3528060" y="3964940"/>
                    <a:pt x="3482340" y="382651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3642827" y="4462232"/>
            <a:ext cx="246146" cy="540152"/>
            <a:chOff x="0" y="0"/>
            <a:chExt cx="3464560" cy="7620000"/>
          </a:xfrm>
        </p:grpSpPr>
        <p:sp>
          <p:nvSpPr>
            <p:cNvPr id="28" name="Freeform 28"/>
            <p:cNvSpPr/>
            <p:nvPr/>
          </p:nvSpPr>
          <p:spPr>
            <a:xfrm>
              <a:off x="-30480" y="0"/>
              <a:ext cx="3528060" cy="7620000"/>
            </a:xfrm>
            <a:custGeom>
              <a:avLst/>
              <a:gdLst/>
              <a:ahLst/>
              <a:cxnLst/>
              <a:rect l="l" t="t" r="r" b="b"/>
              <a:pathLst>
                <a:path w="3528060" h="7620000">
                  <a:moveTo>
                    <a:pt x="1767840" y="0"/>
                  </a:moveTo>
                  <a:cubicBezTo>
                    <a:pt x="2139950" y="0"/>
                    <a:pt x="2440940" y="300990"/>
                    <a:pt x="2440940" y="673100"/>
                  </a:cubicBezTo>
                  <a:cubicBezTo>
                    <a:pt x="2440940" y="1045210"/>
                    <a:pt x="2139950" y="1346200"/>
                    <a:pt x="1767840" y="1346200"/>
                  </a:cubicBezTo>
                  <a:cubicBezTo>
                    <a:pt x="1395730" y="1346200"/>
                    <a:pt x="1094740" y="1045210"/>
                    <a:pt x="1094740" y="673100"/>
                  </a:cubicBezTo>
                  <a:cubicBezTo>
                    <a:pt x="1093470" y="300990"/>
                    <a:pt x="1395730" y="0"/>
                    <a:pt x="1767840" y="0"/>
                  </a:cubicBezTo>
                  <a:close/>
                  <a:moveTo>
                    <a:pt x="3482340" y="3826510"/>
                  </a:moveTo>
                  <a:lnTo>
                    <a:pt x="2948940" y="2167890"/>
                  </a:lnTo>
                  <a:cubicBezTo>
                    <a:pt x="2945130" y="2156460"/>
                    <a:pt x="2940050" y="2146300"/>
                    <a:pt x="2934970" y="2136140"/>
                  </a:cubicBezTo>
                  <a:cubicBezTo>
                    <a:pt x="2722880" y="1597660"/>
                    <a:pt x="2249170" y="1471930"/>
                    <a:pt x="2082800" y="1471930"/>
                  </a:cubicBezTo>
                  <a:lnTo>
                    <a:pt x="1445260" y="1471930"/>
                  </a:lnTo>
                  <a:cubicBezTo>
                    <a:pt x="1277620" y="1471930"/>
                    <a:pt x="805180" y="1598930"/>
                    <a:pt x="593090" y="2136140"/>
                  </a:cubicBezTo>
                  <a:cubicBezTo>
                    <a:pt x="588010" y="2146300"/>
                    <a:pt x="582930" y="2156460"/>
                    <a:pt x="579120" y="2167890"/>
                  </a:cubicBezTo>
                  <a:lnTo>
                    <a:pt x="45720" y="3826510"/>
                  </a:lnTo>
                  <a:cubicBezTo>
                    <a:pt x="0" y="3964940"/>
                    <a:pt x="74930" y="4114800"/>
                    <a:pt x="214630" y="4160520"/>
                  </a:cubicBezTo>
                  <a:cubicBezTo>
                    <a:pt x="353060" y="4206240"/>
                    <a:pt x="502920" y="4131310"/>
                    <a:pt x="548640" y="3991610"/>
                  </a:cubicBezTo>
                  <a:lnTo>
                    <a:pt x="1062990" y="2393950"/>
                  </a:lnTo>
                  <a:lnTo>
                    <a:pt x="1183640" y="2393950"/>
                  </a:lnTo>
                  <a:lnTo>
                    <a:pt x="303530" y="5134610"/>
                  </a:lnTo>
                  <a:lnTo>
                    <a:pt x="1019810" y="5134610"/>
                  </a:lnTo>
                  <a:lnTo>
                    <a:pt x="1019810" y="7306310"/>
                  </a:lnTo>
                  <a:cubicBezTo>
                    <a:pt x="1019810" y="7479030"/>
                    <a:pt x="1159510" y="7620000"/>
                    <a:pt x="1333500" y="7620000"/>
                  </a:cubicBezTo>
                  <a:cubicBezTo>
                    <a:pt x="1506220" y="7620000"/>
                    <a:pt x="1647190" y="7480300"/>
                    <a:pt x="1647190" y="7306310"/>
                  </a:cubicBezTo>
                  <a:lnTo>
                    <a:pt x="1647190" y="5134610"/>
                  </a:lnTo>
                  <a:lnTo>
                    <a:pt x="1880870" y="5134610"/>
                  </a:lnTo>
                  <a:lnTo>
                    <a:pt x="1880870" y="7306310"/>
                  </a:lnTo>
                  <a:cubicBezTo>
                    <a:pt x="1880870" y="7479030"/>
                    <a:pt x="2020570" y="7620000"/>
                    <a:pt x="2194560" y="7620000"/>
                  </a:cubicBezTo>
                  <a:cubicBezTo>
                    <a:pt x="2367280" y="7620000"/>
                    <a:pt x="2508250" y="7480300"/>
                    <a:pt x="2508250" y="7306310"/>
                  </a:cubicBezTo>
                  <a:lnTo>
                    <a:pt x="2508250" y="5134610"/>
                  </a:lnTo>
                  <a:lnTo>
                    <a:pt x="3224530" y="5134610"/>
                  </a:lnTo>
                  <a:lnTo>
                    <a:pt x="2346960" y="2393950"/>
                  </a:lnTo>
                  <a:lnTo>
                    <a:pt x="2467610" y="2393950"/>
                  </a:lnTo>
                  <a:lnTo>
                    <a:pt x="2981960" y="3991610"/>
                  </a:lnTo>
                  <a:cubicBezTo>
                    <a:pt x="3027680" y="4130040"/>
                    <a:pt x="3177540" y="4206240"/>
                    <a:pt x="3315970" y="4160520"/>
                  </a:cubicBezTo>
                  <a:cubicBezTo>
                    <a:pt x="3453130" y="4116070"/>
                    <a:pt x="3528060" y="3964940"/>
                    <a:pt x="3482340" y="382651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</p:grp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3648801" y="5169359"/>
            <a:ext cx="246146" cy="540152"/>
            <a:chOff x="0" y="0"/>
            <a:chExt cx="3464560" cy="7620000"/>
          </a:xfrm>
        </p:grpSpPr>
        <p:sp>
          <p:nvSpPr>
            <p:cNvPr id="30" name="Freeform 30"/>
            <p:cNvSpPr/>
            <p:nvPr/>
          </p:nvSpPr>
          <p:spPr>
            <a:xfrm>
              <a:off x="-30480" y="0"/>
              <a:ext cx="3528060" cy="7620000"/>
            </a:xfrm>
            <a:custGeom>
              <a:avLst/>
              <a:gdLst/>
              <a:ahLst/>
              <a:cxnLst/>
              <a:rect l="l" t="t" r="r" b="b"/>
              <a:pathLst>
                <a:path w="3528060" h="7620000">
                  <a:moveTo>
                    <a:pt x="1767840" y="0"/>
                  </a:moveTo>
                  <a:cubicBezTo>
                    <a:pt x="2139950" y="0"/>
                    <a:pt x="2440940" y="300990"/>
                    <a:pt x="2440940" y="673100"/>
                  </a:cubicBezTo>
                  <a:cubicBezTo>
                    <a:pt x="2440940" y="1045210"/>
                    <a:pt x="2139950" y="1346200"/>
                    <a:pt x="1767840" y="1346200"/>
                  </a:cubicBezTo>
                  <a:cubicBezTo>
                    <a:pt x="1395730" y="1346200"/>
                    <a:pt x="1094740" y="1045210"/>
                    <a:pt x="1094740" y="673100"/>
                  </a:cubicBezTo>
                  <a:cubicBezTo>
                    <a:pt x="1093470" y="300990"/>
                    <a:pt x="1395730" y="0"/>
                    <a:pt x="1767840" y="0"/>
                  </a:cubicBezTo>
                  <a:close/>
                  <a:moveTo>
                    <a:pt x="3482340" y="3826510"/>
                  </a:moveTo>
                  <a:lnTo>
                    <a:pt x="2948940" y="2167890"/>
                  </a:lnTo>
                  <a:cubicBezTo>
                    <a:pt x="2945130" y="2156460"/>
                    <a:pt x="2940050" y="2146300"/>
                    <a:pt x="2934970" y="2136140"/>
                  </a:cubicBezTo>
                  <a:cubicBezTo>
                    <a:pt x="2722880" y="1597660"/>
                    <a:pt x="2249170" y="1471930"/>
                    <a:pt x="2082800" y="1471930"/>
                  </a:cubicBezTo>
                  <a:lnTo>
                    <a:pt x="1445260" y="1471930"/>
                  </a:lnTo>
                  <a:cubicBezTo>
                    <a:pt x="1277620" y="1471930"/>
                    <a:pt x="805180" y="1598930"/>
                    <a:pt x="593090" y="2136140"/>
                  </a:cubicBezTo>
                  <a:cubicBezTo>
                    <a:pt x="588010" y="2146300"/>
                    <a:pt x="582930" y="2156460"/>
                    <a:pt x="579120" y="2167890"/>
                  </a:cubicBezTo>
                  <a:lnTo>
                    <a:pt x="45720" y="3826510"/>
                  </a:lnTo>
                  <a:cubicBezTo>
                    <a:pt x="0" y="3964940"/>
                    <a:pt x="74930" y="4114800"/>
                    <a:pt x="214630" y="4160520"/>
                  </a:cubicBezTo>
                  <a:cubicBezTo>
                    <a:pt x="353060" y="4206240"/>
                    <a:pt x="502920" y="4131310"/>
                    <a:pt x="548640" y="3991610"/>
                  </a:cubicBezTo>
                  <a:lnTo>
                    <a:pt x="1062990" y="2393950"/>
                  </a:lnTo>
                  <a:lnTo>
                    <a:pt x="1183640" y="2393950"/>
                  </a:lnTo>
                  <a:lnTo>
                    <a:pt x="303530" y="5134610"/>
                  </a:lnTo>
                  <a:lnTo>
                    <a:pt x="1019810" y="5134610"/>
                  </a:lnTo>
                  <a:lnTo>
                    <a:pt x="1019810" y="7306310"/>
                  </a:lnTo>
                  <a:cubicBezTo>
                    <a:pt x="1019810" y="7479030"/>
                    <a:pt x="1159510" y="7620000"/>
                    <a:pt x="1333500" y="7620000"/>
                  </a:cubicBezTo>
                  <a:cubicBezTo>
                    <a:pt x="1506220" y="7620000"/>
                    <a:pt x="1647190" y="7480300"/>
                    <a:pt x="1647190" y="7306310"/>
                  </a:cubicBezTo>
                  <a:lnTo>
                    <a:pt x="1647190" y="5134610"/>
                  </a:lnTo>
                  <a:lnTo>
                    <a:pt x="1880870" y="5134610"/>
                  </a:lnTo>
                  <a:lnTo>
                    <a:pt x="1880870" y="7306310"/>
                  </a:lnTo>
                  <a:cubicBezTo>
                    <a:pt x="1880870" y="7479030"/>
                    <a:pt x="2020570" y="7620000"/>
                    <a:pt x="2194560" y="7620000"/>
                  </a:cubicBezTo>
                  <a:cubicBezTo>
                    <a:pt x="2367280" y="7620000"/>
                    <a:pt x="2508250" y="7480300"/>
                    <a:pt x="2508250" y="7306310"/>
                  </a:cubicBezTo>
                  <a:lnTo>
                    <a:pt x="2508250" y="5134610"/>
                  </a:lnTo>
                  <a:lnTo>
                    <a:pt x="3224530" y="5134610"/>
                  </a:lnTo>
                  <a:lnTo>
                    <a:pt x="2346960" y="2393950"/>
                  </a:lnTo>
                  <a:lnTo>
                    <a:pt x="2467610" y="2393950"/>
                  </a:lnTo>
                  <a:lnTo>
                    <a:pt x="2981960" y="3991610"/>
                  </a:lnTo>
                  <a:cubicBezTo>
                    <a:pt x="3027680" y="4130040"/>
                    <a:pt x="3177540" y="4206240"/>
                    <a:pt x="3315970" y="4160520"/>
                  </a:cubicBezTo>
                  <a:cubicBezTo>
                    <a:pt x="3453130" y="4116070"/>
                    <a:pt x="3528060" y="3964940"/>
                    <a:pt x="3482340" y="3826510"/>
                  </a:cubicBezTo>
                  <a:close/>
                </a:path>
              </a:pathLst>
            </a:custGeom>
            <a:solidFill>
              <a:srgbClr val="FBF5F2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723920" y="2922161"/>
            <a:ext cx="518108" cy="519588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703692" y="3712041"/>
            <a:ext cx="518108" cy="519588"/>
          </a:xfrm>
          <a:prstGeom prst="rect">
            <a:avLst/>
          </a:prstGeom>
          <a:ln>
            <a:noFill/>
          </a:ln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703692" y="4445196"/>
            <a:ext cx="518108" cy="519588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718729" y="5189924"/>
            <a:ext cx="518108" cy="519588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906496" y="3660745"/>
            <a:ext cx="570883" cy="570883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906496" y="2861423"/>
            <a:ext cx="569204" cy="569204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733917" y="2240148"/>
            <a:ext cx="1649283" cy="215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6"/>
              </a:lnSpc>
            </a:pPr>
            <a:r>
              <a:rPr lang="en-US" sz="1289" b="1" spc="141">
                <a:solidFill>
                  <a:srgbClr val="706563"/>
                </a:solidFill>
                <a:latin typeface="Lilita One"/>
              </a:rPr>
              <a:t>ACTIONS/TRAIT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45268" y="2937994"/>
            <a:ext cx="1649283" cy="243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</a:pPr>
            <a:r>
              <a:rPr lang="en-US" sz="1289" b="0" spc="141">
                <a:solidFill>
                  <a:srgbClr val="706563"/>
                </a:solidFill>
                <a:latin typeface="Lilita One"/>
              </a:rPr>
              <a:t>SAVE MONEY HERE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45268" y="3664416"/>
            <a:ext cx="1649283" cy="47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</a:pPr>
            <a:r>
              <a:rPr lang="en-US" sz="1289" b="0" spc="141">
                <a:solidFill>
                  <a:srgbClr val="706563"/>
                </a:solidFill>
                <a:latin typeface="Lilita One"/>
              </a:rPr>
              <a:t>MARKET CHEAP PRODUCTS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45268" y="4491748"/>
            <a:ext cx="1649283" cy="47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</a:pPr>
            <a:r>
              <a:rPr lang="en-US" sz="1289" b="0" spc="141">
                <a:solidFill>
                  <a:srgbClr val="706563"/>
                </a:solidFill>
                <a:latin typeface="Lilita One"/>
              </a:rPr>
              <a:t>SPECIFIC TARGETING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33917" y="5236475"/>
            <a:ext cx="1649283" cy="47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</a:pPr>
            <a:r>
              <a:rPr lang="en-US" sz="1289" b="0" spc="141">
                <a:solidFill>
                  <a:srgbClr val="706563"/>
                </a:solidFill>
                <a:latin typeface="Lilita One"/>
              </a:rPr>
              <a:t>HEAVY PROMOTION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947232" y="2240148"/>
            <a:ext cx="1649283" cy="215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6"/>
              </a:lnSpc>
            </a:pPr>
            <a:r>
              <a:rPr lang="en-US" sz="1289" b="1" spc="141">
                <a:solidFill>
                  <a:srgbClr val="706563"/>
                </a:solidFill>
                <a:latin typeface="Lilita One"/>
              </a:rPr>
              <a:t>BRAND LOYALTY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158333" y="2141704"/>
            <a:ext cx="1649283" cy="41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6"/>
              </a:lnSpc>
            </a:pPr>
            <a:r>
              <a:rPr lang="en-US" sz="1289" b="1" spc="141">
                <a:solidFill>
                  <a:srgbClr val="706563"/>
                </a:solidFill>
                <a:latin typeface="Lilita One"/>
              </a:rPr>
              <a:t>PURCHASING POWER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365264" y="2141704"/>
            <a:ext cx="1649283" cy="41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6"/>
              </a:lnSpc>
            </a:pPr>
            <a:r>
              <a:rPr lang="en-US" sz="1289" b="1" spc="141" dirty="0">
                <a:solidFill>
                  <a:srgbClr val="706563"/>
                </a:solidFill>
                <a:latin typeface="Lilita One"/>
              </a:rPr>
              <a:t>RESPONSIVENESS TO PROMOTIONS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527042" y="1152971"/>
            <a:ext cx="6561148" cy="625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6"/>
              </a:lnSpc>
            </a:pPr>
            <a:r>
              <a:rPr lang="en-US" sz="4226" b="1" spc="274">
                <a:solidFill>
                  <a:srgbClr val="FF5757"/>
                </a:solidFill>
                <a:latin typeface="Poppins Bold"/>
              </a:rPr>
              <a:t>SEGMENTATION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904464" y="4419548"/>
            <a:ext cx="570883" cy="570883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904464" y="5153994"/>
            <a:ext cx="570883" cy="570883"/>
          </a:xfrm>
          <a:prstGeom prst="rect">
            <a:avLst/>
          </a:prstGeom>
        </p:spPr>
      </p:pic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820717" y="900477"/>
            <a:ext cx="246146" cy="540152"/>
            <a:chOff x="0" y="0"/>
            <a:chExt cx="3464560" cy="7620000"/>
          </a:xfrm>
        </p:grpSpPr>
        <p:sp>
          <p:nvSpPr>
            <p:cNvPr id="49" name="Freeform 49"/>
            <p:cNvSpPr/>
            <p:nvPr/>
          </p:nvSpPr>
          <p:spPr>
            <a:xfrm>
              <a:off x="-30480" y="0"/>
              <a:ext cx="3528060" cy="7620000"/>
            </a:xfrm>
            <a:custGeom>
              <a:avLst/>
              <a:gdLst/>
              <a:ahLst/>
              <a:cxnLst/>
              <a:rect l="l" t="t" r="r" b="b"/>
              <a:pathLst>
                <a:path w="3528060" h="7620000">
                  <a:moveTo>
                    <a:pt x="1767840" y="0"/>
                  </a:moveTo>
                  <a:cubicBezTo>
                    <a:pt x="2139950" y="0"/>
                    <a:pt x="2440940" y="300990"/>
                    <a:pt x="2440940" y="673100"/>
                  </a:cubicBezTo>
                  <a:cubicBezTo>
                    <a:pt x="2440940" y="1045210"/>
                    <a:pt x="2139950" y="1346200"/>
                    <a:pt x="1767840" y="1346200"/>
                  </a:cubicBezTo>
                  <a:cubicBezTo>
                    <a:pt x="1395730" y="1346200"/>
                    <a:pt x="1094740" y="1045210"/>
                    <a:pt x="1094740" y="673100"/>
                  </a:cubicBezTo>
                  <a:cubicBezTo>
                    <a:pt x="1093470" y="300990"/>
                    <a:pt x="1395730" y="0"/>
                    <a:pt x="1767840" y="0"/>
                  </a:cubicBezTo>
                  <a:close/>
                  <a:moveTo>
                    <a:pt x="3482340" y="3826510"/>
                  </a:moveTo>
                  <a:lnTo>
                    <a:pt x="2948940" y="2167890"/>
                  </a:lnTo>
                  <a:cubicBezTo>
                    <a:pt x="2945130" y="2156460"/>
                    <a:pt x="2940050" y="2146300"/>
                    <a:pt x="2934970" y="2136140"/>
                  </a:cubicBezTo>
                  <a:cubicBezTo>
                    <a:pt x="2722880" y="1597660"/>
                    <a:pt x="2249170" y="1471930"/>
                    <a:pt x="2082800" y="1471930"/>
                  </a:cubicBezTo>
                  <a:lnTo>
                    <a:pt x="1445260" y="1471930"/>
                  </a:lnTo>
                  <a:cubicBezTo>
                    <a:pt x="1277620" y="1471930"/>
                    <a:pt x="805180" y="1598930"/>
                    <a:pt x="593090" y="2136140"/>
                  </a:cubicBezTo>
                  <a:cubicBezTo>
                    <a:pt x="588010" y="2146300"/>
                    <a:pt x="582930" y="2156460"/>
                    <a:pt x="579120" y="2167890"/>
                  </a:cubicBezTo>
                  <a:lnTo>
                    <a:pt x="45720" y="3826510"/>
                  </a:lnTo>
                  <a:cubicBezTo>
                    <a:pt x="0" y="3964940"/>
                    <a:pt x="74930" y="4114800"/>
                    <a:pt x="214630" y="4160520"/>
                  </a:cubicBezTo>
                  <a:cubicBezTo>
                    <a:pt x="353060" y="4206240"/>
                    <a:pt x="502920" y="4131310"/>
                    <a:pt x="548640" y="3991610"/>
                  </a:cubicBezTo>
                  <a:lnTo>
                    <a:pt x="1062990" y="2393950"/>
                  </a:lnTo>
                  <a:lnTo>
                    <a:pt x="1183640" y="2393950"/>
                  </a:lnTo>
                  <a:lnTo>
                    <a:pt x="303530" y="5134610"/>
                  </a:lnTo>
                  <a:lnTo>
                    <a:pt x="1019810" y="5134610"/>
                  </a:lnTo>
                  <a:lnTo>
                    <a:pt x="1019810" y="7306310"/>
                  </a:lnTo>
                  <a:cubicBezTo>
                    <a:pt x="1019810" y="7479030"/>
                    <a:pt x="1159510" y="7620000"/>
                    <a:pt x="1333500" y="7620000"/>
                  </a:cubicBezTo>
                  <a:cubicBezTo>
                    <a:pt x="1506220" y="7620000"/>
                    <a:pt x="1647190" y="7480300"/>
                    <a:pt x="1647190" y="7306310"/>
                  </a:cubicBezTo>
                  <a:lnTo>
                    <a:pt x="1647190" y="5134610"/>
                  </a:lnTo>
                  <a:lnTo>
                    <a:pt x="1880870" y="5134610"/>
                  </a:lnTo>
                  <a:lnTo>
                    <a:pt x="1880870" y="7306310"/>
                  </a:lnTo>
                  <a:cubicBezTo>
                    <a:pt x="1880870" y="7479030"/>
                    <a:pt x="2020570" y="7620000"/>
                    <a:pt x="2194560" y="7620000"/>
                  </a:cubicBezTo>
                  <a:cubicBezTo>
                    <a:pt x="2367280" y="7620000"/>
                    <a:pt x="2508250" y="7480300"/>
                    <a:pt x="2508250" y="7306310"/>
                  </a:cubicBezTo>
                  <a:lnTo>
                    <a:pt x="2508250" y="5134610"/>
                  </a:lnTo>
                  <a:lnTo>
                    <a:pt x="3224530" y="5134610"/>
                  </a:lnTo>
                  <a:lnTo>
                    <a:pt x="2346960" y="2393950"/>
                  </a:lnTo>
                  <a:lnTo>
                    <a:pt x="2467610" y="2393950"/>
                  </a:lnTo>
                  <a:lnTo>
                    <a:pt x="2981960" y="3991610"/>
                  </a:lnTo>
                  <a:cubicBezTo>
                    <a:pt x="3027680" y="4130040"/>
                    <a:pt x="3177540" y="4206240"/>
                    <a:pt x="3315970" y="4160520"/>
                  </a:cubicBezTo>
                  <a:cubicBezTo>
                    <a:pt x="3453130" y="4116070"/>
                    <a:pt x="3528060" y="3964940"/>
                    <a:pt x="3482340" y="382651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32890" y="885111"/>
            <a:ext cx="570883" cy="570883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51573" y="910759"/>
            <a:ext cx="518108" cy="519588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076748" y="1585009"/>
            <a:ext cx="6561148" cy="310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77"/>
              </a:lnSpc>
            </a:pPr>
            <a:r>
              <a:rPr lang="en-US" sz="2100" b="0" spc="231">
                <a:solidFill>
                  <a:srgbClr val="97AEB5"/>
                </a:solidFill>
                <a:latin typeface="Poppins Bold"/>
              </a:rPr>
              <a:t>IDEAL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537975" y="161632"/>
            <a:ext cx="20480" cy="6201103"/>
          </a:xfrm>
          <a:prstGeom prst="rect">
            <a:avLst/>
          </a:prstGeom>
          <a:solidFill>
            <a:srgbClr val="1D617A"/>
          </a:solidFill>
        </p:spPr>
      </p:sp>
      <p:grpSp>
        <p:nvGrpSpPr>
          <p:cNvPr id="3" name="Group 3"/>
          <p:cNvGrpSpPr/>
          <p:nvPr/>
        </p:nvGrpSpPr>
        <p:grpSpPr>
          <a:xfrm>
            <a:off x="5487255" y="336104"/>
            <a:ext cx="121920" cy="12192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487255" y="5725184"/>
            <a:ext cx="121920" cy="12192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487255" y="4138183"/>
            <a:ext cx="121920" cy="12192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87255" y="2469881"/>
            <a:ext cx="121920" cy="12192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540642" y="211419"/>
            <a:ext cx="2540213" cy="1877846"/>
            <a:chOff x="0" y="0"/>
            <a:chExt cx="3386951" cy="250379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9050"/>
              <a:ext cx="3386951" cy="3442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80"/>
                </a:lnSpc>
              </a:pPr>
              <a:r>
                <a:rPr lang="en-US" sz="1600" b="1" i="0" spc="160">
                  <a:solidFill>
                    <a:srgbClr val="61C2A2"/>
                  </a:solidFill>
                  <a:latin typeface="Poppins Light"/>
                </a:rPr>
                <a:t>RECOMMENDATION 1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22540"/>
              <a:ext cx="3386951" cy="2081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80"/>
                </a:lnSpc>
              </a:pPr>
              <a:r>
                <a:rPr lang="en-US" sz="1386" b="0" i="0">
                  <a:solidFill>
                    <a:srgbClr val="1D617A"/>
                  </a:solidFill>
                  <a:latin typeface="Poppins Light"/>
                </a:rPr>
                <a:t>Creating customer "personas," corresponding to the cluster segments, for  use by consumer goods manufacturers sales and marketing teams.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40642" y="3986546"/>
            <a:ext cx="2540213" cy="2142046"/>
            <a:chOff x="0" y="0"/>
            <a:chExt cx="3386951" cy="2856061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9050"/>
              <a:ext cx="3386951" cy="3442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80"/>
                </a:lnSpc>
              </a:pPr>
              <a:r>
                <a:rPr lang="en-US" sz="1600" b="1" i="0" spc="160">
                  <a:solidFill>
                    <a:srgbClr val="61C2A2"/>
                  </a:solidFill>
                  <a:latin typeface="Poppins Light"/>
                </a:rPr>
                <a:t>RECOMMENDATION 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22540"/>
              <a:ext cx="3386951" cy="2433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80"/>
                </a:lnSpc>
              </a:pPr>
              <a:r>
                <a:rPr lang="en-US" sz="1386" b="0" i="0">
                  <a:solidFill>
                    <a:srgbClr val="1D617A"/>
                  </a:solidFill>
                  <a:latin typeface="Poppins Light"/>
                </a:rPr>
                <a:t>"Capture affluent market share" campaign for a client who wants to target more affluent consumers who are not wedded to their current brand,  and secure more brand share.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015575" y="2090157"/>
            <a:ext cx="2540213" cy="2142046"/>
            <a:chOff x="0" y="0"/>
            <a:chExt cx="3386951" cy="285606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9050"/>
              <a:ext cx="3386951" cy="3442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n-US" sz="1600" b="1" i="0" spc="160">
                  <a:solidFill>
                    <a:srgbClr val="61C2A2"/>
                  </a:solidFill>
                  <a:latin typeface="Poppins Light"/>
                </a:rPr>
                <a:t>RECOMMENDATION 2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422540"/>
              <a:ext cx="3386951" cy="2433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n-US" sz="1386" b="0" i="0">
                  <a:solidFill>
                    <a:srgbClr val="1D617A"/>
                  </a:solidFill>
                  <a:latin typeface="Poppins Light"/>
                </a:rPr>
                <a:t>Creating customer "personas," corresponding to the cluster segments, for  use by CRISA in providing marketing services &amp; advising advertising agencies.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015575" y="5555912"/>
            <a:ext cx="2540213" cy="1613646"/>
            <a:chOff x="0" y="0"/>
            <a:chExt cx="3386951" cy="215152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19050"/>
              <a:ext cx="3386951" cy="3442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n-US" sz="1600" b="1" i="0" spc="160">
                  <a:solidFill>
                    <a:srgbClr val="61C2A2"/>
                  </a:solidFill>
                  <a:latin typeface="Poppins Light"/>
                </a:rPr>
                <a:t>RECOMMENDATION 4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422540"/>
              <a:ext cx="3386951" cy="1728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n-US" sz="1386" b="0" i="0">
                  <a:solidFill>
                    <a:srgbClr val="1D617A"/>
                  </a:solidFill>
                  <a:latin typeface="Poppins Light"/>
                </a:rPr>
                <a:t>"Down market" campaign for a data-poor client to build a "value" brand for less affluent consumers, much as Dollar General has done in the U.S.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 rot="-5400000">
            <a:off x="-1697736" y="2158374"/>
            <a:ext cx="5053456" cy="74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0"/>
              </a:lnSpc>
            </a:pPr>
            <a:r>
              <a:rPr lang="en-US" sz="5200" b="1" i="1" spc="-155">
                <a:solidFill>
                  <a:srgbClr val="1D617A"/>
                </a:solidFill>
                <a:latin typeface="Poppins Bold"/>
              </a:rPr>
              <a:t>CONCLUSIONS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8841790" y="-623913"/>
            <a:ext cx="1823621" cy="2175409"/>
            <a:chOff x="0" y="0"/>
            <a:chExt cx="2431494" cy="2900545"/>
          </a:xfrm>
        </p:grpSpPr>
        <p:grpSp>
          <p:nvGrpSpPr>
            <p:cNvPr id="25" name="Group 25"/>
            <p:cNvGrpSpPr/>
            <p:nvPr/>
          </p:nvGrpSpPr>
          <p:grpSpPr>
            <a:xfrm rot="-2700000">
              <a:off x="-52361" y="1407608"/>
              <a:ext cx="2290105" cy="800493"/>
              <a:chOff x="0" y="0"/>
              <a:chExt cx="1162657" cy="4064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 rot="-2700000">
              <a:off x="128139" y="719622"/>
              <a:ext cx="2366973" cy="800493"/>
              <a:chOff x="0" y="0"/>
              <a:chExt cx="1201682" cy="4064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29" name="Group 29"/>
          <p:cNvGrpSpPr/>
          <p:nvPr/>
        </p:nvGrpSpPr>
        <p:grpSpPr>
          <a:xfrm>
            <a:off x="-813655" y="5263071"/>
            <a:ext cx="2724590" cy="3250181"/>
            <a:chOff x="0" y="0"/>
            <a:chExt cx="3632787" cy="4333575"/>
          </a:xfrm>
        </p:grpSpPr>
        <p:grpSp>
          <p:nvGrpSpPr>
            <p:cNvPr id="30" name="Group 30"/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34" name="Group 34"/>
          <p:cNvGrpSpPr/>
          <p:nvPr/>
        </p:nvGrpSpPr>
        <p:grpSpPr>
          <a:xfrm rot="-5400000">
            <a:off x="-1220791" y="1769431"/>
            <a:ext cx="5016919" cy="1478057"/>
            <a:chOff x="0" y="0"/>
            <a:chExt cx="6689225" cy="1970742"/>
          </a:xfrm>
        </p:grpSpPr>
        <p:sp>
          <p:nvSpPr>
            <p:cNvPr id="35" name="TextBox 35"/>
            <p:cNvSpPr txBox="1"/>
            <p:nvPr/>
          </p:nvSpPr>
          <p:spPr>
            <a:xfrm>
              <a:off x="0" y="723765"/>
              <a:ext cx="6689225" cy="283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5"/>
                </a:lnSpc>
              </a:pPr>
              <a:endParaRPr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1144693"/>
              <a:ext cx="6689225" cy="826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359"/>
                </a:lnSpc>
                <a:buFont typeface="Arial"/>
                <a:buChar char="•"/>
              </a:pPr>
              <a:endParaRPr/>
            </a:p>
            <a:p>
              <a:pPr marL="0" lvl="0" indent="0">
                <a:lnSpc>
                  <a:spcPts val="2239"/>
                </a:lnSpc>
                <a:buFont typeface="Arial"/>
                <a:buChar char="•"/>
              </a:pPr>
              <a:endParaRPr/>
            </a:p>
            <a:p>
              <a:pPr>
                <a:lnSpc>
                  <a:spcPts val="1359"/>
                </a:lnSpc>
              </a:pPr>
              <a:endParaRPr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38100"/>
              <a:ext cx="6689225" cy="603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56053" y="4474927"/>
            <a:ext cx="3267286" cy="3869436"/>
            <a:chOff x="0" y="0"/>
            <a:chExt cx="4356381" cy="5159248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6713198" y="-405991"/>
            <a:ext cx="1556712" cy="1937698"/>
            <a:chOff x="0" y="0"/>
            <a:chExt cx="2075616" cy="2583597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12461" y="1170651"/>
              <a:ext cx="1955663" cy="84530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239869" y="512806"/>
              <a:ext cx="1800573" cy="84530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1865580" y="-1330180"/>
            <a:ext cx="5817926" cy="6890152"/>
            <a:chOff x="0" y="0"/>
            <a:chExt cx="7757235" cy="9186869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3309491" y="2107752"/>
            <a:ext cx="6807413" cy="2925231"/>
            <a:chOff x="0" y="-9525"/>
            <a:chExt cx="9076551" cy="390030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9076551" cy="163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i="1" spc="-480" dirty="0">
                  <a:solidFill>
                    <a:srgbClr val="1D617A"/>
                  </a:solidFill>
                  <a:latin typeface="Poppins Bold"/>
                </a:rPr>
                <a:t>Thank you!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770545"/>
              <a:ext cx="8954928" cy="2120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9"/>
                </a:lnSpc>
              </a:pPr>
              <a:r>
                <a:rPr lang="en-US" sz="2400" i="0" dirty="0">
                  <a:solidFill>
                    <a:srgbClr val="1D617A"/>
                  </a:solidFill>
                  <a:latin typeface="Poppins Medium"/>
                </a:rPr>
                <a:t>Anyone promoting an internship? I am highly responsive to promotions.</a:t>
              </a:r>
            </a:p>
            <a:p>
              <a:pPr>
                <a:lnSpc>
                  <a:spcPts val="3119"/>
                </a:lnSpc>
              </a:pPr>
              <a:endParaRPr lang="en-US" sz="2400" i="0" dirty="0">
                <a:solidFill>
                  <a:srgbClr val="1D617A"/>
                </a:solidFill>
                <a:latin typeface="Poppins Medium"/>
              </a:endParaRPr>
            </a:p>
            <a:p>
              <a:pPr>
                <a:lnSpc>
                  <a:spcPts val="3120"/>
                </a:lnSpc>
              </a:pPr>
              <a:r>
                <a:rPr lang="en-US" sz="2400" i="0" dirty="0">
                  <a:solidFill>
                    <a:srgbClr val="1D617A"/>
                  </a:solidFill>
                  <a:latin typeface="Poppins Medium"/>
                </a:rPr>
                <a:t>Pun intended.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24294" y="4937192"/>
            <a:ext cx="543697" cy="543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254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Lilita One</vt:lpstr>
      <vt:lpstr>Calibri</vt:lpstr>
      <vt:lpstr>Arial</vt:lpstr>
      <vt:lpstr>Poppins Light</vt:lpstr>
      <vt:lpstr>Poppins Medium</vt:lpstr>
      <vt:lpstr>Roboto Condensed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Employee On Boarding Professional Presentation</dc:title>
  <dc:creator>BrandRely</dc:creator>
  <cp:lastModifiedBy>Devesh</cp:lastModifiedBy>
  <cp:revision>5</cp:revision>
  <dcterms:created xsi:type="dcterms:W3CDTF">2006-08-16T00:00:00Z</dcterms:created>
  <dcterms:modified xsi:type="dcterms:W3CDTF">2019-12-08T03:14:38Z</dcterms:modified>
  <dc:identifier>DADtKW4AfzM</dc:identifier>
</cp:coreProperties>
</file>