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43"/>
  </p:notesMasterIdLst>
  <p:sldIdLst>
    <p:sldId id="257" r:id="rId2"/>
    <p:sldId id="259" r:id="rId3"/>
    <p:sldId id="329" r:id="rId4"/>
    <p:sldId id="271" r:id="rId5"/>
    <p:sldId id="273" r:id="rId6"/>
    <p:sldId id="279" r:id="rId7"/>
    <p:sldId id="327" r:id="rId8"/>
    <p:sldId id="290" r:id="rId9"/>
    <p:sldId id="291" r:id="rId10"/>
    <p:sldId id="297" r:id="rId11"/>
    <p:sldId id="326" r:id="rId12"/>
    <p:sldId id="299" r:id="rId13"/>
    <p:sldId id="301" r:id="rId14"/>
    <p:sldId id="302" r:id="rId15"/>
    <p:sldId id="328" r:id="rId16"/>
    <p:sldId id="281" r:id="rId17"/>
    <p:sldId id="282" r:id="rId18"/>
    <p:sldId id="283" r:id="rId19"/>
    <p:sldId id="284" r:id="rId20"/>
    <p:sldId id="325" r:id="rId21"/>
    <p:sldId id="330" r:id="rId22"/>
    <p:sldId id="331" r:id="rId23"/>
    <p:sldId id="332" r:id="rId24"/>
    <p:sldId id="333" r:id="rId25"/>
    <p:sldId id="334" r:id="rId26"/>
    <p:sldId id="335" r:id="rId27"/>
    <p:sldId id="336" r:id="rId28"/>
    <p:sldId id="337" r:id="rId29"/>
    <p:sldId id="269" r:id="rId30"/>
    <p:sldId id="340" r:id="rId31"/>
    <p:sldId id="339" r:id="rId32"/>
    <p:sldId id="349" r:id="rId33"/>
    <p:sldId id="342" r:id="rId34"/>
    <p:sldId id="343" r:id="rId35"/>
    <p:sldId id="344" r:id="rId36"/>
    <p:sldId id="345" r:id="rId37"/>
    <p:sldId id="346" r:id="rId38"/>
    <p:sldId id="347" r:id="rId39"/>
    <p:sldId id="350" r:id="rId40"/>
    <p:sldId id="348" r:id="rId41"/>
    <p:sldId id="34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p:cViewPr varScale="1">
        <p:scale>
          <a:sx n="84" d="100"/>
          <a:sy n="84"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13.png"/><Relationship Id="rId1" Type="http://schemas.openxmlformats.org/officeDocument/2006/relationships/image" Target="../media/image12.png"/></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IRRIGATION FIELD INSTALLATION</a:t>
            </a:r>
            <a:r>
              <a:rPr lang="en-US" baseline="0" dirty="0" smtClean="0"/>
              <a:t>  VIEW</a:t>
            </a:r>
            <a:endParaRPr lang="en-US" dirty="0"/>
          </a:p>
        </c:rich>
      </c:tx>
      <c:layout>
        <c:manualLayout>
          <c:xMode val="edge"/>
          <c:yMode val="edge"/>
          <c:x val="0.13542700131233595"/>
          <c:y val="2.1874999999999999E-2"/>
        </c:manualLayout>
      </c:layout>
      <c:overlay val="0"/>
      <c:spPr>
        <a:noFill/>
        <a:ln>
          <a:noFill/>
        </a:ln>
        <a:effectLst/>
      </c:spPr>
    </c:title>
    <c:autoTitleDeleted val="0"/>
    <c:plotArea>
      <c:layout>
        <c:manualLayout>
          <c:layoutTarget val="inner"/>
          <c:xMode val="edge"/>
          <c:yMode val="edge"/>
          <c:x val="7.5295275590551186E-2"/>
          <c:y val="0.16678124999999999"/>
          <c:w val="0.9059547244094488"/>
          <c:h val="0.61242445866141737"/>
        </c:manualLayout>
      </c:layout>
      <c:lineChart>
        <c:grouping val="standard"/>
        <c:varyColors val="0"/>
        <c:ser>
          <c:idx val="0"/>
          <c:order val="0"/>
          <c:tx>
            <c:strRef>
              <c:f>Sheet1!$B$1</c:f>
              <c:strCache>
                <c:ptCount val="1"/>
                <c:pt idx="0">
                  <c:v>Series 1</c:v>
                </c:pt>
              </c:strCache>
            </c:strRef>
          </c:tx>
          <c:spPr>
            <a:ln w="34925" cap="rnd">
              <a:solidFill>
                <a:schemeClr val="accent1"/>
              </a:solidFill>
              <a:round/>
            </a:ln>
            <a:effectLst>
              <a:outerShdw blurRad="50800" dist="38100" dir="5400000" rotWithShape="0">
                <a:srgbClr val="000000">
                  <a:alpha val="35000"/>
                </a:srgbClr>
              </a:outerShdw>
            </a:effectLst>
          </c:spPr>
          <c:marker>
            <c:symbol val="picture"/>
            <c:spPr>
              <a:blipFill>
                <a:blip xmlns:r="http://schemas.openxmlformats.org/officeDocument/2006/relationships" r:embed="rId1"/>
                <a:stretch>
                  <a:fillRect/>
                </a:stretch>
              </a:blipFill>
              <a:ln w="25400">
                <a:noFill/>
                <a:roun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0.6</c:v>
                </c:pt>
                <c:pt idx="1">
                  <c:v>0.6</c:v>
                </c:pt>
                <c:pt idx="2">
                  <c:v>0.6</c:v>
                </c:pt>
                <c:pt idx="3">
                  <c:v>0.6</c:v>
                </c:pt>
              </c:numCache>
            </c:numRef>
          </c:val>
          <c:smooth val="0"/>
        </c:ser>
        <c:ser>
          <c:idx val="1"/>
          <c:order val="1"/>
          <c:tx>
            <c:strRef>
              <c:f>Sheet1!$C$1</c:f>
              <c:strCache>
                <c:ptCount val="1"/>
                <c:pt idx="0">
                  <c:v>Series 2</c:v>
                </c:pt>
              </c:strCache>
            </c:strRef>
          </c:tx>
          <c:spPr>
            <a:ln w="34925" cap="rnd">
              <a:solidFill>
                <a:schemeClr val="accent2"/>
              </a:solidFill>
              <a:round/>
            </a:ln>
            <a:effectLst>
              <a:outerShdw blurRad="50800" dist="38100" dir="5400000" rotWithShape="0">
                <a:srgbClr val="000000">
                  <a:alpha val="35000"/>
                </a:srgbClr>
              </a:outerShdw>
            </a:effectLst>
          </c:spPr>
          <c:marker>
            <c:symbol val="picture"/>
            <c:spPr>
              <a:blipFill>
                <a:blip xmlns:r="http://schemas.openxmlformats.org/officeDocument/2006/relationships" r:embed="rId2"/>
                <a:stretch>
                  <a:fillRect/>
                </a:stretch>
              </a:blipFill>
              <a:ln w="25400">
                <a:noFill/>
                <a:roun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1</c:v>
                </c:pt>
                <c:pt idx="1">
                  <c:v>1</c:v>
                </c:pt>
                <c:pt idx="2">
                  <c:v>1</c:v>
                </c:pt>
                <c:pt idx="3">
                  <c:v>1</c:v>
                </c:pt>
              </c:numCache>
            </c:numRef>
          </c:val>
          <c:smooth val="0"/>
        </c:ser>
        <c:ser>
          <c:idx val="2"/>
          <c:order val="2"/>
          <c:tx>
            <c:strRef>
              <c:f>Sheet1!$D$1</c:f>
              <c:strCache>
                <c:ptCount val="1"/>
                <c:pt idx="0">
                  <c:v>Series 3</c:v>
                </c:pt>
              </c:strCache>
            </c:strRef>
          </c:tx>
          <c:spPr>
            <a:ln w="34925" cap="rnd">
              <a:solidFill>
                <a:schemeClr val="accent3"/>
              </a:solidFill>
              <a:round/>
            </a:ln>
            <a:effectLst>
              <a:outerShdw blurRad="50800" dist="38100" dir="5400000" rotWithShape="0">
                <a:srgbClr val="000000">
                  <a:alpha val="35000"/>
                </a:srgbClr>
              </a:outerShdw>
            </a:effectLst>
          </c:spPr>
          <c:marker>
            <c:symbol val="picture"/>
            <c:spPr>
              <a:blipFill>
                <a:blip xmlns:r="http://schemas.openxmlformats.org/officeDocument/2006/relationships" r:embed="rId1"/>
                <a:stretch>
                  <a:fillRect/>
                </a:stretch>
              </a:blipFill>
              <a:ln w="25400">
                <a:noFill/>
                <a:roun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0.2</c:v>
                </c:pt>
                <c:pt idx="1">
                  <c:v>0.2</c:v>
                </c:pt>
                <c:pt idx="2">
                  <c:v>0.2</c:v>
                </c:pt>
                <c:pt idx="3">
                  <c:v>0.2</c:v>
                </c:pt>
              </c:numCache>
            </c:numRef>
          </c:val>
          <c:smooth val="0"/>
        </c:ser>
        <c:dLbls>
          <c:showLegendKey val="0"/>
          <c:showVal val="0"/>
          <c:showCatName val="0"/>
          <c:showSerName val="0"/>
          <c:showPercent val="0"/>
          <c:showBubbleSize val="0"/>
        </c:dLbls>
        <c:marker val="1"/>
        <c:smooth val="0"/>
        <c:axId val="-618182192"/>
        <c:axId val="-618183824"/>
      </c:lineChart>
      <c:catAx>
        <c:axId val="-61818219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18183824"/>
        <c:crosses val="autoZero"/>
        <c:auto val="1"/>
        <c:lblAlgn val="ctr"/>
        <c:lblOffset val="100"/>
        <c:noMultiLvlLbl val="0"/>
      </c:catAx>
      <c:valAx>
        <c:axId val="-6181838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1818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C7DE2-1C01-40AB-B431-8927FC7ECEDC}" type="datetimeFigureOut">
              <a:rPr lang="en-US" smtClean="0"/>
              <a:pPr/>
              <a:t>9/23/2018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A1F04-1A7B-40D9-9792-3DE73A72B5CC}" type="slidenum">
              <a:rPr lang="en-US" smtClean="0"/>
              <a:pPr/>
              <a:t>‹#›</a:t>
            </a:fld>
            <a:endParaRPr lang="en-US" dirty="0"/>
          </a:p>
        </p:txBody>
      </p:sp>
    </p:spTree>
    <p:extLst>
      <p:ext uri="{BB962C8B-B14F-4D97-AF65-F5344CB8AC3E}">
        <p14:creationId xmlns:p14="http://schemas.microsoft.com/office/powerpoint/2010/main" val="1831699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p:spPr>
      </p:sp>
      <p:sp>
        <p:nvSpPr>
          <p:cNvPr id="11267" name="Rectangle 3"/>
          <p:cNvSpPr>
            <a:spLocks noGrp="1"/>
          </p:cNvSpPr>
          <p:nvPr>
            <p:ph type="body" idx="1"/>
          </p:nvPr>
        </p:nvSpPr>
        <p:spPr bwMode="auto">
          <a:noFill/>
        </p:spPr>
        <p:txBody>
          <a:bodyPr/>
          <a:lstStyle/>
          <a:p>
            <a:pPr eaLnBrk="1" hangingPunct="1"/>
            <a:endParaRPr lang="en-GB" dirty="0" smtClean="0">
              <a:ea typeface="ＭＳ Ｐゴシック" pitchFamily="-108" charset="-128"/>
            </a:endParaRPr>
          </a:p>
        </p:txBody>
      </p:sp>
    </p:spTree>
    <p:extLst>
      <p:ext uri="{BB962C8B-B14F-4D97-AF65-F5344CB8AC3E}">
        <p14:creationId xmlns:p14="http://schemas.microsoft.com/office/powerpoint/2010/main" val="82549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A1F04-1A7B-40D9-9792-3DE73A72B5CC}" type="slidenum">
              <a:rPr lang="en-US" smtClean="0"/>
              <a:pPr/>
              <a:t>13</a:t>
            </a:fld>
            <a:endParaRPr lang="en-US" dirty="0"/>
          </a:p>
        </p:txBody>
      </p:sp>
    </p:spTree>
    <p:extLst>
      <p:ext uri="{BB962C8B-B14F-4D97-AF65-F5344CB8AC3E}">
        <p14:creationId xmlns:p14="http://schemas.microsoft.com/office/powerpoint/2010/main" val="19661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A1F04-1A7B-40D9-9792-3DE73A72B5CC}" type="slidenum">
              <a:rPr lang="en-US" smtClean="0"/>
              <a:pPr/>
              <a:t>36</a:t>
            </a:fld>
            <a:endParaRPr lang="en-US" dirty="0"/>
          </a:p>
        </p:txBody>
      </p:sp>
    </p:spTree>
    <p:extLst>
      <p:ext uri="{BB962C8B-B14F-4D97-AF65-F5344CB8AC3E}">
        <p14:creationId xmlns:p14="http://schemas.microsoft.com/office/powerpoint/2010/main" val="389758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A1F04-1A7B-40D9-9792-3DE73A72B5CC}" type="slidenum">
              <a:rPr lang="en-US" smtClean="0"/>
              <a:pPr/>
              <a:t>39</a:t>
            </a:fld>
            <a:endParaRPr lang="en-US" dirty="0"/>
          </a:p>
        </p:txBody>
      </p:sp>
    </p:spTree>
    <p:extLst>
      <p:ext uri="{BB962C8B-B14F-4D97-AF65-F5344CB8AC3E}">
        <p14:creationId xmlns:p14="http://schemas.microsoft.com/office/powerpoint/2010/main" val="284858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342728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171090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0016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3464281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1328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2182736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4027032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2927015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smtClean="0"/>
              <a:t>Click to edit Master title style</a:t>
            </a:r>
            <a:endParaRPr lang="fr-CH"/>
          </a:p>
        </p:txBody>
      </p:sp>
      <p:sp>
        <p:nvSpPr>
          <p:cNvPr id="3" name="Rectangle 17"/>
          <p:cNvSpPr>
            <a:spLocks noGrp="1" noChangeArrowheads="1"/>
          </p:cNvSpPr>
          <p:nvPr>
            <p:ph type="sldNum" sz="quarter" idx="10"/>
          </p:nvPr>
        </p:nvSpPr>
        <p:spPr>
          <a:ln/>
        </p:spPr>
        <p:txBody>
          <a:bodyPr/>
          <a:lstStyle>
            <a:lvl1pPr>
              <a:defRPr/>
            </a:lvl1pPr>
          </a:lstStyle>
          <a:p>
            <a:fld id="{6F7C4BC4-A5A0-4BD0-85DB-5182E518BFAF}" type="slidenum">
              <a:rPr lang="en-GB"/>
              <a:pPr/>
              <a:t>‹#›</a:t>
            </a:fld>
            <a:endParaRPr lang="en-GB" dirty="0"/>
          </a:p>
        </p:txBody>
      </p:sp>
    </p:spTree>
    <p:extLst>
      <p:ext uri="{BB962C8B-B14F-4D97-AF65-F5344CB8AC3E}">
        <p14:creationId xmlns:p14="http://schemas.microsoft.com/office/powerpoint/2010/main" val="121742727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Mastertitelformat bearbeiten</a:t>
            </a:r>
            <a:endParaRPr lang="de-DE"/>
          </a:p>
        </p:txBody>
      </p:sp>
      <p:sp>
        <p:nvSpPr>
          <p:cNvPr id="5" name="Content Placeholder 2"/>
          <p:cNvSpPr>
            <a:spLocks noGrp="1"/>
          </p:cNvSpPr>
          <p:nvPr>
            <p:ph idx="1"/>
          </p:nvPr>
        </p:nvSpPr>
        <p:spPr>
          <a:xfrm>
            <a:off x="360363" y="1495425"/>
            <a:ext cx="4135437" cy="4525963"/>
          </a:xfrm>
        </p:spPr>
        <p:txBody>
          <a:bodyPr/>
          <a:lstStyle>
            <a:lvl1pPr>
              <a:defRPr sz="2000"/>
            </a:lvl1pPr>
            <a:lvl2pPr>
              <a:defRPr sz="2000"/>
            </a:lvl2pPr>
            <a:lvl3pPr>
              <a:defRPr sz="2000"/>
            </a:lvl3pPr>
            <a:lvl4pPr>
              <a:defRPr sz="2000"/>
            </a:lvl4pPr>
            <a:lvl5pPr>
              <a:defRPr sz="2000"/>
            </a:lvl5pPr>
          </a:lstStyle>
          <a:p>
            <a:pPr lvl="0"/>
            <a:r>
              <a:rPr lang="fr-CH" dirty="0" smtClean="0"/>
              <a:t>Click to edit Master text styles</a:t>
            </a:r>
          </a:p>
          <a:p>
            <a:pPr lvl="1"/>
            <a:r>
              <a:rPr lang="fr-CH" dirty="0" smtClean="0"/>
              <a:t>Second level</a:t>
            </a:r>
          </a:p>
          <a:p>
            <a:pPr lvl="2"/>
            <a:r>
              <a:rPr lang="fr-CH" dirty="0" smtClean="0"/>
              <a:t>Third level</a:t>
            </a:r>
          </a:p>
          <a:p>
            <a:pPr lvl="3"/>
            <a:r>
              <a:rPr lang="fr-CH" dirty="0" smtClean="0"/>
              <a:t>Fourth level</a:t>
            </a:r>
          </a:p>
          <a:p>
            <a:pPr lvl="4"/>
            <a:r>
              <a:rPr lang="fr-CH" dirty="0" smtClean="0"/>
              <a:t>Fifth level</a:t>
            </a:r>
            <a:endParaRPr lang="fr-CH" dirty="0"/>
          </a:p>
        </p:txBody>
      </p:sp>
      <p:sp>
        <p:nvSpPr>
          <p:cNvPr id="6" name="Content Placeholder 2"/>
          <p:cNvSpPr>
            <a:spLocks noGrp="1"/>
          </p:cNvSpPr>
          <p:nvPr>
            <p:ph idx="11"/>
          </p:nvPr>
        </p:nvSpPr>
        <p:spPr>
          <a:xfrm>
            <a:off x="4627563" y="1493837"/>
            <a:ext cx="4135437" cy="4525963"/>
          </a:xfrm>
        </p:spPr>
        <p:txBody>
          <a:bodyPr/>
          <a:lstStyle>
            <a:lvl1pPr>
              <a:defRPr sz="2000"/>
            </a:lvl1pPr>
            <a:lvl2pPr>
              <a:defRPr sz="2000"/>
            </a:lvl2pPr>
            <a:lvl3pPr>
              <a:defRPr sz="2000"/>
            </a:lvl3pPr>
            <a:lvl4pPr>
              <a:defRPr sz="2000"/>
            </a:lvl4pPr>
            <a:lvl5pPr>
              <a:defRPr sz="2000"/>
            </a:lvl5pPr>
          </a:lstStyle>
          <a:p>
            <a:pPr lvl="0"/>
            <a:r>
              <a:rPr lang="fr-CH" dirty="0" smtClean="0"/>
              <a:t>Click to edit Master text styles</a:t>
            </a:r>
          </a:p>
          <a:p>
            <a:pPr lvl="1"/>
            <a:r>
              <a:rPr lang="fr-CH" dirty="0" smtClean="0"/>
              <a:t>Second level</a:t>
            </a:r>
          </a:p>
          <a:p>
            <a:pPr lvl="2"/>
            <a:r>
              <a:rPr lang="fr-CH" dirty="0" smtClean="0"/>
              <a:t>Third level</a:t>
            </a:r>
          </a:p>
          <a:p>
            <a:pPr lvl="3"/>
            <a:r>
              <a:rPr lang="fr-CH" dirty="0" smtClean="0"/>
              <a:t>Fourth level</a:t>
            </a:r>
          </a:p>
          <a:p>
            <a:pPr lvl="4"/>
            <a:r>
              <a:rPr lang="fr-CH" dirty="0" smtClean="0"/>
              <a:t>Fifth level</a:t>
            </a:r>
            <a:endParaRPr lang="fr-CH" dirty="0"/>
          </a:p>
        </p:txBody>
      </p:sp>
      <p:sp>
        <p:nvSpPr>
          <p:cNvPr id="7" name="Rectangle 12"/>
          <p:cNvSpPr>
            <a:spLocks noGrp="1" noChangeArrowheads="1"/>
          </p:cNvSpPr>
          <p:nvPr>
            <p:ph type="sldNum" sz="quarter" idx="12"/>
          </p:nvPr>
        </p:nvSpPr>
        <p:spPr>
          <a:ln/>
        </p:spPr>
        <p:txBody>
          <a:bodyPr/>
          <a:lstStyle>
            <a:lvl1pPr>
              <a:defRPr/>
            </a:lvl1pPr>
          </a:lstStyle>
          <a:p>
            <a:fld id="{DFDD640A-7A2D-4A7B-899A-0ED243E3708C}" type="slidenum">
              <a:rPr lang="en-GB"/>
              <a:pPr/>
              <a:t>‹#›</a:t>
            </a:fld>
            <a:endParaRPr lang="en-GB" dirty="0"/>
          </a:p>
        </p:txBody>
      </p:sp>
    </p:spTree>
    <p:extLst>
      <p:ext uri="{BB962C8B-B14F-4D97-AF65-F5344CB8AC3E}">
        <p14:creationId xmlns:p14="http://schemas.microsoft.com/office/powerpoint/2010/main" val="418280859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278977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429345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8917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284824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334308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209272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291487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5345F-AFF0-4990-B9DB-026608C10DE1}" type="datetimeFigureOut">
              <a:rPr lang="en-US" smtClean="0"/>
              <a:pPr/>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154291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15345F-AFF0-4990-B9DB-026608C10DE1}" type="datetimeFigureOut">
              <a:rPr lang="en-US" smtClean="0"/>
              <a:pPr/>
              <a:t>9/23/2018</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170F2EB-990A-414B-8217-774C797AC425}" type="slidenum">
              <a:rPr lang="en-US" smtClean="0"/>
              <a:pPr/>
              <a:t>‹#›</a:t>
            </a:fld>
            <a:endParaRPr lang="en-US" dirty="0"/>
          </a:p>
        </p:txBody>
      </p:sp>
    </p:spTree>
    <p:extLst>
      <p:ext uri="{BB962C8B-B14F-4D97-AF65-F5344CB8AC3E}">
        <p14:creationId xmlns:p14="http://schemas.microsoft.com/office/powerpoint/2010/main" val="642582423"/>
      </p:ext>
    </p:extLst>
  </p:cSld>
  <p:clrMap bg1="dk1" tx1="lt1" bg2="dk2" tx2="lt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228600" y="762000"/>
            <a:ext cx="8229600" cy="1935162"/>
          </a:xfrm>
        </p:spPr>
        <p:txBody>
          <a:bodyPr>
            <a:normAutofit fontScale="90000"/>
          </a:bodyPr>
          <a:lstStyle/>
          <a:p>
            <a:pPr algn="ctr"/>
            <a:r>
              <a:rPr lang="en-GB" sz="7200" dirty="0" smtClean="0">
                <a:latin typeface="Algerian" panose="04020705040A02060702" pitchFamily="82" charset="0"/>
                <a:ea typeface="ＭＳ Ｐゴシック" pitchFamily="-108" charset="-128"/>
              </a:rPr>
              <a:t>ARIES:</a:t>
            </a:r>
            <a:br>
              <a:rPr lang="en-GB" sz="7200" dirty="0" smtClean="0">
                <a:latin typeface="Algerian" panose="04020705040A02060702" pitchFamily="82" charset="0"/>
                <a:ea typeface="ＭＳ Ｐゴシック" pitchFamily="-108" charset="-128"/>
              </a:rPr>
            </a:br>
            <a:r>
              <a:rPr lang="en-GB" sz="7200" dirty="0" smtClean="0">
                <a:latin typeface="Algerian" panose="04020705040A02060702" pitchFamily="82" charset="0"/>
                <a:ea typeface="ＭＳ Ｐゴシック" pitchFamily="-108" charset="-128"/>
              </a:rPr>
              <a:t>CLOSED LOOP Irrigation</a:t>
            </a:r>
            <a:endParaRPr lang="en-GB" sz="4800" dirty="0" smtClean="0">
              <a:latin typeface="Algerian" panose="04020705040A02060702" pitchFamily="82" charset="0"/>
              <a:ea typeface="ＭＳ Ｐゴシック" pitchFamily="-108" charset="-128"/>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360363" y="906463"/>
            <a:ext cx="8388350" cy="504825"/>
          </a:xfrm>
        </p:spPr>
        <p:txBody>
          <a:bodyPr>
            <a:normAutofit fontScale="90000"/>
          </a:bodyPr>
          <a:lstStyle/>
          <a:p>
            <a:r>
              <a:rPr lang="en-GB" dirty="0" smtClean="0">
                <a:latin typeface="Trebuchet MS" pitchFamily="-108" charset="0"/>
                <a:ea typeface="ＭＳ Ｐゴシック" pitchFamily="-108" charset="-128"/>
              </a:rPr>
              <a:t>Applicability</a:t>
            </a:r>
          </a:p>
        </p:txBody>
      </p:sp>
      <p:sp>
        <p:nvSpPr>
          <p:cNvPr id="56323" name="Rectangle 3"/>
          <p:cNvSpPr>
            <a:spLocks noGrp="1"/>
          </p:cNvSpPr>
          <p:nvPr>
            <p:ph idx="1"/>
          </p:nvPr>
        </p:nvSpPr>
        <p:spPr>
          <a:xfrm>
            <a:off x="360363" y="1495425"/>
            <a:ext cx="8521700" cy="4067175"/>
          </a:xfrm>
        </p:spPr>
        <p:txBody>
          <a:bodyPr>
            <a:normAutofit/>
          </a:bodyPr>
          <a:lstStyle/>
          <a:p>
            <a:pPr marL="533400" indent="-457200">
              <a:buFont typeface="Arial" charset="0"/>
              <a:buChar char="•"/>
            </a:pPr>
            <a:r>
              <a:rPr lang="en-GB" dirty="0" smtClean="0">
                <a:latin typeface="Trebuchet MS" pitchFamily="-108" charset="0"/>
                <a:ea typeface="ＭＳ Ｐゴシック" pitchFamily="-108" charset="-128"/>
              </a:rPr>
              <a:t>Best suited for sandy soils with high infiltration rates, but in general suited for most soil types.</a:t>
            </a:r>
          </a:p>
          <a:p>
            <a:pPr marL="533400" indent="-457200">
              <a:buFont typeface="Arial" charset="0"/>
              <a:buChar char="•"/>
            </a:pPr>
            <a:r>
              <a:rPr lang="en-GB" dirty="0" smtClean="0">
                <a:latin typeface="Trebuchet MS" pitchFamily="-108" charset="0"/>
                <a:ea typeface="ＭＳ Ｐゴシック" pitchFamily="-108" charset="-128"/>
              </a:rPr>
              <a:t>Average application rate must lower than the infiltration rate to avoid ponding.</a:t>
            </a:r>
          </a:p>
          <a:p>
            <a:pPr marL="533400" indent="-457200">
              <a:buFont typeface="Arial" charset="0"/>
              <a:buChar char="•"/>
            </a:pPr>
            <a:r>
              <a:rPr lang="en-GB" dirty="0" smtClean="0">
                <a:latin typeface="Trebuchet MS" pitchFamily="-108" charset="0"/>
                <a:ea typeface="ＭＳ Ｐゴシック" pitchFamily="-108" charset="-128"/>
              </a:rPr>
              <a:t>Not suitable for soils that easily form a crust or in case of risk of salinisation. </a:t>
            </a:r>
          </a:p>
          <a:p>
            <a:pPr marL="533400" indent="-457200">
              <a:buFont typeface="Arial" charset="0"/>
              <a:buChar char="•"/>
            </a:pPr>
            <a:r>
              <a:rPr lang="en-GB" dirty="0" smtClean="0">
                <a:latin typeface="Trebuchet MS" pitchFamily="-108" charset="0"/>
                <a:ea typeface="ＭＳ Ｐゴシック" pitchFamily="-108" charset="-128"/>
              </a:rPr>
              <a:t>Sprinklers that produce a light fine spray should be preferred to avoid damages on crop/soil.</a:t>
            </a:r>
          </a:p>
        </p:txBody>
      </p:sp>
      <p:sp>
        <p:nvSpPr>
          <p:cNvPr id="56326" name="TextBox 9"/>
          <p:cNvSpPr txBox="1">
            <a:spLocks noChangeArrowheads="1"/>
          </p:cNvSpPr>
          <p:nvPr/>
        </p:nvSpPr>
        <p:spPr bwMode="auto">
          <a:xfrm>
            <a:off x="1514475" y="1897063"/>
            <a:ext cx="184150" cy="460375"/>
          </a:xfrm>
          <a:prstGeom prst="rect">
            <a:avLst/>
          </a:prstGeom>
          <a:noFill/>
          <a:ln w="9525">
            <a:noFill/>
            <a:miter lim="800000"/>
            <a:headEnd/>
            <a:tailEnd/>
          </a:ln>
        </p:spPr>
        <p:txBody>
          <a:bodyPr wrap="none">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8229600" cy="2133600"/>
          </a:xfrm>
        </p:spPr>
        <p:txBody>
          <a:bodyPr>
            <a:noAutofit/>
          </a:bodyPr>
          <a:lstStyle/>
          <a:p>
            <a:r>
              <a:rPr lang="en-US" sz="4400" dirty="0" smtClean="0"/>
              <a:t>COMMERCIAL,SMALL-SCALE  </a:t>
            </a:r>
            <a:br>
              <a:rPr lang="en-US" sz="4400" dirty="0" smtClean="0"/>
            </a:br>
            <a:r>
              <a:rPr lang="en-US" sz="4400" dirty="0" smtClean="0"/>
              <a:t>AND SELF MADE IRRIGATION SYSTEM</a:t>
            </a:r>
            <a:endParaRPr lang="en-US" sz="4400" dirty="0"/>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r>
              <a:rPr lang="en-GB" dirty="0" smtClean="0">
                <a:latin typeface="Trebuchet MS" pitchFamily="-108" charset="0"/>
                <a:ea typeface="ＭＳ Ｐゴシック" pitchFamily="-108" charset="-128"/>
              </a:rPr>
              <a:t>Design Principles</a:t>
            </a:r>
            <a:endParaRPr lang="en-GB" sz="800" dirty="0" smtClean="0">
              <a:solidFill>
                <a:schemeClr val="tx1"/>
              </a:solidFill>
              <a:latin typeface="Trebuchet MS" pitchFamily="-108" charset="0"/>
              <a:ea typeface="ＭＳ Ｐゴシック" pitchFamily="-108" charset="-128"/>
            </a:endParaRPr>
          </a:p>
        </p:txBody>
      </p:sp>
      <p:sp>
        <p:nvSpPr>
          <p:cNvPr id="59395" name="Rectangle 3"/>
          <p:cNvSpPr>
            <a:spLocks noGrp="1"/>
          </p:cNvSpPr>
          <p:nvPr>
            <p:ph idx="1"/>
          </p:nvPr>
        </p:nvSpPr>
        <p:spPr>
          <a:xfrm>
            <a:off x="360363" y="1495425"/>
            <a:ext cx="8388350" cy="4752975"/>
          </a:xfrm>
        </p:spPr>
        <p:txBody>
          <a:bodyPr>
            <a:normAutofit/>
          </a:bodyPr>
          <a:lstStyle/>
          <a:p>
            <a:pPr marL="457200" indent="-457200">
              <a:spcBef>
                <a:spcPts val="1200"/>
              </a:spcBef>
              <a:buFont typeface="Arial" charset="0"/>
              <a:buChar char="•"/>
            </a:pPr>
            <a:r>
              <a:rPr lang="en-GB" dirty="0" smtClean="0">
                <a:latin typeface="Trebuchet MS" pitchFamily="-108" charset="0"/>
                <a:ea typeface="ＭＳ Ｐゴシック" pitchFamily="-108" charset="-128"/>
              </a:rPr>
              <a:t>Water is conveyed under pressure through a pipe system to the fields.</a:t>
            </a:r>
          </a:p>
          <a:p>
            <a:pPr marL="457200" indent="-457200">
              <a:spcBef>
                <a:spcPts val="1200"/>
              </a:spcBef>
              <a:buFont typeface="Arial" charset="0"/>
              <a:buChar char="•"/>
            </a:pPr>
            <a:r>
              <a:rPr lang="en-GB" dirty="0" smtClean="0">
                <a:latin typeface="Trebuchet MS" pitchFamily="-108" charset="0"/>
                <a:ea typeface="ＭＳ Ｐゴシック" pitchFamily="-108" charset="-128"/>
              </a:rPr>
              <a:t>It drips slowly onto the soil through emitters or drippers which are located close to the plants.</a:t>
            </a:r>
          </a:p>
          <a:p>
            <a:pPr marL="457200" indent="-457200">
              <a:spcBef>
                <a:spcPts val="1200"/>
              </a:spcBef>
              <a:buFont typeface="Arial" charset="0"/>
              <a:buChar char="•"/>
            </a:pPr>
            <a:r>
              <a:rPr lang="en-GB" dirty="0" smtClean="0">
                <a:latin typeface="Trebuchet MS" pitchFamily="-108" charset="0"/>
                <a:ea typeface="ＭＳ Ｐゴシック" pitchFamily="-108" charset="-128"/>
              </a:rPr>
              <a:t>Only the root zone is wetted.</a:t>
            </a:r>
          </a:p>
          <a:p>
            <a:pPr marL="457200" indent="-457200">
              <a:spcBef>
                <a:spcPts val="1200"/>
              </a:spcBef>
              <a:buFont typeface="Arial" charset="0"/>
              <a:buChar char="•"/>
            </a:pPr>
            <a:r>
              <a:rPr lang="en-GB" dirty="0" smtClean="0">
                <a:latin typeface="Trebuchet MS" pitchFamily="-108" charset="0"/>
                <a:ea typeface="ＭＳ Ｐゴシック" pitchFamily="-108" charset="-128"/>
              </a:rPr>
              <a:t>There are very technical systems but also self-made designs.</a:t>
            </a:r>
          </a:p>
          <a:p>
            <a:pPr marL="457200" indent="-457200">
              <a:spcBef>
                <a:spcPts val="1200"/>
              </a:spcBef>
              <a:buFont typeface="Arial" charset="0"/>
              <a:buChar char="•"/>
            </a:pPr>
            <a:r>
              <a:rPr lang="en-GB" dirty="0" smtClean="0">
                <a:latin typeface="Trebuchet MS" pitchFamily="-108" charset="0"/>
                <a:ea typeface="ＭＳ Ｐゴシック" pitchFamily="-108" charset="-128"/>
              </a:rPr>
              <a:t>It requires relatively small amounts of water, but it is very effective.</a:t>
            </a:r>
          </a:p>
          <a:p>
            <a:pPr marL="457200" indent="-457200">
              <a:spcBef>
                <a:spcPts val="1200"/>
              </a:spcBef>
              <a:buFont typeface="Arial" charset="0"/>
              <a:buChar char="•"/>
            </a:pPr>
            <a:r>
              <a:rPr lang="en-GB" dirty="0" smtClean="0">
                <a:latin typeface="Trebuchet MS" pitchFamily="-108" charset="0"/>
                <a:ea typeface="ＭＳ Ｐゴシック" pitchFamily="-108" charset="-128"/>
              </a:rPr>
              <a:t>Pre-treated waste water or urine can be added as a fertiliser.</a:t>
            </a:r>
          </a:p>
          <a:p>
            <a:pPr marL="457200" indent="-457200">
              <a:buFont typeface="Arial" charset="0"/>
              <a:buChar char="•"/>
            </a:pPr>
            <a:endParaRPr lang="en-GB" dirty="0" smtClean="0">
              <a:latin typeface="Trebuchet MS" pitchFamily="-108" charset="0"/>
              <a:ea typeface="ＭＳ Ｐゴシック" pitchFamily="-108"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normAutofit/>
          </a:bodyPr>
          <a:lstStyle/>
          <a:p>
            <a:r>
              <a:rPr lang="en-GB" dirty="0" smtClean="0">
                <a:latin typeface="Trebuchet MS" pitchFamily="-108" charset="0"/>
                <a:ea typeface="ＭＳ Ｐゴシック" pitchFamily="-108" charset="-128"/>
              </a:rPr>
              <a:t>Commercial Drip Irrigation System</a:t>
            </a:r>
          </a:p>
        </p:txBody>
      </p:sp>
      <p:sp>
        <p:nvSpPr>
          <p:cNvPr id="61445" name="TextBox 9"/>
          <p:cNvSpPr txBox="1">
            <a:spLocks noChangeArrowheads="1"/>
          </p:cNvSpPr>
          <p:nvPr/>
        </p:nvSpPr>
        <p:spPr bwMode="auto">
          <a:xfrm>
            <a:off x="1422400" y="1897063"/>
            <a:ext cx="184150" cy="460375"/>
          </a:xfrm>
          <a:prstGeom prst="rect">
            <a:avLst/>
          </a:prstGeom>
          <a:noFill/>
          <a:ln w="9525">
            <a:noFill/>
            <a:miter lim="800000"/>
            <a:headEnd/>
            <a:tailEnd/>
          </a:ln>
        </p:spPr>
        <p:txBody>
          <a:bodyPr wrap="none">
            <a:spAutoFit/>
          </a:bodyPr>
          <a:lstStyle/>
          <a:p>
            <a:endParaRPr lang="en-US" dirty="0"/>
          </a:p>
        </p:txBody>
      </p:sp>
      <p:pic>
        <p:nvPicPr>
          <p:cNvPr id="61446" name="Picture 8" descr="INFONET BIOVISION 2010 Commercial Drip Irrigation.gif"/>
          <p:cNvPicPr>
            <a:picLocks noChangeAspect="1"/>
          </p:cNvPicPr>
          <p:nvPr/>
        </p:nvPicPr>
        <p:blipFill>
          <a:blip r:embed="rId3"/>
          <a:srcRect/>
          <a:stretch>
            <a:fillRect/>
          </a:stretch>
        </p:blipFill>
        <p:spPr bwMode="auto">
          <a:xfrm>
            <a:off x="333203" y="1869148"/>
            <a:ext cx="6781800" cy="3352045"/>
          </a:xfrm>
          <a:prstGeom prst="rect">
            <a:avLst/>
          </a:prstGeom>
          <a:noFill/>
          <a:ln w="9525">
            <a:noFill/>
            <a:miter lim="800000"/>
            <a:headEnd/>
            <a:tailEnd/>
          </a:ln>
        </p:spPr>
      </p:pic>
      <p:sp>
        <p:nvSpPr>
          <p:cNvPr id="61447" name="TextBox 10"/>
          <p:cNvSpPr txBox="1">
            <a:spLocks noChangeArrowheads="1"/>
          </p:cNvSpPr>
          <p:nvPr/>
        </p:nvSpPr>
        <p:spPr bwMode="auto">
          <a:xfrm>
            <a:off x="152400" y="5638800"/>
            <a:ext cx="8521700" cy="523875"/>
          </a:xfrm>
          <a:prstGeom prst="rect">
            <a:avLst/>
          </a:prstGeom>
          <a:noFill/>
          <a:ln w="9525">
            <a:noFill/>
            <a:miter lim="800000"/>
            <a:headEnd/>
            <a:tailEnd/>
          </a:ln>
        </p:spPr>
        <p:txBody>
          <a:bodyPr>
            <a:spAutoFit/>
          </a:bodyPr>
          <a:lstStyle/>
          <a:p>
            <a:r>
              <a:rPr lang="en-US" sz="1400" dirty="0"/>
              <a:t>Schematic design of a commercial drip irrigation system. This includes technical components such as filters, pumps and hydraulic control valves. </a:t>
            </a:r>
            <a:endParaRPr lang="en-US" sz="800"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610355" y="228600"/>
            <a:ext cx="6347713" cy="1320800"/>
          </a:xfrm>
        </p:spPr>
        <p:txBody>
          <a:bodyPr>
            <a:normAutofit/>
          </a:bodyPr>
          <a:lstStyle/>
          <a:p>
            <a:r>
              <a:rPr lang="en-US" dirty="0" smtClean="0">
                <a:latin typeface="Trebuchet MS" pitchFamily="-108" charset="0"/>
                <a:ea typeface="ＭＳ Ｐゴシック" pitchFamily="-108" charset="-128"/>
              </a:rPr>
              <a:t>Small Scale and Self-Made Drip Irrigation Systems</a:t>
            </a:r>
          </a:p>
        </p:txBody>
      </p:sp>
      <p:sp>
        <p:nvSpPr>
          <p:cNvPr id="62467" name="Rectangle 3"/>
          <p:cNvSpPr>
            <a:spLocks noGrp="1"/>
          </p:cNvSpPr>
          <p:nvPr>
            <p:ph idx="1"/>
          </p:nvPr>
        </p:nvSpPr>
        <p:spPr>
          <a:xfrm>
            <a:off x="360363" y="1495425"/>
            <a:ext cx="8521700" cy="2466975"/>
          </a:xfrm>
        </p:spPr>
        <p:txBody>
          <a:bodyPr>
            <a:normAutofit/>
          </a:bodyPr>
          <a:lstStyle/>
          <a:p>
            <a:pPr marL="457200" indent="-457200">
              <a:buFont typeface="Arial" charset="0"/>
              <a:buChar char="•"/>
            </a:pPr>
            <a:r>
              <a:rPr lang="en-GB" dirty="0" smtClean="0">
                <a:latin typeface="Trebuchet MS" pitchFamily="-108" charset="0"/>
                <a:ea typeface="ＭＳ Ｐゴシック" pitchFamily="-108" charset="-128"/>
              </a:rPr>
              <a:t>Small initial investment, especially for small scale famers.</a:t>
            </a:r>
          </a:p>
          <a:p>
            <a:pPr marL="457200" indent="-457200">
              <a:buFont typeface="Arial" charset="0"/>
              <a:buChar char="•"/>
            </a:pPr>
            <a:r>
              <a:rPr lang="en-GB" dirty="0" smtClean="0">
                <a:latin typeface="Trebuchet MS" pitchFamily="-108" charset="0"/>
                <a:ea typeface="ＭＳ Ｐゴシック" pitchFamily="-108" charset="-128"/>
              </a:rPr>
              <a:t>Can be built with local available material.</a:t>
            </a:r>
          </a:p>
          <a:p>
            <a:pPr marL="457200" indent="-457200">
              <a:buFont typeface="Arial" charset="0"/>
              <a:buChar char="•"/>
            </a:pPr>
            <a:r>
              <a:rPr lang="en-GB" dirty="0" smtClean="0">
                <a:latin typeface="Trebuchet MS" pitchFamily="-108" charset="0"/>
                <a:ea typeface="ＭＳ Ｐゴシック" pitchFamily="-108" charset="-128"/>
              </a:rPr>
              <a:t>High self-help compatibility (farmers might need training at the beginning).</a:t>
            </a:r>
          </a:p>
          <a:p>
            <a:pPr marL="457200" indent="-457200">
              <a:buFont typeface="Arial" charset="0"/>
              <a:buChar char="•"/>
            </a:pPr>
            <a:r>
              <a:rPr lang="en-GB" dirty="0" smtClean="0">
                <a:latin typeface="Trebuchet MS" pitchFamily="-108" charset="0"/>
                <a:ea typeface="ＭＳ Ｐゴシック" pitchFamily="-108" charset="-128"/>
              </a:rPr>
              <a:t>Wastewater should be pre-treated and filtered to avoid infections and clogging.</a:t>
            </a:r>
          </a:p>
        </p:txBody>
      </p:sp>
      <p:sp>
        <p:nvSpPr>
          <p:cNvPr id="62470" name="TextBox 9"/>
          <p:cNvSpPr txBox="1">
            <a:spLocks noChangeArrowheads="1"/>
          </p:cNvSpPr>
          <p:nvPr/>
        </p:nvSpPr>
        <p:spPr bwMode="auto">
          <a:xfrm>
            <a:off x="1422400" y="1897063"/>
            <a:ext cx="184150" cy="460375"/>
          </a:xfrm>
          <a:prstGeom prst="rect">
            <a:avLst/>
          </a:prstGeom>
          <a:noFill/>
          <a:ln w="9525">
            <a:noFill/>
            <a:miter lim="800000"/>
            <a:headEnd/>
            <a:tailEnd/>
          </a:ln>
        </p:spPr>
        <p:txBody>
          <a:bodyPr wrap="none">
            <a:spAutoFit/>
          </a:bodyPr>
          <a:lstStyle/>
          <a:p>
            <a:endParaRPr lang="en-US" dirty="0"/>
          </a:p>
        </p:txBody>
      </p:sp>
      <p:pic>
        <p:nvPicPr>
          <p:cNvPr id="62471" name="Picture 14" descr="INFONET BIOVISION 2010 Bamboo Tube Drip Irrigation.jpg"/>
          <p:cNvPicPr>
            <a:picLocks noChangeAspect="1"/>
          </p:cNvPicPr>
          <p:nvPr/>
        </p:nvPicPr>
        <p:blipFill>
          <a:blip r:embed="rId2"/>
          <a:srcRect/>
          <a:stretch>
            <a:fillRect/>
          </a:stretch>
        </p:blipFill>
        <p:spPr bwMode="auto">
          <a:xfrm>
            <a:off x="360363" y="3962400"/>
            <a:ext cx="6223000" cy="2362200"/>
          </a:xfrm>
          <a:prstGeom prst="rect">
            <a:avLst/>
          </a:prstGeom>
          <a:noFill/>
          <a:ln w="9525">
            <a:noFill/>
            <a:miter lim="800000"/>
            <a:headEnd/>
            <a:tailEnd/>
          </a:ln>
        </p:spPr>
      </p:pic>
      <p:sp>
        <p:nvSpPr>
          <p:cNvPr id="62472" name="TextBox 10"/>
          <p:cNvSpPr txBox="1">
            <a:spLocks noChangeArrowheads="1"/>
          </p:cNvSpPr>
          <p:nvPr/>
        </p:nvSpPr>
        <p:spPr bwMode="auto">
          <a:xfrm>
            <a:off x="6705600" y="4572001"/>
            <a:ext cx="2438400" cy="1600438"/>
          </a:xfrm>
          <a:prstGeom prst="rect">
            <a:avLst/>
          </a:prstGeom>
          <a:noFill/>
          <a:ln w="9525">
            <a:noFill/>
            <a:miter lim="800000"/>
            <a:headEnd/>
            <a:tailEnd/>
          </a:ln>
        </p:spPr>
        <p:txBody>
          <a:bodyPr wrap="square">
            <a:spAutoFit/>
          </a:bodyPr>
          <a:lstStyle/>
          <a:p>
            <a:r>
              <a:rPr lang="en-US" sz="1400" dirty="0"/>
              <a:t>A self-made irrigation system in Africa with a bucket as a water reservoir and simple plastic hoses for the distribution. If bamboo is available, it can be used as distribution </a:t>
            </a:r>
            <a:r>
              <a:rPr lang="en-US" sz="1400" dirty="0" smtClean="0"/>
              <a:t>pipes.</a:t>
            </a:r>
            <a:endParaRPr lang="en-US" sz="800"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2133600"/>
          </a:xfrm>
        </p:spPr>
        <p:txBody>
          <a:bodyPr>
            <a:noAutofit/>
          </a:bodyPr>
          <a:lstStyle/>
          <a:p>
            <a:r>
              <a:rPr lang="en-US" sz="4800" dirty="0" smtClean="0"/>
              <a:t>HIGH TECH </a:t>
            </a:r>
            <a:br>
              <a:rPr lang="en-US" sz="4800" dirty="0" smtClean="0"/>
            </a:br>
            <a:r>
              <a:rPr lang="en-US" sz="4800" dirty="0" smtClean="0"/>
              <a:t>AND</a:t>
            </a:r>
            <a:br>
              <a:rPr lang="en-US" sz="4800" dirty="0" smtClean="0"/>
            </a:br>
            <a:r>
              <a:rPr lang="en-US" sz="4800" dirty="0" smtClean="0"/>
              <a:t>LOW TECH </a:t>
            </a:r>
            <a:br>
              <a:rPr lang="en-US" sz="4800" dirty="0" smtClean="0"/>
            </a:br>
            <a:r>
              <a:rPr lang="en-US" sz="4800" dirty="0" smtClean="0"/>
              <a:t>SOLUTIONS</a:t>
            </a:r>
            <a:endParaRPr lang="en-US" sz="4800" dirty="0"/>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en-GB" dirty="0" smtClean="0">
                <a:latin typeface="Trebuchet MS" pitchFamily="-108" charset="0"/>
                <a:ea typeface="ＭＳ Ｐゴシック" pitchFamily="-108" charset="-128"/>
              </a:rPr>
              <a:t>Basic Design Principles</a:t>
            </a:r>
          </a:p>
        </p:txBody>
      </p:sp>
      <p:sp>
        <p:nvSpPr>
          <p:cNvPr id="18435" name="Rectangle 3"/>
          <p:cNvSpPr>
            <a:spLocks noGrp="1"/>
          </p:cNvSpPr>
          <p:nvPr>
            <p:ph idx="1"/>
          </p:nvPr>
        </p:nvSpPr>
        <p:spPr>
          <a:xfrm>
            <a:off x="360363" y="1495425"/>
            <a:ext cx="8555037" cy="4829175"/>
          </a:xfrm>
        </p:spPr>
        <p:txBody>
          <a:bodyPr>
            <a:normAutofit lnSpcReduction="10000"/>
          </a:bodyPr>
          <a:lstStyle/>
          <a:p>
            <a:pPr marL="457200" indent="-457200">
              <a:buFont typeface="Arial" charset="0"/>
              <a:buChar char="•"/>
            </a:pPr>
            <a:r>
              <a:rPr lang="en-GB" dirty="0" smtClean="0">
                <a:latin typeface="Trebuchet MS" pitchFamily="-108" charset="0"/>
                <a:ea typeface="ＭＳ Ｐゴシック" pitchFamily="-108" charset="-128"/>
              </a:rPr>
              <a:t>Once it is installed, the irrigation system has not to be controlled all the time.</a:t>
            </a:r>
          </a:p>
          <a:p>
            <a:pPr marL="457200" indent="-457200">
              <a:buFont typeface="Arial" charset="0"/>
              <a:buChar char="•"/>
            </a:pPr>
            <a:r>
              <a:rPr lang="en-GB" dirty="0" smtClean="0">
                <a:latin typeface="Trebuchet MS" pitchFamily="-108" charset="0"/>
                <a:ea typeface="ＭＳ Ｐゴシック" pitchFamily="-108" charset="-128"/>
              </a:rPr>
              <a:t>Modern big scale systems operated by one (skilled) labour.</a:t>
            </a:r>
          </a:p>
          <a:p>
            <a:pPr marL="457200" indent="-457200">
              <a:buFont typeface="Arial" charset="0"/>
              <a:buChar char="•"/>
            </a:pPr>
            <a:r>
              <a:rPr lang="en-GB" dirty="0" smtClean="0">
                <a:latin typeface="Trebuchet MS" pitchFamily="-108" charset="0"/>
                <a:ea typeface="ＭＳ Ｐゴシック" pitchFamily="-108" charset="-128"/>
              </a:rPr>
              <a:t>Very technical components required. There even high-tech solutions using GIS and satellites to measure water needs.</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Time Based System</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Volume Based System</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Open Loop Systems</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Closed Loop Systems</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Real Time Feedback System</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Computer Based Irrigation Control Systems</a:t>
            </a:r>
          </a:p>
          <a:p>
            <a:pPr marL="457200" indent="-457200">
              <a:buFont typeface="Arial" charset="0"/>
              <a:buChar char="•"/>
            </a:pPr>
            <a:r>
              <a:rPr lang="en-GB" dirty="0" smtClean="0">
                <a:latin typeface="Trebuchet MS" pitchFamily="-108" charset="0"/>
                <a:ea typeface="ＭＳ Ｐゴシック" pitchFamily="-108" charset="-128"/>
              </a:rPr>
              <a:t>There also simple methods such as clay pot irrigation networks.</a:t>
            </a:r>
          </a:p>
          <a:p>
            <a:pPr marL="457200" indent="-457200"/>
            <a:endParaRPr lang="en-GB" dirty="0" smtClean="0">
              <a:latin typeface="Trebuchet MS" pitchFamily="-108" charset="0"/>
              <a:ea typeface="ＭＳ Ｐゴシック" pitchFamily="-108" charset="-128"/>
            </a:endParaRPr>
          </a:p>
          <a:p>
            <a:pPr marL="457200" indent="-457200"/>
            <a:r>
              <a:rPr lang="en-GB" dirty="0" smtClean="0">
                <a:latin typeface="Trebuchet MS" pitchFamily="-108" charset="0"/>
                <a:ea typeface="ＭＳ Ｐゴシック" pitchFamily="-108" charset="-128"/>
              </a:rPr>
              <a:t>	</a:t>
            </a:r>
          </a:p>
          <a:p>
            <a:pPr marL="457200" indent="-457200"/>
            <a:endParaRPr lang="en-GB" dirty="0" smtClean="0">
              <a:latin typeface="Trebuchet MS" pitchFamily="-108" charset="0"/>
              <a:ea typeface="ＭＳ Ｐゴシック" pitchFamily="-108"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GB" dirty="0" smtClean="0">
                <a:latin typeface="Trebuchet MS" pitchFamily="-108" charset="0"/>
                <a:ea typeface="ＭＳ Ｐゴシック" pitchFamily="-108" charset="-128"/>
              </a:rPr>
              <a:t>High-Tech Solutions</a:t>
            </a:r>
          </a:p>
        </p:txBody>
      </p:sp>
      <p:sp>
        <p:nvSpPr>
          <p:cNvPr id="39939" name="Rectangle 3"/>
          <p:cNvSpPr>
            <a:spLocks noGrp="1"/>
          </p:cNvSpPr>
          <p:nvPr>
            <p:ph idx="1"/>
          </p:nvPr>
        </p:nvSpPr>
        <p:spPr>
          <a:xfrm>
            <a:off x="360363" y="1524000"/>
            <a:ext cx="8721725" cy="4973638"/>
          </a:xfrm>
        </p:spPr>
        <p:txBody>
          <a:bodyPr>
            <a:normAutofit/>
          </a:bodyPr>
          <a:lstStyle/>
          <a:p>
            <a:pPr marL="457200" indent="-457200"/>
            <a:r>
              <a:rPr lang="en-GB" i="1" dirty="0" smtClean="0">
                <a:latin typeface="Trebuchet MS" pitchFamily="-108" charset="0"/>
                <a:ea typeface="ＭＳ Ｐゴシック" pitchFamily="-108" charset="-128"/>
              </a:rPr>
              <a:t>Time Based </a:t>
            </a:r>
            <a:endParaRPr lang="en-GB" sz="800" i="1" dirty="0" smtClean="0">
              <a:latin typeface="Trebuchet MS" pitchFamily="-108" charset="0"/>
              <a:ea typeface="ＭＳ Ｐゴシック" pitchFamily="-108" charset="-128"/>
            </a:endParaRPr>
          </a:p>
          <a:p>
            <a:pPr marL="457200" indent="-457200">
              <a:spcBef>
                <a:spcPts val="600"/>
              </a:spcBef>
              <a:buFont typeface="Arial" charset="0"/>
              <a:buChar char="•"/>
            </a:pPr>
            <a:r>
              <a:rPr lang="en-GB" dirty="0" smtClean="0">
                <a:latin typeface="Trebuchet MS" pitchFamily="-108" charset="0"/>
                <a:ea typeface="ＭＳ Ｐゴシック" pitchFamily="-108" charset="-128"/>
              </a:rPr>
              <a:t>Time of operation (irrigation time – hrs per day) is calculated according to volume of water (water requirement - litres per day) required and the average flow rate of water (application rate – litres per hours). A timer starts and stops irrigation. </a:t>
            </a:r>
            <a:endParaRPr lang="en-GB" sz="800" dirty="0" smtClean="0">
              <a:latin typeface="Trebuchet MS" pitchFamily="-108" charset="0"/>
              <a:ea typeface="ＭＳ Ｐゴシック" pitchFamily="-108" charset="-128"/>
            </a:endParaRPr>
          </a:p>
          <a:p>
            <a:pPr marL="457200" indent="-457200"/>
            <a:r>
              <a:rPr lang="en-GB" i="1" dirty="0" smtClean="0">
                <a:latin typeface="Trebuchet MS" pitchFamily="-108" charset="0"/>
                <a:ea typeface="ＭＳ Ｐゴシック" pitchFamily="-108" charset="-128"/>
              </a:rPr>
              <a:t>Volume Based </a:t>
            </a:r>
          </a:p>
          <a:p>
            <a:pPr marL="457200" indent="-457200">
              <a:spcBef>
                <a:spcPts val="600"/>
              </a:spcBef>
              <a:buFont typeface="Arial" charset="0"/>
              <a:buChar char="•"/>
            </a:pPr>
            <a:r>
              <a:rPr lang="en-GB" dirty="0" smtClean="0">
                <a:latin typeface="Trebuchet MS" pitchFamily="-108" charset="0"/>
                <a:ea typeface="ＭＳ Ｐゴシック" pitchFamily="-108" charset="-128"/>
              </a:rPr>
              <a:t>The pre-set amount of water can be applied in the field segments by using automatic volume controlled metering valves. </a:t>
            </a:r>
            <a:endParaRPr lang="en-GB" sz="800" dirty="0" smtClean="0">
              <a:latin typeface="Trebuchet MS" pitchFamily="-108" charset="0"/>
              <a:ea typeface="ＭＳ Ｐゴシック" pitchFamily="-108" charset="-128"/>
            </a:endParaRPr>
          </a:p>
          <a:p>
            <a:pPr marL="457200" indent="-457200"/>
            <a:r>
              <a:rPr lang="en-GB" i="1" dirty="0" smtClean="0">
                <a:latin typeface="Trebuchet MS" pitchFamily="-108" charset="0"/>
                <a:ea typeface="ＭＳ Ｐゴシック" pitchFamily="-108" charset="-128"/>
              </a:rPr>
              <a:t>Open Loop System</a:t>
            </a:r>
            <a:endParaRPr lang="en-GB" sz="800" i="1" dirty="0" smtClean="0">
              <a:latin typeface="Trebuchet MS" pitchFamily="-108" charset="0"/>
              <a:ea typeface="ＭＳ Ｐゴシック" pitchFamily="-108" charset="-128"/>
            </a:endParaRPr>
          </a:p>
          <a:p>
            <a:pPr marL="457200" indent="-457200">
              <a:spcBef>
                <a:spcPts val="600"/>
              </a:spcBef>
              <a:buFont typeface="Arial" charset="0"/>
              <a:buChar char="•"/>
            </a:pPr>
            <a:r>
              <a:rPr lang="en-GB" dirty="0" smtClean="0">
                <a:latin typeface="Trebuchet MS" pitchFamily="-108" charset="0"/>
                <a:ea typeface="ＭＳ Ｐゴシック" pitchFamily="-108" charset="-128"/>
              </a:rPr>
              <a:t>Open loop controllers normally come with a clock that is used to start irrigation.</a:t>
            </a:r>
          </a:p>
          <a:p>
            <a:pPr marL="457200" indent="-457200">
              <a:spcBef>
                <a:spcPts val="600"/>
              </a:spcBef>
              <a:buFont typeface="Arial" charset="0"/>
              <a:buChar char="•"/>
            </a:pPr>
            <a:r>
              <a:rPr lang="en-GB" dirty="0" smtClean="0">
                <a:latin typeface="Trebuchet MS" pitchFamily="-108" charset="0"/>
                <a:ea typeface="ＭＳ Ｐゴシック" pitchFamily="-108" charset="-128"/>
              </a:rPr>
              <a:t>Termination of the irrigation can be based on a pre-set time or may be based on a specified volume of water passing through a flow meter. </a:t>
            </a:r>
          </a:p>
          <a:p>
            <a:pPr marL="457200" indent="-457200"/>
            <a:endParaRPr lang="en-GB" dirty="0" smtClean="0">
              <a:latin typeface="Trebuchet MS" pitchFamily="-108" charset="0"/>
              <a:ea typeface="ＭＳ Ｐゴシック" pitchFamily="-108" charset="-128"/>
            </a:endParaRPr>
          </a:p>
          <a:p>
            <a:pPr marL="457200" indent="-457200">
              <a:buFont typeface="Arial" charset="0"/>
              <a:buChar char="•"/>
            </a:pPr>
            <a:endParaRPr lang="en-GB" dirty="0" smtClean="0">
              <a:latin typeface="Trebuchet MS" pitchFamily="-108" charset="0"/>
              <a:ea typeface="ＭＳ Ｐゴシック" pitchFamily="-108" charset="-128"/>
            </a:endParaRPr>
          </a:p>
        </p:txBody>
      </p:sp>
      <p:sp>
        <p:nvSpPr>
          <p:cNvPr id="39942" name="TextBox 9"/>
          <p:cNvSpPr txBox="1">
            <a:spLocks noChangeArrowheads="1"/>
          </p:cNvSpPr>
          <p:nvPr/>
        </p:nvSpPr>
        <p:spPr bwMode="auto">
          <a:xfrm>
            <a:off x="1422400" y="1897063"/>
            <a:ext cx="184150" cy="460375"/>
          </a:xfrm>
          <a:prstGeom prst="rect">
            <a:avLst/>
          </a:prstGeom>
          <a:noFill/>
          <a:ln w="9525">
            <a:noFill/>
            <a:miter lim="800000"/>
            <a:headEnd/>
            <a:tailEnd/>
          </a:ln>
        </p:spPr>
        <p:txBody>
          <a:bodyPr wrap="none">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en-GB" dirty="0" smtClean="0">
                <a:latin typeface="Trebuchet MS" pitchFamily="-108" charset="0"/>
                <a:ea typeface="ＭＳ Ｐゴシック" pitchFamily="-108" charset="-128"/>
              </a:rPr>
              <a:t>High-Tech Solutions</a:t>
            </a:r>
          </a:p>
        </p:txBody>
      </p:sp>
      <p:sp>
        <p:nvSpPr>
          <p:cNvPr id="40963" name="Rectangle 3"/>
          <p:cNvSpPr>
            <a:spLocks noGrp="1"/>
          </p:cNvSpPr>
          <p:nvPr>
            <p:ph idx="1"/>
          </p:nvPr>
        </p:nvSpPr>
        <p:spPr>
          <a:xfrm>
            <a:off x="360363" y="1524000"/>
            <a:ext cx="5126037" cy="3429000"/>
          </a:xfrm>
        </p:spPr>
        <p:txBody>
          <a:bodyPr>
            <a:normAutofit/>
          </a:bodyPr>
          <a:lstStyle/>
          <a:p>
            <a:pPr marL="457200" indent="-457200"/>
            <a:r>
              <a:rPr lang="en-GB" i="1" dirty="0" smtClean="0">
                <a:latin typeface="Trebuchet MS" pitchFamily="-108" charset="0"/>
                <a:ea typeface="ＭＳ Ｐゴシック" pitchFamily="-108" charset="-128"/>
              </a:rPr>
              <a:t>Closed Loop Systems </a:t>
            </a:r>
            <a:endParaRPr lang="en-GB" sz="800" dirty="0" smtClean="0">
              <a:latin typeface="Trebuchet MS" pitchFamily="-108" charset="0"/>
              <a:ea typeface="ＭＳ Ｐゴシック" pitchFamily="-108" charset="-128"/>
            </a:endParaRPr>
          </a:p>
          <a:p>
            <a:pPr marL="457200" indent="-457200">
              <a:spcBef>
                <a:spcPts val="600"/>
              </a:spcBef>
              <a:buFont typeface="Arial" charset="0"/>
              <a:buChar char="•"/>
            </a:pPr>
            <a:r>
              <a:rPr lang="en-GB" dirty="0" smtClean="0">
                <a:latin typeface="Trebuchet MS" pitchFamily="-108" charset="0"/>
                <a:ea typeface="ＭＳ Ｐゴシック" pitchFamily="-108" charset="-128"/>
              </a:rPr>
              <a:t>This type of system, the feedback and control of the system are done continuously.</a:t>
            </a:r>
          </a:p>
          <a:p>
            <a:pPr marL="457200" indent="-457200">
              <a:spcBef>
                <a:spcPts val="600"/>
              </a:spcBef>
              <a:buFont typeface="Arial" charset="0"/>
              <a:buChar char="•"/>
            </a:pPr>
            <a:r>
              <a:rPr lang="en-GB" dirty="0" smtClean="0">
                <a:latin typeface="Trebuchet MS" pitchFamily="-108" charset="0"/>
                <a:ea typeface="ＭＳ Ｐゴシック" pitchFamily="-108" charset="-128"/>
              </a:rPr>
              <a:t>Closed loop controllers require data acquisition of environmental parameters (such as soil moisture, temperature, radiation, wind-speed, etc) as well as system parameters (pressure, flow, etc.). </a:t>
            </a:r>
          </a:p>
          <a:p>
            <a:pPr marL="457200" indent="-457200"/>
            <a:endParaRPr lang="en-GB" dirty="0" smtClean="0">
              <a:latin typeface="Trebuchet MS" pitchFamily="-108" charset="0"/>
              <a:ea typeface="ＭＳ Ｐゴシック" pitchFamily="-108" charset="-128"/>
            </a:endParaRPr>
          </a:p>
          <a:p>
            <a:pPr marL="457200" indent="-457200">
              <a:buFont typeface="Arial" charset="0"/>
              <a:buChar char="•"/>
            </a:pPr>
            <a:endParaRPr lang="en-GB" dirty="0" smtClean="0">
              <a:latin typeface="Trebuchet MS" pitchFamily="-108" charset="0"/>
              <a:ea typeface="ＭＳ Ｐゴシック" pitchFamily="-108" charset="-128"/>
            </a:endParaRPr>
          </a:p>
        </p:txBody>
      </p:sp>
      <p:sp>
        <p:nvSpPr>
          <p:cNvPr id="40966" name="TextBox 9"/>
          <p:cNvSpPr txBox="1">
            <a:spLocks noChangeArrowheads="1"/>
          </p:cNvSpPr>
          <p:nvPr/>
        </p:nvSpPr>
        <p:spPr bwMode="auto">
          <a:xfrm>
            <a:off x="1422400" y="1897063"/>
            <a:ext cx="184150" cy="460375"/>
          </a:xfrm>
          <a:prstGeom prst="rect">
            <a:avLst/>
          </a:prstGeom>
          <a:noFill/>
          <a:ln w="9525">
            <a:noFill/>
            <a:miter lim="800000"/>
            <a:headEnd/>
            <a:tailEnd/>
          </a:ln>
        </p:spPr>
        <p:txBody>
          <a:bodyPr wrap="none">
            <a:spAutoFit/>
          </a:bodyPr>
          <a:lstStyle/>
          <a:p>
            <a:endParaRPr lang="en-US" dirty="0"/>
          </a:p>
        </p:txBody>
      </p:sp>
      <p:sp>
        <p:nvSpPr>
          <p:cNvPr id="40967" name="Rectangle 3"/>
          <p:cNvSpPr txBox="1">
            <a:spLocks/>
          </p:cNvSpPr>
          <p:nvPr/>
        </p:nvSpPr>
        <p:spPr bwMode="auto">
          <a:xfrm>
            <a:off x="304800" y="4800600"/>
            <a:ext cx="8721725" cy="1752600"/>
          </a:xfrm>
          <a:prstGeom prst="rect">
            <a:avLst/>
          </a:prstGeom>
          <a:noFill/>
          <a:ln w="9525">
            <a:noFill/>
            <a:miter lim="800000"/>
            <a:headEnd/>
            <a:tailEnd/>
          </a:ln>
        </p:spPr>
        <p:txBody>
          <a:bodyPr/>
          <a:lstStyle/>
          <a:p>
            <a:pPr marL="457200" indent="-457200"/>
            <a:r>
              <a:rPr lang="en-GB" sz="2000" i="1" dirty="0"/>
              <a:t>Real Time Feedback System </a:t>
            </a:r>
          </a:p>
          <a:p>
            <a:pPr marL="457200" indent="-457200">
              <a:spcBef>
                <a:spcPts val="600"/>
              </a:spcBef>
              <a:buFont typeface="Arial" charset="0"/>
              <a:buChar char="•"/>
            </a:pPr>
            <a:r>
              <a:rPr lang="en-GB" sz="2000" dirty="0"/>
              <a:t>Various sensors, tensiometers, relative humidity sensors, rain sensors, temperature sensors etc. control the irrigation scheduling. These sensors provide feedback to the controller to control its operation </a:t>
            </a:r>
          </a:p>
        </p:txBody>
      </p:sp>
      <p:pic>
        <p:nvPicPr>
          <p:cNvPr id="40968" name="Picture 11" descr="BOMAN et al 2006 Closed Loop System.jpg"/>
          <p:cNvPicPr>
            <a:picLocks noChangeAspect="1"/>
          </p:cNvPicPr>
          <p:nvPr/>
        </p:nvPicPr>
        <p:blipFill>
          <a:blip r:embed="rId2"/>
          <a:srcRect/>
          <a:stretch>
            <a:fillRect/>
          </a:stretch>
        </p:blipFill>
        <p:spPr bwMode="auto">
          <a:xfrm>
            <a:off x="5667375" y="1524000"/>
            <a:ext cx="3081338" cy="2647950"/>
          </a:xfrm>
          <a:prstGeom prst="rect">
            <a:avLst/>
          </a:prstGeom>
          <a:noFill/>
          <a:ln w="9525">
            <a:noFill/>
            <a:miter lim="800000"/>
            <a:headEnd/>
            <a:tailEnd/>
          </a:ln>
        </p:spPr>
      </p:pic>
      <p:sp>
        <p:nvSpPr>
          <p:cNvPr id="40969" name="TextBox 12"/>
          <p:cNvSpPr txBox="1">
            <a:spLocks noChangeArrowheads="1"/>
          </p:cNvSpPr>
          <p:nvPr/>
        </p:nvSpPr>
        <p:spPr bwMode="auto">
          <a:xfrm>
            <a:off x="5667375" y="4171950"/>
            <a:ext cx="3081338" cy="954088"/>
          </a:xfrm>
          <a:prstGeom prst="rect">
            <a:avLst/>
          </a:prstGeom>
          <a:noFill/>
          <a:ln w="9525">
            <a:noFill/>
            <a:miter lim="800000"/>
            <a:headEnd/>
            <a:tailEnd/>
          </a:ln>
        </p:spPr>
        <p:txBody>
          <a:bodyPr>
            <a:spAutoFit/>
          </a:bodyPr>
          <a:lstStyle/>
          <a:p>
            <a:r>
              <a:rPr lang="en-GB" sz="1400" dirty="0"/>
              <a:t>Simple version of a closed loop system: A moisture sensor interrupts/starts the irrigation process</a:t>
            </a:r>
            <a:r>
              <a:rPr lang="en-US" sz="1400" dirty="0"/>
              <a:t>. </a:t>
            </a:r>
            <a:endParaRPr lang="en-US" sz="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GB" dirty="0" smtClean="0">
                <a:latin typeface="Trebuchet MS" pitchFamily="-108" charset="0"/>
                <a:ea typeface="ＭＳ Ｐゴシック" pitchFamily="-108" charset="-128"/>
              </a:rPr>
              <a:t>High-Tech Solutions</a:t>
            </a:r>
          </a:p>
        </p:txBody>
      </p:sp>
      <p:sp>
        <p:nvSpPr>
          <p:cNvPr id="41987" name="Rectangle 3"/>
          <p:cNvSpPr>
            <a:spLocks noGrp="1"/>
          </p:cNvSpPr>
          <p:nvPr>
            <p:ph idx="1"/>
          </p:nvPr>
        </p:nvSpPr>
        <p:spPr>
          <a:xfrm>
            <a:off x="360363" y="1524000"/>
            <a:ext cx="8721725" cy="2209800"/>
          </a:xfrm>
        </p:spPr>
        <p:txBody>
          <a:bodyPr>
            <a:normAutofit/>
          </a:bodyPr>
          <a:lstStyle/>
          <a:p>
            <a:pPr marL="457200" indent="-457200"/>
            <a:r>
              <a:rPr lang="en-GB" i="1" dirty="0" smtClean="0">
                <a:latin typeface="Trebuchet MS" pitchFamily="-108" charset="0"/>
                <a:ea typeface="ＭＳ Ｐゴシック" pitchFamily="-108" charset="-128"/>
              </a:rPr>
              <a:t>Computer-based Irrigation Control Systems </a:t>
            </a:r>
            <a:r>
              <a:rPr lang="en-GB" sz="800" dirty="0" smtClean="0">
                <a:solidFill>
                  <a:srgbClr val="000000"/>
                </a:solidFill>
                <a:latin typeface="Trebuchet MS" pitchFamily="-108" charset="0"/>
                <a:ea typeface="ＭＳ Ｐゴシック" pitchFamily="-108" charset="-128"/>
              </a:rPr>
              <a:t>(</a:t>
            </a:r>
            <a:r>
              <a:rPr lang="en-GB" dirty="0" smtClean="0">
                <a:latin typeface="Trebuchet MS" pitchFamily="-108" charset="0"/>
                <a:ea typeface="ＭＳ Ｐゴシック" pitchFamily="-108" charset="-128"/>
              </a:rPr>
              <a:t>This system consists of a combination of hardware and software that acts as a supervisor with the purpose of managing irrigation and other related practices such as [1995-fertigation] and maintenance.</a:t>
            </a:r>
          </a:p>
          <a:p>
            <a:pPr marL="457200" indent="-457200">
              <a:spcBef>
                <a:spcPts val="600"/>
              </a:spcBef>
              <a:buFont typeface="Arial" charset="0"/>
              <a:buChar char="•"/>
            </a:pPr>
            <a:r>
              <a:rPr lang="en-GB" dirty="0" smtClean="0">
                <a:latin typeface="Trebuchet MS" pitchFamily="-108" charset="0"/>
                <a:ea typeface="ＭＳ Ｐゴシック" pitchFamily="-108" charset="-128"/>
              </a:rPr>
              <a:t>Basically two systems: Interactive and fully automatic systems.</a:t>
            </a:r>
          </a:p>
          <a:p>
            <a:pPr marL="457200" indent="-457200">
              <a:buFont typeface="Arial" charset="0"/>
              <a:buChar char="•"/>
            </a:pPr>
            <a:endParaRPr lang="en-GB" dirty="0" smtClean="0">
              <a:latin typeface="Trebuchet MS" pitchFamily="-108" charset="0"/>
              <a:ea typeface="ＭＳ Ｐゴシック" pitchFamily="-108" charset="-128"/>
            </a:endParaRPr>
          </a:p>
        </p:txBody>
      </p:sp>
      <p:sp>
        <p:nvSpPr>
          <p:cNvPr id="41990" name="TextBox 9"/>
          <p:cNvSpPr txBox="1">
            <a:spLocks noChangeArrowheads="1"/>
          </p:cNvSpPr>
          <p:nvPr/>
        </p:nvSpPr>
        <p:spPr bwMode="auto">
          <a:xfrm>
            <a:off x="1422400" y="1897063"/>
            <a:ext cx="184150" cy="460375"/>
          </a:xfrm>
          <a:prstGeom prst="rect">
            <a:avLst/>
          </a:prstGeom>
          <a:noFill/>
          <a:ln w="9525">
            <a:noFill/>
            <a:miter lim="800000"/>
            <a:headEnd/>
            <a:tailEnd/>
          </a:ln>
        </p:spPr>
        <p:txBody>
          <a:bodyPr wrap="none">
            <a:spAutoFit/>
          </a:bodyPr>
          <a:lstStyle/>
          <a:p>
            <a:endParaRPr lang="en-US" dirty="0"/>
          </a:p>
        </p:txBody>
      </p:sp>
      <p:sp>
        <p:nvSpPr>
          <p:cNvPr id="41991" name="TextBox 12"/>
          <p:cNvSpPr txBox="1">
            <a:spLocks noChangeArrowheads="1"/>
          </p:cNvSpPr>
          <p:nvPr/>
        </p:nvSpPr>
        <p:spPr bwMode="auto">
          <a:xfrm>
            <a:off x="4829175" y="4953000"/>
            <a:ext cx="2409825" cy="954107"/>
          </a:xfrm>
          <a:prstGeom prst="rect">
            <a:avLst/>
          </a:prstGeom>
          <a:noFill/>
          <a:ln w="9525">
            <a:noFill/>
            <a:miter lim="800000"/>
            <a:headEnd/>
            <a:tailEnd/>
          </a:ln>
        </p:spPr>
        <p:txBody>
          <a:bodyPr>
            <a:spAutoFit/>
          </a:bodyPr>
          <a:lstStyle/>
          <a:p>
            <a:r>
              <a:rPr lang="en-GB" sz="1400" dirty="0"/>
              <a:t>Control board showing timers, soil moisture sensor-controllers, solenoid valves </a:t>
            </a:r>
            <a:r>
              <a:rPr lang="en-GB" sz="1400" dirty="0" smtClean="0"/>
              <a:t>wiring.</a:t>
            </a:r>
            <a:endParaRPr lang="en-US" sz="800" dirty="0"/>
          </a:p>
        </p:txBody>
      </p:sp>
      <p:pic>
        <p:nvPicPr>
          <p:cNvPr id="41992" name="Picture 10" descr="CARDENAS LAILHACAR 2006 Control Board.jpg"/>
          <p:cNvPicPr>
            <a:picLocks noChangeAspect="1"/>
          </p:cNvPicPr>
          <p:nvPr/>
        </p:nvPicPr>
        <p:blipFill>
          <a:blip r:embed="rId2"/>
          <a:srcRect/>
          <a:stretch>
            <a:fillRect/>
          </a:stretch>
        </p:blipFill>
        <p:spPr bwMode="auto">
          <a:xfrm>
            <a:off x="685800" y="3733800"/>
            <a:ext cx="3990975" cy="28352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algn="ctr"/>
            <a:r>
              <a:rPr lang="en-GB" dirty="0" smtClean="0">
                <a:latin typeface="Trebuchet MS" pitchFamily="-108" charset="0"/>
                <a:ea typeface="ＭＳ Ｐゴシック" pitchFamily="-108" charset="-128"/>
              </a:rPr>
              <a:t>Irrigation</a:t>
            </a:r>
          </a:p>
        </p:txBody>
      </p:sp>
      <p:sp>
        <p:nvSpPr>
          <p:cNvPr id="14339" name="Rectangle 3"/>
          <p:cNvSpPr>
            <a:spLocks noGrp="1"/>
          </p:cNvSpPr>
          <p:nvPr>
            <p:ph idx="1"/>
          </p:nvPr>
        </p:nvSpPr>
        <p:spPr/>
        <p:txBody>
          <a:bodyPr>
            <a:normAutofit fontScale="92500" lnSpcReduction="20000"/>
          </a:bodyPr>
          <a:lstStyle/>
          <a:p>
            <a:pPr marL="457200" indent="-457200">
              <a:buFont typeface="Arial"/>
              <a:buChar char="•"/>
              <a:defRPr/>
            </a:pPr>
            <a:r>
              <a:rPr lang="en-GB" dirty="0" smtClean="0">
                <a:latin typeface="Trebuchet MS" pitchFamily="38" charset="0"/>
                <a:ea typeface="ＭＳ Ｐゴシック" pitchFamily="38" charset="-128"/>
              </a:rPr>
              <a:t>Artificial application of water to the land to increase crop yield.</a:t>
            </a:r>
          </a:p>
          <a:p>
            <a:pPr marL="457200" indent="-457200">
              <a:buFont typeface="Arial"/>
              <a:buChar char="•"/>
              <a:defRPr/>
            </a:pPr>
            <a:r>
              <a:rPr lang="en-GB" dirty="0" smtClean="0">
                <a:latin typeface="Trebuchet MS" pitchFamily="38" charset="0"/>
                <a:ea typeface="ＭＳ Ｐゴシック" pitchFamily="38" charset="-128"/>
              </a:rPr>
              <a:t>Necessary in arid areas or during a period of inadequate rainfall.</a:t>
            </a:r>
          </a:p>
          <a:p>
            <a:pPr marL="457200" indent="-457200">
              <a:buFont typeface="Arial"/>
              <a:buChar char="•"/>
              <a:defRPr/>
            </a:pPr>
            <a:r>
              <a:rPr lang="en-GB" dirty="0" smtClean="0">
                <a:latin typeface="Trebuchet MS" pitchFamily="38" charset="0"/>
                <a:ea typeface="ＭＳ Ｐゴシック" pitchFamily="38" charset="-128"/>
              </a:rPr>
              <a:t>Several methods exist such as:</a:t>
            </a:r>
          </a:p>
          <a:p>
            <a:pPr marL="989013" indent="-457200">
              <a:buFont typeface="Arial"/>
              <a:buChar char="•"/>
              <a:defRPr/>
            </a:pPr>
            <a:r>
              <a:rPr lang="en-GB" dirty="0" smtClean="0">
                <a:latin typeface="Trebuchet MS" pitchFamily="38" charset="0"/>
                <a:ea typeface="ＭＳ Ｐゴシック" pitchFamily="38" charset="-128"/>
              </a:rPr>
              <a:t>Surface Irrigation</a:t>
            </a:r>
          </a:p>
          <a:p>
            <a:pPr marL="989013" indent="-457200">
              <a:buFont typeface="Arial"/>
              <a:buChar char="•"/>
              <a:defRPr/>
            </a:pPr>
            <a:r>
              <a:rPr lang="en-GB" dirty="0" smtClean="0">
                <a:latin typeface="Trebuchet MS" pitchFamily="38" charset="0"/>
                <a:ea typeface="ＭＳ Ｐゴシック" pitchFamily="38" charset="-128"/>
              </a:rPr>
              <a:t>Manual Irrigation</a:t>
            </a:r>
          </a:p>
          <a:p>
            <a:pPr marL="989013" indent="-457200">
              <a:buFont typeface="Arial"/>
              <a:buChar char="•"/>
              <a:defRPr/>
            </a:pPr>
            <a:r>
              <a:rPr lang="en-GB" dirty="0" smtClean="0">
                <a:latin typeface="Trebuchet MS" pitchFamily="38" charset="0"/>
                <a:ea typeface="ＭＳ Ｐゴシック" pitchFamily="38" charset="-128"/>
              </a:rPr>
              <a:t>Automatic Irrigation</a:t>
            </a:r>
          </a:p>
          <a:p>
            <a:pPr marL="989013" indent="-457200">
              <a:buFont typeface="Arial"/>
              <a:buChar char="•"/>
              <a:defRPr/>
            </a:pPr>
            <a:r>
              <a:rPr lang="en-GB" dirty="0" smtClean="0">
                <a:latin typeface="Trebuchet MS" pitchFamily="38" charset="0"/>
                <a:ea typeface="ＭＳ Ｐゴシック" pitchFamily="38" charset="-128"/>
              </a:rPr>
              <a:t>Sprinkler Irrigation</a:t>
            </a:r>
          </a:p>
          <a:p>
            <a:pPr marL="989013" indent="-457200">
              <a:buFont typeface="Arial"/>
              <a:buChar char="•"/>
              <a:defRPr/>
            </a:pPr>
            <a:r>
              <a:rPr lang="en-GB" dirty="0" smtClean="0">
                <a:latin typeface="Trebuchet MS" pitchFamily="38" charset="0"/>
                <a:ea typeface="ＭＳ Ｐゴシック" pitchFamily="38" charset="-128"/>
              </a:rPr>
              <a:t>Drip Irrigation</a:t>
            </a:r>
          </a:p>
          <a:p>
            <a:pPr marL="989013" indent="-457200">
              <a:buFont typeface="Arial"/>
              <a:buChar char="•"/>
              <a:defRPr/>
            </a:pPr>
            <a:r>
              <a:rPr lang="en-GB" dirty="0" smtClean="0">
                <a:latin typeface="Trebuchet MS" pitchFamily="38" charset="0"/>
                <a:ea typeface="ＭＳ Ｐゴシック" pitchFamily="38" charset="-128"/>
              </a:rPr>
              <a:t>Subsurface Drip Irrigation</a:t>
            </a:r>
          </a:p>
          <a:p>
            <a:pPr marL="989013" indent="-457200">
              <a:buFont typeface="Arial"/>
              <a:buChar char="•"/>
              <a:defRPr/>
            </a:pPr>
            <a:r>
              <a:rPr lang="en-GB" dirty="0" smtClean="0">
                <a:latin typeface="Trebuchet MS" pitchFamily="38" charset="0"/>
                <a:ea typeface="ＭＳ Ｐゴシック" pitchFamily="38" charset="-128"/>
              </a:rPr>
              <a:t>Spate Irrigation</a:t>
            </a:r>
          </a:p>
        </p:txBody>
      </p:sp>
      <p:sp>
        <p:nvSpPr>
          <p:cNvPr id="14340" name="Slide Number Placeholder 4"/>
          <p:cNvSpPr>
            <a:spLocks noGrp="1"/>
          </p:cNvSpPr>
          <p:nvPr>
            <p:ph type="sldNum" sz="quarter" idx="12"/>
          </p:nvPr>
        </p:nvSpPr>
        <p:spPr>
          <a:noFill/>
        </p:spPr>
        <p:txBody>
          <a:bodyPr/>
          <a:lstStyle/>
          <a:p>
            <a:fld id="{1DD8B702-C6B2-4D25-B048-DD510472B04E}" type="slidenum">
              <a:rPr lang="en-GB"/>
              <a:pPr/>
              <a:t>2</a:t>
            </a:fld>
            <a:endParaRPr lang="en-GB" dirty="0"/>
          </a:p>
        </p:txBody>
      </p:sp>
      <p:grpSp>
        <p:nvGrpSpPr>
          <p:cNvPr id="2" name="Group 7"/>
          <p:cNvGrpSpPr>
            <a:grpSpLocks/>
          </p:cNvGrpSpPr>
          <p:nvPr/>
        </p:nvGrpSpPr>
        <p:grpSpPr bwMode="auto">
          <a:xfrm>
            <a:off x="5334000" y="3124200"/>
            <a:ext cx="3657600" cy="3352800"/>
            <a:chOff x="4557713" y="2895600"/>
            <a:chExt cx="4191000" cy="3100771"/>
          </a:xfrm>
        </p:grpSpPr>
        <p:pic>
          <p:nvPicPr>
            <p:cNvPr id="14343" name="Picture 5" descr="SCHERER 2010 and STAUFFER 2011 Travelling Big Gun.jpg"/>
            <p:cNvPicPr>
              <a:picLocks noChangeAspect="1"/>
            </p:cNvPicPr>
            <p:nvPr/>
          </p:nvPicPr>
          <p:blipFill>
            <a:blip r:embed="rId2"/>
            <a:srcRect l="42229" t="15875" r="7486"/>
            <a:stretch>
              <a:fillRect/>
            </a:stretch>
          </p:blipFill>
          <p:spPr bwMode="auto">
            <a:xfrm>
              <a:off x="4557713" y="2895600"/>
              <a:ext cx="4191000" cy="2868613"/>
            </a:xfrm>
            <a:prstGeom prst="rect">
              <a:avLst/>
            </a:prstGeom>
            <a:noFill/>
            <a:ln w="9525">
              <a:noFill/>
              <a:miter lim="800000"/>
              <a:headEnd/>
              <a:tailEnd/>
            </a:ln>
          </p:spPr>
        </p:pic>
        <p:sp>
          <p:nvSpPr>
            <p:cNvPr id="14344" name="TextBox 6"/>
            <p:cNvSpPr txBox="1">
              <a:spLocks noChangeArrowheads="1"/>
            </p:cNvSpPr>
            <p:nvPr/>
          </p:nvSpPr>
          <p:spPr bwMode="auto">
            <a:xfrm>
              <a:off x="4557713" y="5688623"/>
              <a:ext cx="4191000" cy="307748"/>
            </a:xfrm>
            <a:prstGeom prst="rect">
              <a:avLst/>
            </a:prstGeom>
            <a:noFill/>
            <a:ln w="9525">
              <a:noFill/>
              <a:miter lim="800000"/>
              <a:headEnd/>
              <a:tailEnd/>
            </a:ln>
          </p:spPr>
          <p:txBody>
            <a:bodyPr>
              <a:spAutoFit/>
            </a:bodyPr>
            <a:lstStyle/>
            <a:p>
              <a:r>
                <a:rPr lang="en-US" sz="1400" dirty="0"/>
                <a:t>Sprinkler irrigation (“big gun”) in South Canada. </a:t>
              </a:r>
              <a:endParaRPr lang="en-US" sz="800" i="1" dirty="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8229600" cy="1143000"/>
          </a:xfrm>
        </p:spPr>
        <p:txBody>
          <a:bodyPr>
            <a:noAutofit/>
          </a:bodyPr>
          <a:lstStyle/>
          <a:p>
            <a:pPr algn="ctr"/>
            <a:r>
              <a:rPr lang="en-US" sz="5400" dirty="0" smtClean="0"/>
              <a:t>DESIGNING PRINCIPLE </a:t>
            </a:r>
            <a:br>
              <a:rPr lang="en-US" sz="5400" dirty="0" smtClean="0"/>
            </a:br>
            <a:r>
              <a:rPr lang="en-US" sz="5400" dirty="0" smtClean="0"/>
              <a:t>OF CLOSED LOOP </a:t>
            </a:r>
            <a:br>
              <a:rPr lang="en-US" sz="5400" dirty="0" smtClean="0"/>
            </a:br>
            <a:r>
              <a:rPr lang="en-US" sz="5400" dirty="0" smtClean="0"/>
              <a:t>IRRIGATION SYSTEM </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143000"/>
            <a:ext cx="6781800" cy="2154436"/>
          </a:xfrm>
          <a:prstGeom prst="rect">
            <a:avLst/>
          </a:prstGeom>
        </p:spPr>
        <p:txBody>
          <a:bodyPr wrap="square">
            <a:spAutoFit/>
          </a:bodyPr>
          <a:lstStyle/>
          <a:p>
            <a:r>
              <a:rPr lang="en-US" sz="4000" dirty="0">
                <a:solidFill>
                  <a:schemeClr val="accent2"/>
                </a:solidFill>
                <a:latin typeface="FUTFBOL"/>
              </a:rPr>
              <a:t>DHT11 Humidity &amp;</a:t>
            </a:r>
          </a:p>
          <a:p>
            <a:r>
              <a:rPr lang="en-US" sz="4000" dirty="0">
                <a:solidFill>
                  <a:schemeClr val="accent2"/>
                </a:solidFill>
                <a:latin typeface="FUTFBOL"/>
              </a:rPr>
              <a:t>Temperature Sensor</a:t>
            </a:r>
          </a:p>
          <a:p>
            <a:r>
              <a:rPr lang="en-US" dirty="0">
                <a:latin typeface="Calibri" panose="020F0502020204030204" pitchFamily="34" charset="0"/>
              </a:rPr>
              <a:t>DHT11 Temperature &amp; Humidity Sensor features a</a:t>
            </a:r>
          </a:p>
          <a:p>
            <a:r>
              <a:rPr lang="en-US" dirty="0">
                <a:latin typeface="Calibri" panose="020F0502020204030204" pitchFamily="34" charset="0"/>
              </a:rPr>
              <a:t>temperature &amp; humidity sensor complex with a</a:t>
            </a:r>
          </a:p>
          <a:p>
            <a:r>
              <a:rPr lang="en-US" dirty="0">
                <a:latin typeface="Calibri" panose="020F0502020204030204" pitchFamily="34" charset="0"/>
              </a:rPr>
              <a:t>calibrated digital signal output.</a:t>
            </a:r>
            <a:endParaRPr lang="en-US" dirty="0"/>
          </a:p>
        </p:txBody>
      </p:sp>
    </p:spTree>
    <p:extLst>
      <p:ext uri="{BB962C8B-B14F-4D97-AF65-F5344CB8AC3E}">
        <p14:creationId xmlns:p14="http://schemas.microsoft.com/office/powerpoint/2010/main" val="247647397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685800"/>
            <a:ext cx="8229600" cy="4862870"/>
          </a:xfrm>
          <a:prstGeom prst="rect">
            <a:avLst/>
          </a:prstGeom>
        </p:spPr>
        <p:txBody>
          <a:bodyPr wrap="square">
            <a:spAutoFit/>
          </a:bodyPr>
          <a:lstStyle/>
          <a:p>
            <a:r>
              <a:rPr lang="en-US" sz="4400" dirty="0">
                <a:solidFill>
                  <a:schemeClr val="accent2"/>
                </a:solidFill>
                <a:latin typeface="Cambria" panose="02040503050406030204" pitchFamily="18" charset="0"/>
              </a:rPr>
              <a:t>DHT 11 Humidity &amp; Temperature</a:t>
            </a:r>
          </a:p>
          <a:p>
            <a:r>
              <a:rPr lang="en-US" sz="4400" dirty="0">
                <a:solidFill>
                  <a:schemeClr val="accent2"/>
                </a:solidFill>
                <a:latin typeface="Cambria" panose="02040503050406030204" pitchFamily="18" charset="0"/>
              </a:rPr>
              <a:t>Sensor</a:t>
            </a:r>
          </a:p>
          <a:p>
            <a:r>
              <a:rPr lang="en-US" sz="2400" b="1" dirty="0">
                <a:solidFill>
                  <a:srgbClr val="365F92"/>
                </a:solidFill>
                <a:latin typeface="Cambria,Bold"/>
              </a:rPr>
              <a:t>1. Introduction</a:t>
            </a:r>
          </a:p>
          <a:p>
            <a:r>
              <a:rPr lang="en-US" dirty="0">
                <a:latin typeface="Calibri" panose="020F0502020204030204" pitchFamily="34" charset="0"/>
              </a:rPr>
              <a:t>DHT11 Temperature &amp; Humidity Sensor features a temperature &amp; humidity sensor</a:t>
            </a:r>
          </a:p>
          <a:p>
            <a:r>
              <a:rPr lang="en-US" dirty="0">
                <a:latin typeface="Calibri" panose="020F0502020204030204" pitchFamily="34" charset="0"/>
              </a:rPr>
              <a:t>complex with a calibrated digital signal output. By using the exclusive digital-signal-acquisition</a:t>
            </a:r>
          </a:p>
          <a:p>
            <a:r>
              <a:rPr lang="en-US" dirty="0">
                <a:latin typeface="Calibri" panose="020F0502020204030204" pitchFamily="34" charset="0"/>
              </a:rPr>
              <a:t>technique and temperature &amp; humidity sensing technology, it ensures high reliability and</a:t>
            </a:r>
          </a:p>
          <a:p>
            <a:r>
              <a:rPr lang="en-US" dirty="0">
                <a:latin typeface="Calibri" panose="020F0502020204030204" pitchFamily="34" charset="0"/>
              </a:rPr>
              <a:t>excellent long-term stability. This sensor includes a resistive-type humidity measurement</a:t>
            </a:r>
          </a:p>
          <a:p>
            <a:r>
              <a:rPr lang="en-US" dirty="0">
                <a:latin typeface="Calibri" panose="020F0502020204030204" pitchFamily="34" charset="0"/>
              </a:rPr>
              <a:t>component and an NTC temperature measurement component, and connects to a highperformance</a:t>
            </a:r>
          </a:p>
          <a:p>
            <a:r>
              <a:rPr lang="en-US" dirty="0">
                <a:latin typeface="Calibri" panose="020F0502020204030204" pitchFamily="34" charset="0"/>
              </a:rPr>
              <a:t>8-bit microcontroller, offering excellent quality, fast response, anti-interference</a:t>
            </a:r>
          </a:p>
          <a:p>
            <a:r>
              <a:rPr lang="en-US" dirty="0">
                <a:latin typeface="Calibri" panose="020F0502020204030204" pitchFamily="34" charset="0"/>
              </a:rPr>
              <a:t>ability and cost-effectiveness.</a:t>
            </a:r>
            <a:endParaRPr lang="en-US" dirty="0"/>
          </a:p>
        </p:txBody>
      </p:sp>
    </p:spTree>
    <p:extLst>
      <p:ext uri="{BB962C8B-B14F-4D97-AF65-F5344CB8AC3E}">
        <p14:creationId xmlns:p14="http://schemas.microsoft.com/office/powerpoint/2010/main" val="383831154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066800"/>
            <a:ext cx="7010400" cy="1877437"/>
          </a:xfrm>
          <a:prstGeom prst="rect">
            <a:avLst/>
          </a:prstGeom>
        </p:spPr>
        <p:txBody>
          <a:bodyPr wrap="square">
            <a:spAutoFit/>
          </a:bodyPr>
          <a:lstStyle/>
          <a:p>
            <a:r>
              <a:rPr lang="en-US" sz="1200" dirty="0">
                <a:latin typeface="Calibri" panose="020F0502020204030204" pitchFamily="34" charset="0"/>
              </a:rPr>
              <a:t>Each DHT11 element is strictly calibrated in the laboratory that is extremely accurate on</a:t>
            </a:r>
          </a:p>
          <a:p>
            <a:r>
              <a:rPr lang="en-US" sz="1200" dirty="0">
                <a:latin typeface="Calibri" panose="020F0502020204030204" pitchFamily="34" charset="0"/>
              </a:rPr>
              <a:t>humidity calibration. The calibration coefficients are stored as programmes in the OTP memory,</a:t>
            </a:r>
          </a:p>
          <a:p>
            <a:r>
              <a:rPr lang="en-US" sz="1200" dirty="0">
                <a:latin typeface="Calibri" panose="020F0502020204030204" pitchFamily="34" charset="0"/>
              </a:rPr>
              <a:t>which are used by the sensor’s internal signal detecting process. The single-wire serial interface</a:t>
            </a:r>
          </a:p>
          <a:p>
            <a:r>
              <a:rPr lang="en-US" sz="1200" dirty="0">
                <a:latin typeface="Calibri" panose="020F0502020204030204" pitchFamily="34" charset="0"/>
              </a:rPr>
              <a:t>makes system integration quick and easy. Its small size, low power consumption and up-to-20</a:t>
            </a:r>
          </a:p>
          <a:p>
            <a:r>
              <a:rPr lang="en-US" sz="1200" dirty="0">
                <a:latin typeface="Calibri" panose="020F0502020204030204" pitchFamily="34" charset="0"/>
              </a:rPr>
              <a:t>meter signal transmission making it the best choice for various applications, including those</a:t>
            </a:r>
          </a:p>
          <a:p>
            <a:r>
              <a:rPr lang="en-US" sz="1200" dirty="0">
                <a:latin typeface="Calibri" panose="020F0502020204030204" pitchFamily="34" charset="0"/>
              </a:rPr>
              <a:t>most demanding ones. The component is 4-pin single row pin package. It is convenient to</a:t>
            </a:r>
          </a:p>
          <a:p>
            <a:r>
              <a:rPr lang="en-US" sz="1200" dirty="0">
                <a:latin typeface="Calibri" panose="020F0502020204030204" pitchFamily="34" charset="0"/>
              </a:rPr>
              <a:t>connect and special packages can be provided according to users’ request.</a:t>
            </a:r>
          </a:p>
          <a:p>
            <a:r>
              <a:rPr lang="en-US" sz="1600" b="1" dirty="0">
                <a:solidFill>
                  <a:schemeClr val="bg1"/>
                </a:solidFill>
                <a:latin typeface="Cambria,Bold"/>
              </a:rPr>
              <a:t>2. Technical Specifications:</a:t>
            </a:r>
          </a:p>
          <a:p>
            <a:r>
              <a:rPr lang="en-US" sz="1600" b="1" dirty="0">
                <a:solidFill>
                  <a:srgbClr val="4F82BE"/>
                </a:solidFill>
                <a:latin typeface="Cambria,Bold"/>
              </a:rPr>
              <a:t>Overview</a:t>
            </a:r>
            <a:r>
              <a:rPr lang="en-US" sz="1600" b="1" dirty="0" smtClean="0">
                <a:solidFill>
                  <a:srgbClr val="4F82BE"/>
                </a:solidFill>
                <a:latin typeface="Cambria,Bold"/>
              </a:rPr>
              <a:t>:</a:t>
            </a:r>
            <a:endParaRPr lang="en-US" sz="1600" b="1" dirty="0">
              <a:solidFill>
                <a:srgbClr val="4F82BE"/>
              </a:solidFill>
              <a:latin typeface="Cambria,Bold"/>
            </a:endParaRPr>
          </a:p>
        </p:txBody>
      </p:sp>
      <p:graphicFrame>
        <p:nvGraphicFramePr>
          <p:cNvPr id="6" name="Table 5"/>
          <p:cNvGraphicFramePr>
            <a:graphicFrameLocks noGrp="1"/>
          </p:cNvGraphicFramePr>
          <p:nvPr>
            <p:extLst>
              <p:ext uri="{D42A27DB-BD31-4B8C-83A1-F6EECF244321}">
                <p14:modId xmlns:p14="http://schemas.microsoft.com/office/powerpoint/2010/main" val="2564862036"/>
              </p:ext>
            </p:extLst>
          </p:nvPr>
        </p:nvGraphicFramePr>
        <p:xfrm>
          <a:off x="152401" y="3733800"/>
          <a:ext cx="8534399" cy="1676400"/>
        </p:xfrm>
        <a:graphic>
          <a:graphicData uri="http://schemas.openxmlformats.org/drawingml/2006/table">
            <a:tbl>
              <a:tblPr firstRow="1" bandRow="1">
                <a:tableStyleId>{5C22544A-7EE6-4342-B048-85BDC9FD1C3A}</a:tableStyleId>
              </a:tblPr>
              <a:tblGrid>
                <a:gridCol w="903537"/>
                <a:gridCol w="1731779"/>
                <a:gridCol w="1355306"/>
                <a:gridCol w="1656484"/>
                <a:gridCol w="1430600"/>
                <a:gridCol w="1456693"/>
              </a:tblGrid>
              <a:tr h="904240">
                <a:tc>
                  <a:txBody>
                    <a:bodyPr/>
                    <a:lstStyle/>
                    <a:p>
                      <a:r>
                        <a:rPr lang="en-US" dirty="0" smtClean="0"/>
                        <a:t>Item</a:t>
                      </a:r>
                      <a:endParaRPr lang="en-US" dirty="0"/>
                    </a:p>
                  </a:txBody>
                  <a:tcPr/>
                </a:tc>
                <a:tc>
                  <a:txBody>
                    <a:bodyPr/>
                    <a:lstStyle/>
                    <a:p>
                      <a:r>
                        <a:rPr lang="en-US" dirty="0" smtClean="0"/>
                        <a:t>Measurement</a:t>
                      </a:r>
                      <a:endParaRPr lang="en-US" dirty="0"/>
                    </a:p>
                  </a:txBody>
                  <a:tcPr/>
                </a:tc>
                <a:tc>
                  <a:txBody>
                    <a:bodyPr/>
                    <a:lstStyle/>
                    <a:p>
                      <a:r>
                        <a:rPr lang="en-US" dirty="0" smtClean="0"/>
                        <a:t>Humidity accuracy </a:t>
                      </a:r>
                      <a:endParaRPr lang="en-US" dirty="0"/>
                    </a:p>
                  </a:txBody>
                  <a:tcPr/>
                </a:tc>
                <a:tc>
                  <a:txBody>
                    <a:bodyPr/>
                    <a:lstStyle/>
                    <a:p>
                      <a:r>
                        <a:rPr lang="en-US" dirty="0" smtClean="0"/>
                        <a:t>Temperature accuracy</a:t>
                      </a:r>
                      <a:endParaRPr lang="en-US" dirty="0"/>
                    </a:p>
                  </a:txBody>
                  <a:tcPr/>
                </a:tc>
                <a:tc>
                  <a:txBody>
                    <a:bodyPr/>
                    <a:lstStyle/>
                    <a:p>
                      <a:r>
                        <a:rPr lang="en-US" dirty="0" smtClean="0"/>
                        <a:t>Resolution</a:t>
                      </a:r>
                      <a:endParaRPr lang="en-US" dirty="0"/>
                    </a:p>
                  </a:txBody>
                  <a:tcPr/>
                </a:tc>
                <a:tc>
                  <a:txBody>
                    <a:bodyPr/>
                    <a:lstStyle/>
                    <a:p>
                      <a:r>
                        <a:rPr lang="en-US" dirty="0" smtClean="0"/>
                        <a:t>package</a:t>
                      </a:r>
                      <a:endParaRPr lang="en-US" dirty="0"/>
                    </a:p>
                  </a:txBody>
                  <a:tcPr/>
                </a:tc>
              </a:tr>
              <a:tr h="772160">
                <a:tc>
                  <a:txBody>
                    <a:bodyPr/>
                    <a:lstStyle/>
                    <a:p>
                      <a:r>
                        <a:rPr lang="en-US" dirty="0" smtClean="0"/>
                        <a:t>DHT11</a:t>
                      </a:r>
                      <a:endParaRPr lang="en-US" dirty="0"/>
                    </a:p>
                  </a:txBody>
                  <a:tcPr/>
                </a:tc>
                <a:tc>
                  <a:txBody>
                    <a:bodyPr/>
                    <a:lstStyle/>
                    <a:p>
                      <a:r>
                        <a:rPr lang="en-US" dirty="0" smtClean="0"/>
                        <a:t>20-90%RH</a:t>
                      </a:r>
                    </a:p>
                    <a:p>
                      <a:r>
                        <a:rPr lang="en-US" dirty="0" smtClean="0"/>
                        <a:t>0-50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a:t>
                      </a:r>
                      <a:r>
                        <a:rPr lang="en-US" baseline="0" dirty="0" smtClean="0"/>
                        <a:t> RH</a:t>
                      </a:r>
                      <a:endParaRPr lang="en-US" dirty="0" smtClean="0"/>
                    </a:p>
                    <a:p>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4 PIN SINGLE ROW</a:t>
                      </a:r>
                      <a:endParaRPr lang="en-US" dirty="0"/>
                    </a:p>
                  </a:txBody>
                  <a:tcPr/>
                </a:tc>
              </a:tr>
            </a:tbl>
          </a:graphicData>
        </a:graphic>
      </p:graphicFrame>
    </p:spTree>
    <p:extLst>
      <p:ext uri="{BB962C8B-B14F-4D97-AF65-F5344CB8AC3E}">
        <p14:creationId xmlns:p14="http://schemas.microsoft.com/office/powerpoint/2010/main" val="72236462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81000"/>
            <a:ext cx="4572000" cy="738664"/>
          </a:xfrm>
          <a:prstGeom prst="rect">
            <a:avLst/>
          </a:prstGeom>
        </p:spPr>
        <p:txBody>
          <a:bodyPr>
            <a:spAutoFit/>
          </a:bodyPr>
          <a:lstStyle/>
          <a:p>
            <a:r>
              <a:rPr lang="en-US" sz="2400" b="1" dirty="0" smtClean="0">
                <a:solidFill>
                  <a:srgbClr val="4F82BE"/>
                </a:solidFill>
                <a:latin typeface="Cambria,Bold"/>
              </a:rPr>
              <a:t>Electrical </a:t>
            </a:r>
            <a:r>
              <a:rPr lang="en-US" sz="2400" b="1" dirty="0">
                <a:solidFill>
                  <a:srgbClr val="4F82BE"/>
                </a:solidFill>
                <a:latin typeface="Cambria,Bold"/>
              </a:rPr>
              <a:t>Characteristics</a:t>
            </a:r>
          </a:p>
          <a:p>
            <a:r>
              <a:rPr lang="en-US" dirty="0">
                <a:solidFill>
                  <a:srgbClr val="000000"/>
                </a:solidFill>
                <a:latin typeface="Calibri" panose="020F0502020204030204" pitchFamily="34" charset="0"/>
              </a:rPr>
              <a:t>VDD=5V, T = 25</a:t>
            </a:r>
            <a:r>
              <a:rPr lang="en-US" dirty="0">
                <a:solidFill>
                  <a:srgbClr val="000000"/>
                </a:solidFill>
                <a:latin typeface="ﾋﾎﾌ・"/>
              </a:rPr>
              <a:t>℃ </a:t>
            </a:r>
            <a:r>
              <a:rPr lang="en-US" dirty="0">
                <a:solidFill>
                  <a:srgbClr val="000000"/>
                </a:solidFill>
                <a:latin typeface="Calibri" panose="020F0502020204030204" pitchFamily="34" charset="0"/>
              </a:rPr>
              <a:t>(unless otherwise stated)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91176913"/>
              </p:ext>
            </p:extLst>
          </p:nvPr>
        </p:nvGraphicFramePr>
        <p:xfrm>
          <a:off x="1524000" y="1397000"/>
          <a:ext cx="6096000" cy="256032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497293">
                <a:tc>
                  <a:txBody>
                    <a:bodyPr/>
                    <a:lstStyle/>
                    <a:p>
                      <a:endParaRPr lang="en-US" dirty="0"/>
                    </a:p>
                  </a:txBody>
                  <a:tcPr/>
                </a:tc>
                <a:tc>
                  <a:txBody>
                    <a:bodyPr/>
                    <a:lstStyle/>
                    <a:p>
                      <a:r>
                        <a:rPr kumimoji="0" lang="en-US" sz="1800" b="0" i="0" u="none" strike="noStrike" kern="1200" baseline="0" dirty="0" smtClean="0">
                          <a:solidFill>
                            <a:schemeClr val="lt1"/>
                          </a:solidFill>
                          <a:latin typeface="+mn-lt"/>
                          <a:ea typeface="+mn-ea"/>
                          <a:cs typeface="+mn-cs"/>
                        </a:rPr>
                        <a:t>Conditions</a:t>
                      </a:r>
                      <a:endParaRPr lang="en-US" dirty="0"/>
                    </a:p>
                  </a:txBody>
                  <a:tcPr/>
                </a:tc>
                <a:tc>
                  <a:txBody>
                    <a:bodyPr/>
                    <a:lstStyle/>
                    <a:p>
                      <a:r>
                        <a:rPr kumimoji="0" lang="en-US" sz="1800" b="0" i="0" u="none" strike="noStrike" kern="1200" baseline="0" dirty="0" smtClean="0">
                          <a:solidFill>
                            <a:schemeClr val="lt1"/>
                          </a:solidFill>
                          <a:latin typeface="+mn-lt"/>
                          <a:ea typeface="+mn-ea"/>
                          <a:cs typeface="+mn-cs"/>
                        </a:rPr>
                        <a:t>Minimum</a:t>
                      </a:r>
                      <a:endParaRPr lang="en-US" dirty="0"/>
                    </a:p>
                  </a:txBody>
                  <a:tcPr/>
                </a:tc>
                <a:tc>
                  <a:txBody>
                    <a:bodyPr/>
                    <a:lstStyle/>
                    <a:p>
                      <a:r>
                        <a:rPr kumimoji="0" lang="en-US" sz="1800" b="0" i="0" u="none" strike="noStrike" kern="1200" baseline="0" dirty="0" smtClean="0">
                          <a:solidFill>
                            <a:schemeClr val="lt1"/>
                          </a:solidFill>
                          <a:latin typeface="+mn-lt"/>
                          <a:ea typeface="+mn-ea"/>
                          <a:cs typeface="+mn-cs"/>
                        </a:rPr>
                        <a:t>Typical</a:t>
                      </a:r>
                      <a:endParaRPr lang="en-US" dirty="0"/>
                    </a:p>
                  </a:txBody>
                  <a:tcPr/>
                </a:tc>
                <a:tc>
                  <a:txBody>
                    <a:bodyPr/>
                    <a:lstStyle/>
                    <a:p>
                      <a:r>
                        <a:rPr kumimoji="0" lang="en-US" sz="1800" b="0" i="0" u="none" strike="noStrike" kern="1200" baseline="0" dirty="0" smtClean="0">
                          <a:solidFill>
                            <a:schemeClr val="lt1"/>
                          </a:solidFill>
                          <a:latin typeface="+mn-lt"/>
                          <a:ea typeface="+mn-ea"/>
                          <a:cs typeface="+mn-cs"/>
                        </a:rPr>
                        <a:t>Maximum</a:t>
                      </a:r>
                      <a:endParaRPr lang="en-US" dirty="0"/>
                    </a:p>
                  </a:txBody>
                  <a:tcPr/>
                </a:tc>
              </a:tr>
              <a:tr h="497293">
                <a:tc>
                  <a:txBody>
                    <a:bodyPr/>
                    <a:lstStyle/>
                    <a:p>
                      <a:r>
                        <a:rPr kumimoji="0" lang="en-US" sz="1800" b="0" i="0" u="none" strike="noStrike" kern="1200" baseline="0" dirty="0" smtClean="0">
                          <a:solidFill>
                            <a:schemeClr val="dk1"/>
                          </a:solidFill>
                          <a:latin typeface="+mn-lt"/>
                          <a:ea typeface="+mn-ea"/>
                          <a:cs typeface="+mn-cs"/>
                        </a:rPr>
                        <a:t>Power Supply</a:t>
                      </a:r>
                      <a:endParaRPr lang="en-US" dirty="0"/>
                    </a:p>
                  </a:txBody>
                  <a:tcPr/>
                </a:tc>
                <a:tc>
                  <a:txBody>
                    <a:bodyPr/>
                    <a:lstStyle/>
                    <a:p>
                      <a:r>
                        <a:rPr lang="en-US" dirty="0" smtClean="0"/>
                        <a:t>DC</a:t>
                      </a:r>
                      <a:endParaRPr lang="en-US" dirty="0"/>
                    </a:p>
                  </a:txBody>
                  <a:tcPr/>
                </a:tc>
                <a:tc>
                  <a:txBody>
                    <a:bodyPr/>
                    <a:lstStyle/>
                    <a:p>
                      <a:r>
                        <a:rPr lang="en-US" dirty="0" smtClean="0"/>
                        <a:t>3V</a:t>
                      </a:r>
                      <a:endParaRPr lang="en-US" dirty="0"/>
                    </a:p>
                  </a:txBody>
                  <a:tcPr/>
                </a:tc>
                <a:tc>
                  <a:txBody>
                    <a:bodyPr/>
                    <a:lstStyle/>
                    <a:p>
                      <a:r>
                        <a:rPr lang="en-US" dirty="0" smtClean="0"/>
                        <a:t>5V</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5.5V</a:t>
                      </a:r>
                      <a:endParaRPr lang="en-US" dirty="0"/>
                    </a:p>
                  </a:txBody>
                  <a:tcPr/>
                </a:tc>
              </a:tr>
              <a:tr h="497293">
                <a:tc>
                  <a:txBody>
                    <a:bodyPr/>
                    <a:lstStyle/>
                    <a:p>
                      <a:r>
                        <a:rPr kumimoji="0" lang="en-US" sz="1800" b="0" i="0" u="none" strike="noStrike" kern="1200" baseline="0" dirty="0" smtClean="0">
                          <a:solidFill>
                            <a:schemeClr val="dk1"/>
                          </a:solidFill>
                          <a:latin typeface="+mn-lt"/>
                          <a:ea typeface="+mn-ea"/>
                          <a:cs typeface="+mn-cs"/>
                        </a:rPr>
                        <a:t>Current</a:t>
                      </a:r>
                    </a:p>
                    <a:p>
                      <a:r>
                        <a:rPr kumimoji="0" lang="en-US" sz="1800" b="0" i="0" u="none" strike="noStrike" kern="1200" baseline="0" dirty="0" smtClean="0">
                          <a:solidFill>
                            <a:schemeClr val="dk1"/>
                          </a:solidFill>
                          <a:latin typeface="+mn-lt"/>
                          <a:ea typeface="+mn-ea"/>
                          <a:cs typeface="+mn-cs"/>
                        </a:rPr>
                        <a:t>Supply</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Measuring</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0.5mA</a:t>
                      </a:r>
                      <a:endParaRPr lang="en-US" dirty="0"/>
                    </a:p>
                  </a:txBody>
                  <a:tcPr/>
                </a:tc>
                <a:tc>
                  <a:txBody>
                    <a:bodyPr/>
                    <a:lstStyle/>
                    <a:p>
                      <a:pPr algn="ctr"/>
                      <a:r>
                        <a:rPr lang="en-US" dirty="0" smtClean="0"/>
                        <a:t>-</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2.5mA</a:t>
                      </a:r>
                      <a:endParaRPr lang="en-US" dirty="0"/>
                    </a:p>
                  </a:txBody>
                  <a:tcPr/>
                </a:tc>
              </a:tr>
              <a:tr h="497293">
                <a:tc>
                  <a:txBody>
                    <a:bodyPr/>
                    <a:lstStyle/>
                    <a:p>
                      <a:r>
                        <a:rPr kumimoji="0" lang="en-US" sz="1800" b="0" i="0" u="none" strike="noStrike" kern="1200" baseline="0" dirty="0" smtClean="0">
                          <a:solidFill>
                            <a:schemeClr val="dk1"/>
                          </a:solidFill>
                          <a:latin typeface="+mn-lt"/>
                          <a:ea typeface="+mn-ea"/>
                          <a:cs typeface="+mn-cs"/>
                        </a:rPr>
                        <a:t>Sampling</a:t>
                      </a:r>
                    </a:p>
                    <a:p>
                      <a:r>
                        <a:rPr kumimoji="0" lang="en-US" sz="1800" b="0" i="0" u="none" strike="noStrike" kern="1200" baseline="0" dirty="0" smtClean="0">
                          <a:solidFill>
                            <a:schemeClr val="dk1"/>
                          </a:solidFill>
                          <a:latin typeface="+mn-lt"/>
                          <a:ea typeface="+mn-ea"/>
                          <a:cs typeface="+mn-cs"/>
                        </a:rPr>
                        <a:t>period</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Second</a:t>
                      </a:r>
                      <a:endParaRPr lang="en-US" dirty="0"/>
                    </a:p>
                  </a:txBody>
                  <a:tcPr/>
                </a:tc>
                <a:tc>
                  <a:txBody>
                    <a:bodyPr/>
                    <a:lstStyle/>
                    <a:p>
                      <a:pPr algn="ctr"/>
                      <a:r>
                        <a:rPr kumimoji="0" lang="en-US" sz="1800" b="1" i="0" u="none" strike="noStrike" kern="1200" baseline="0" dirty="0" smtClean="0">
                          <a:solidFill>
                            <a:schemeClr val="dk1"/>
                          </a:solidFill>
                          <a:latin typeface="Algerian" panose="04020705040A02060702" pitchFamily="82" charset="0"/>
                          <a:ea typeface="+mn-ea"/>
                          <a:cs typeface="+mn-cs"/>
                        </a:rPr>
                        <a:t>1</a:t>
                      </a:r>
                      <a:endParaRPr lang="en-US" b="1" dirty="0">
                        <a:latin typeface="Algerian" panose="04020705040A02060702" pitchFamily="82" charset="0"/>
                      </a:endParaRPr>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5931630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59332" y="1219199"/>
            <a:ext cx="6103468" cy="3333937"/>
          </a:xfrm>
          <a:prstGeom prst="rect">
            <a:avLst/>
          </a:prstGeom>
        </p:spPr>
      </p:pic>
      <p:sp>
        <p:nvSpPr>
          <p:cNvPr id="8" name="Rectangle 7"/>
          <p:cNvSpPr/>
          <p:nvPr/>
        </p:nvSpPr>
        <p:spPr>
          <a:xfrm>
            <a:off x="2819400" y="304800"/>
            <a:ext cx="3352800" cy="461665"/>
          </a:xfrm>
          <a:prstGeom prst="rect">
            <a:avLst/>
          </a:prstGeom>
        </p:spPr>
        <p:txBody>
          <a:bodyPr wrap="square">
            <a:spAutoFit/>
          </a:bodyPr>
          <a:lstStyle/>
          <a:p>
            <a:r>
              <a:rPr lang="en-US" sz="2400" b="1" dirty="0" smtClean="0">
                <a:solidFill>
                  <a:srgbClr val="365F92"/>
                </a:solidFill>
                <a:latin typeface="Cambria,Bold"/>
              </a:rPr>
              <a:t>CIRCUIT DIAGRAMS</a:t>
            </a:r>
            <a:endParaRPr lang="en-US" sz="2400" dirty="0"/>
          </a:p>
        </p:txBody>
      </p:sp>
      <p:sp>
        <p:nvSpPr>
          <p:cNvPr id="10" name="Rectangle 9"/>
          <p:cNvSpPr/>
          <p:nvPr/>
        </p:nvSpPr>
        <p:spPr>
          <a:xfrm>
            <a:off x="1295400" y="4368470"/>
            <a:ext cx="1821332" cy="369332"/>
          </a:xfrm>
          <a:prstGeom prst="rect">
            <a:avLst/>
          </a:prstGeom>
        </p:spPr>
        <p:txBody>
          <a:bodyPr wrap="none">
            <a:spAutoFit/>
          </a:bodyPr>
          <a:lstStyle/>
          <a:p>
            <a:r>
              <a:rPr lang="en-US" dirty="0" smtClean="0"/>
              <a:t>ARDUINO UNO</a:t>
            </a:r>
            <a:endParaRPr lang="en-US" dirty="0"/>
          </a:p>
        </p:txBody>
      </p:sp>
    </p:spTree>
    <p:extLst>
      <p:ext uri="{BB962C8B-B14F-4D97-AF65-F5344CB8AC3E}">
        <p14:creationId xmlns:p14="http://schemas.microsoft.com/office/powerpoint/2010/main" val="17825475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8600" y="888145"/>
            <a:ext cx="8763000" cy="2617055"/>
          </a:xfrm>
          <a:prstGeom prst="rect">
            <a:avLst/>
          </a:prstGeom>
        </p:spPr>
      </p:pic>
      <p:sp>
        <p:nvSpPr>
          <p:cNvPr id="8" name="Rectangle 7"/>
          <p:cNvSpPr/>
          <p:nvPr/>
        </p:nvSpPr>
        <p:spPr>
          <a:xfrm>
            <a:off x="381000" y="3505200"/>
            <a:ext cx="8153400" cy="1815882"/>
          </a:xfrm>
          <a:prstGeom prst="rect">
            <a:avLst/>
          </a:prstGeom>
        </p:spPr>
        <p:txBody>
          <a:bodyPr wrap="square">
            <a:spAutoFit/>
          </a:bodyPr>
          <a:lstStyle/>
          <a:p>
            <a:r>
              <a:rPr lang="en-US" sz="1600" dirty="0">
                <a:latin typeface="Calibri" panose="020F0502020204030204" pitchFamily="34" charset="0"/>
              </a:rPr>
              <a:t>When MCU sends a start signal, DHT11 changes from the low-power-consumption mode to the</a:t>
            </a:r>
          </a:p>
          <a:p>
            <a:r>
              <a:rPr lang="en-US" sz="1600" dirty="0">
                <a:latin typeface="Calibri" panose="020F0502020204030204" pitchFamily="34" charset="0"/>
              </a:rPr>
              <a:t>running-mode, waiting for MCU completing the start signal. Once it is completed, DHT11 sends a</a:t>
            </a:r>
          </a:p>
          <a:p>
            <a:r>
              <a:rPr lang="en-US" sz="1600" dirty="0">
                <a:latin typeface="Calibri" panose="020F0502020204030204" pitchFamily="34" charset="0"/>
              </a:rPr>
              <a:t>response signal of 40-bit data that include the relative humidity and temperature information to</a:t>
            </a:r>
          </a:p>
          <a:p>
            <a:r>
              <a:rPr lang="en-US" sz="1600" dirty="0">
                <a:latin typeface="Calibri" panose="020F0502020204030204" pitchFamily="34" charset="0"/>
              </a:rPr>
              <a:t>MCU. Users can choose to collect (read) some data. Without the start signal from MCU, DHT11</a:t>
            </a:r>
          </a:p>
          <a:p>
            <a:r>
              <a:rPr lang="en-US" sz="1600" dirty="0">
                <a:latin typeface="Calibri" panose="020F0502020204030204" pitchFamily="34" charset="0"/>
              </a:rPr>
              <a:t>will not give the response signal to MCU. Once data is collected, DHT11 will change to the lowpower-</a:t>
            </a:r>
          </a:p>
          <a:p>
            <a:r>
              <a:rPr lang="en-US" sz="1600" dirty="0">
                <a:latin typeface="Calibri" panose="020F0502020204030204" pitchFamily="34" charset="0"/>
              </a:rPr>
              <a:t>consumption mode until it receives a start signal from MCU again.</a:t>
            </a:r>
            <a:endParaRPr lang="en-US" sz="1600" dirty="0"/>
          </a:p>
        </p:txBody>
      </p:sp>
      <p:sp>
        <p:nvSpPr>
          <p:cNvPr id="9" name="Rectangle 8"/>
          <p:cNvSpPr/>
          <p:nvPr/>
        </p:nvSpPr>
        <p:spPr>
          <a:xfrm>
            <a:off x="729460" y="381000"/>
            <a:ext cx="4375939" cy="369332"/>
          </a:xfrm>
          <a:prstGeom prst="rect">
            <a:avLst/>
          </a:prstGeom>
        </p:spPr>
        <p:txBody>
          <a:bodyPr wrap="square">
            <a:spAutoFit/>
          </a:bodyPr>
          <a:lstStyle/>
          <a:p>
            <a:r>
              <a:rPr lang="en-US" b="1" dirty="0">
                <a:solidFill>
                  <a:srgbClr val="4F82BE"/>
                </a:solidFill>
                <a:latin typeface="Cambria,Bold"/>
              </a:rPr>
              <a:t>Overall Communication Process</a:t>
            </a:r>
            <a:endParaRPr lang="en-US" dirty="0"/>
          </a:p>
        </p:txBody>
      </p:sp>
    </p:spTree>
    <p:extLst>
      <p:ext uri="{BB962C8B-B14F-4D97-AF65-F5344CB8AC3E}">
        <p14:creationId xmlns:p14="http://schemas.microsoft.com/office/powerpoint/2010/main" val="311802262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7016750" cy="2308324"/>
          </a:xfrm>
          <a:prstGeom prst="rect">
            <a:avLst/>
          </a:prstGeom>
        </p:spPr>
        <p:txBody>
          <a:bodyPr wrap="square">
            <a:spAutoFit/>
          </a:bodyPr>
          <a:lstStyle/>
          <a:p>
            <a:endParaRPr lang="en-US" sz="1600" dirty="0">
              <a:solidFill>
                <a:srgbClr val="000000"/>
              </a:solidFill>
              <a:latin typeface="Times New Roman" panose="02020603050405020304" pitchFamily="18" charset="0"/>
            </a:endParaRPr>
          </a:p>
          <a:p>
            <a:r>
              <a:rPr lang="en-US" sz="1600" dirty="0">
                <a:solidFill>
                  <a:srgbClr val="000000"/>
                </a:solidFill>
                <a:latin typeface="Times New Roman" panose="02020603050405020304" pitchFamily="18" charset="0"/>
              </a:rPr>
              <a:t> </a:t>
            </a:r>
            <a:r>
              <a:rPr lang="en-US" sz="2000" b="1" u="sng" dirty="0">
                <a:solidFill>
                  <a:schemeClr val="accent2"/>
                </a:solidFill>
                <a:latin typeface="Times New Roman" panose="02020603050405020304" pitchFamily="18" charset="0"/>
              </a:rPr>
              <a:t>Soil Moisture Sensor </a:t>
            </a:r>
            <a:r>
              <a:rPr lang="en-US" sz="2000" b="1" u="sng" dirty="0" smtClean="0">
                <a:solidFill>
                  <a:schemeClr val="accent2"/>
                </a:solidFill>
                <a:latin typeface="Times New Roman" panose="02020603050405020304" pitchFamily="18" charset="0"/>
              </a:rPr>
              <a:t>:</a:t>
            </a:r>
            <a:endParaRPr lang="en-US" sz="2000" u="sng" dirty="0">
              <a:solidFill>
                <a:schemeClr val="accent2"/>
              </a:solidFill>
              <a:latin typeface="Times New Roman" panose="02020603050405020304" pitchFamily="18" charset="0"/>
            </a:endParaRPr>
          </a:p>
          <a:p>
            <a:r>
              <a:rPr lang="en-US" dirty="0">
                <a:solidFill>
                  <a:schemeClr val="accent2"/>
                </a:solidFill>
                <a:latin typeface="Times New Roman" panose="02020603050405020304" pitchFamily="18" charset="0"/>
              </a:rPr>
              <a:t>This sensor can be used to test the moisture of soil, when the soil is having water shortage, the module output is at high level, else the output is at low level. By using this sensor one can automatically water the flower plant, or any other plants requiring automatic watering technique. Module triple output mode, digital output is simple, analog output more accurate, serial output with exact readings. </a:t>
            </a:r>
            <a:endParaRPr lang="en-US" dirty="0">
              <a:solidFill>
                <a:schemeClr val="accent2"/>
              </a:solidFill>
            </a:endParaRPr>
          </a:p>
        </p:txBody>
      </p:sp>
      <p:pic>
        <p:nvPicPr>
          <p:cNvPr id="6" name="Picture 5"/>
          <p:cNvPicPr>
            <a:picLocks noChangeAspect="1"/>
          </p:cNvPicPr>
          <p:nvPr/>
        </p:nvPicPr>
        <p:blipFill>
          <a:blip r:embed="rId2"/>
          <a:stretch>
            <a:fillRect/>
          </a:stretch>
        </p:blipFill>
        <p:spPr>
          <a:xfrm>
            <a:off x="2590800" y="2667000"/>
            <a:ext cx="3689626" cy="2971800"/>
          </a:xfrm>
          <a:prstGeom prst="rect">
            <a:avLst/>
          </a:prstGeom>
        </p:spPr>
      </p:pic>
    </p:spTree>
    <p:extLst>
      <p:ext uri="{BB962C8B-B14F-4D97-AF65-F5344CB8AC3E}">
        <p14:creationId xmlns:p14="http://schemas.microsoft.com/office/powerpoint/2010/main" val="232430269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52400"/>
            <a:ext cx="8593138" cy="1785104"/>
          </a:xfrm>
          <a:prstGeom prst="rect">
            <a:avLst/>
          </a:prstGeom>
        </p:spPr>
        <p:txBody>
          <a:bodyPr wrap="square">
            <a:spAutoFit/>
          </a:bodyPr>
          <a:lstStyle/>
          <a:p>
            <a:r>
              <a:rPr lang="en-US" sz="2000" b="1" u="sng" dirty="0">
                <a:solidFill>
                  <a:schemeClr val="accent1"/>
                </a:solidFill>
                <a:latin typeface="Times New Roman" panose="02020603050405020304" pitchFamily="18" charset="0"/>
              </a:rPr>
              <a:t>Working </a:t>
            </a:r>
            <a:r>
              <a:rPr lang="en-US" sz="2000" b="1" u="sng" dirty="0" smtClean="0">
                <a:solidFill>
                  <a:schemeClr val="accent1"/>
                </a:solidFill>
                <a:latin typeface="Times New Roman" panose="02020603050405020304" pitchFamily="18" charset="0"/>
              </a:rPr>
              <a:t>:</a:t>
            </a:r>
          </a:p>
          <a:p>
            <a:r>
              <a:rPr lang="en-US" dirty="0" smtClean="0">
                <a:latin typeface="Times New Roman" panose="02020603050405020304" pitchFamily="18" charset="0"/>
              </a:rPr>
              <a:t>Soil </a:t>
            </a:r>
            <a:r>
              <a:rPr lang="en-US" dirty="0">
                <a:latin typeface="Times New Roman" panose="02020603050405020304" pitchFamily="18" charset="0"/>
              </a:rPr>
              <a:t>moisture sensors measure the water content in soil. A soil moisture probe is made up of multiple soil moisture </a:t>
            </a:r>
            <a:r>
              <a:rPr lang="en-US" dirty="0" smtClean="0">
                <a:latin typeface="Times New Roman" panose="02020603050405020304" pitchFamily="18" charset="0"/>
              </a:rPr>
              <a:t>sensors.</a:t>
            </a:r>
            <a:endParaRPr lang="en-US" dirty="0">
              <a:latin typeface="Times New Roman" panose="02020603050405020304" pitchFamily="18" charset="0"/>
            </a:endParaRPr>
          </a:p>
          <a:p>
            <a:r>
              <a:rPr lang="en-US" dirty="0">
                <a:latin typeface="Times New Roman" panose="02020603050405020304" pitchFamily="18" charset="0"/>
              </a:rPr>
              <a:t>Soil moisture content may be determined via its effect on dielectric constant by measuring the capacitance between two electrodes implanted in the soil. Where soil moisture is predominantly in the form of free water (e.g., in sandy soils), </a:t>
            </a:r>
            <a:endParaRPr lang="en-US" dirty="0"/>
          </a:p>
        </p:txBody>
      </p:sp>
      <p:sp>
        <p:nvSpPr>
          <p:cNvPr id="7" name="Rectangle 6"/>
          <p:cNvSpPr/>
          <p:nvPr/>
        </p:nvSpPr>
        <p:spPr>
          <a:xfrm>
            <a:off x="152400" y="2362200"/>
            <a:ext cx="7772400" cy="2031325"/>
          </a:xfrm>
          <a:prstGeom prst="rect">
            <a:avLst/>
          </a:prstGeom>
        </p:spPr>
        <p:txBody>
          <a:bodyPr wrap="square">
            <a:spAutoFit/>
          </a:bodyPr>
          <a:lstStyle/>
          <a:p>
            <a:r>
              <a:rPr lang="en-US" dirty="0" smtClean="0">
                <a:latin typeface="Times New Roman" panose="02020603050405020304" pitchFamily="18" charset="0"/>
              </a:rPr>
              <a:t>The dielectric </a:t>
            </a:r>
            <a:r>
              <a:rPr lang="en-US" dirty="0">
                <a:latin typeface="Times New Roman" panose="02020603050405020304" pitchFamily="18" charset="0"/>
              </a:rPr>
              <a:t>constant is directly proportional to the moisture content</a:t>
            </a:r>
            <a:r>
              <a:rPr lang="en-US" dirty="0" smtClean="0">
                <a:latin typeface="Times New Roman" panose="02020603050405020304" pitchFamily="18" charset="0"/>
              </a:rPr>
              <a:t>. </a:t>
            </a:r>
            <a:r>
              <a:rPr lang="en-US" dirty="0">
                <a:latin typeface="Times New Roman" panose="02020603050405020304" pitchFamily="18" charset="0"/>
              </a:rPr>
              <a:t>The readout from the probe is not linear with water content and is influenced by soil type and soil temperature. Therefore, careful calibration is required and long-term stability of the calibration is questionable. </a:t>
            </a:r>
          </a:p>
          <a:p>
            <a:r>
              <a:rPr lang="en-US" sz="1100" dirty="0">
                <a:latin typeface="Times New Roman" panose="02020603050405020304" pitchFamily="18" charset="0"/>
              </a:rPr>
              <a:t> </a:t>
            </a:r>
            <a:r>
              <a:rPr lang="en-US" dirty="0">
                <a:latin typeface="Times New Roman" panose="02020603050405020304" pitchFamily="18" charset="0"/>
              </a:rPr>
              <a:t>In This sensor We are using 2 Probes to be dipped into the Soil </a:t>
            </a:r>
          </a:p>
          <a:p>
            <a:r>
              <a:rPr lang="en-US" sz="1100" dirty="0">
                <a:latin typeface="Times New Roman" panose="02020603050405020304" pitchFamily="18" charset="0"/>
              </a:rPr>
              <a:t> </a:t>
            </a:r>
            <a:r>
              <a:rPr lang="en-US" dirty="0">
                <a:latin typeface="Times New Roman" panose="02020603050405020304" pitchFamily="18" charset="0"/>
              </a:rPr>
              <a:t>As per Moisture We will get Analoug Output variations from 0.60volts - 5volts </a:t>
            </a:r>
          </a:p>
          <a:p>
            <a:r>
              <a:rPr lang="en-US" sz="1100" dirty="0">
                <a:latin typeface="Times New Roman" panose="02020603050405020304" pitchFamily="18" charset="0"/>
              </a:rPr>
              <a:t> </a:t>
            </a:r>
            <a:r>
              <a:rPr lang="en-US" dirty="0">
                <a:latin typeface="Times New Roman" panose="02020603050405020304" pitchFamily="18" charset="0"/>
              </a:rPr>
              <a:t>Input Voltage 5V DC </a:t>
            </a:r>
          </a:p>
        </p:txBody>
      </p:sp>
    </p:spTree>
    <p:extLst>
      <p:ext uri="{BB962C8B-B14F-4D97-AF65-F5344CB8AC3E}">
        <p14:creationId xmlns:p14="http://schemas.microsoft.com/office/powerpoint/2010/main" val="239179846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0" y="609600"/>
            <a:ext cx="8388350" cy="504825"/>
          </a:xfrm>
        </p:spPr>
        <p:txBody>
          <a:bodyPr>
            <a:normAutofit fontScale="90000"/>
          </a:bodyPr>
          <a:lstStyle/>
          <a:p>
            <a:pPr algn="ctr"/>
            <a:r>
              <a:rPr lang="en-GB" dirty="0" smtClean="0">
                <a:latin typeface="Trebuchet MS" pitchFamily="-108" charset="0"/>
                <a:ea typeface="ＭＳ Ｐゴシック" pitchFamily="-108" charset="-128"/>
              </a:rPr>
              <a:t>Applicability Of Project</a:t>
            </a:r>
          </a:p>
        </p:txBody>
      </p:sp>
      <p:sp>
        <p:nvSpPr>
          <p:cNvPr id="24579" name="Rectangle 3"/>
          <p:cNvSpPr>
            <a:spLocks noGrp="1"/>
          </p:cNvSpPr>
          <p:nvPr>
            <p:ph idx="1"/>
          </p:nvPr>
        </p:nvSpPr>
        <p:spPr>
          <a:xfrm>
            <a:off x="360363" y="1495425"/>
            <a:ext cx="8521700" cy="4067175"/>
          </a:xfrm>
        </p:spPr>
        <p:txBody>
          <a:bodyPr>
            <a:normAutofit/>
          </a:bodyPr>
          <a:lstStyle/>
          <a:p>
            <a:pPr marL="533400" indent="-457200">
              <a:buFont typeface="Arial" charset="0"/>
              <a:buChar char="•"/>
            </a:pPr>
            <a:r>
              <a:rPr lang="en-GB" dirty="0" smtClean="0">
                <a:latin typeface="Trebuchet MS" pitchFamily="-108" charset="0"/>
                <a:ea typeface="ＭＳ Ｐゴシック" pitchFamily="-108" charset="-128"/>
              </a:rPr>
              <a:t>The system depends on three factors: type of soil ,crop , climate</a:t>
            </a:r>
            <a:r>
              <a:rPr lang="en-GB" dirty="0">
                <a:latin typeface="Trebuchet MS" pitchFamily="-108" charset="0"/>
                <a:ea typeface="ＭＳ Ｐゴシック" pitchFamily="-108" charset="-128"/>
              </a:rPr>
              <a:t> </a:t>
            </a:r>
            <a:r>
              <a:rPr lang="en-GB" dirty="0" smtClean="0">
                <a:latin typeface="Trebuchet MS" pitchFamily="-108" charset="0"/>
                <a:ea typeface="ＭＳ Ｐゴシック" pitchFamily="-108" charset="-128"/>
              </a:rPr>
              <a:t>and temperature </a:t>
            </a:r>
          </a:p>
          <a:p>
            <a:pPr marL="533400" indent="-457200">
              <a:buFont typeface="Arial" charset="0"/>
              <a:buChar char="•"/>
            </a:pPr>
            <a:r>
              <a:rPr lang="en-GB" dirty="0" smtClean="0">
                <a:latin typeface="Trebuchet MS" pitchFamily="-108" charset="0"/>
                <a:ea typeface="ＭＳ Ｐゴシック" pitchFamily="-108" charset="-128"/>
              </a:rPr>
              <a:t>It can be implemented in windy regions in sprinkler and drip irrigation systems which avoids the water loss.</a:t>
            </a:r>
          </a:p>
          <a:p>
            <a:pPr marL="533400" indent="-457200">
              <a:buFont typeface="Arial" charset="0"/>
              <a:buChar char="•"/>
            </a:pPr>
            <a:r>
              <a:rPr lang="en-GB" dirty="0" smtClean="0">
                <a:latin typeface="Trebuchet MS" pitchFamily="-108" charset="0"/>
                <a:ea typeface="ＭＳ Ｐゴシック" pitchFamily="-108" charset="-128"/>
              </a:rPr>
              <a:t>It is  automated, but proper maintenance requires.</a:t>
            </a:r>
          </a:p>
          <a:p>
            <a:pPr marL="533400" indent="-457200">
              <a:buFont typeface="Arial" charset="0"/>
              <a:buChar char="•"/>
            </a:pPr>
            <a:r>
              <a:rPr lang="en-GB" dirty="0" smtClean="0">
                <a:latin typeface="Trebuchet MS" pitchFamily="-108" charset="0"/>
                <a:ea typeface="ＭＳ Ｐゴシック" pitchFamily="-108" charset="-128"/>
              </a:rPr>
              <a:t>It can be available at low cost so the farmers can afford it.</a:t>
            </a:r>
          </a:p>
        </p:txBody>
      </p:sp>
      <p:sp>
        <p:nvSpPr>
          <p:cNvPr id="24580" name="Slide Number Placeholder 4"/>
          <p:cNvSpPr>
            <a:spLocks noGrp="1"/>
          </p:cNvSpPr>
          <p:nvPr>
            <p:ph type="sldNum" sz="quarter" idx="12"/>
          </p:nvPr>
        </p:nvSpPr>
        <p:spPr>
          <a:noFill/>
        </p:spPr>
        <p:txBody>
          <a:bodyPr/>
          <a:lstStyle/>
          <a:p>
            <a:fld id="{832284EE-78D0-4DF2-A952-C1466A721F7C}" type="slidenum">
              <a:rPr lang="en-GB"/>
              <a:pPr/>
              <a:t>29</a:t>
            </a:fld>
            <a:endParaRPr lang="en-GB" dirty="0"/>
          </a:p>
        </p:txBody>
      </p:sp>
      <p:sp>
        <p:nvSpPr>
          <p:cNvPr id="24582" name="TextBox 9"/>
          <p:cNvSpPr txBox="1">
            <a:spLocks noChangeArrowheads="1"/>
          </p:cNvSpPr>
          <p:nvPr/>
        </p:nvSpPr>
        <p:spPr bwMode="auto">
          <a:xfrm>
            <a:off x="1514475" y="1897063"/>
            <a:ext cx="184150" cy="460375"/>
          </a:xfrm>
          <a:prstGeom prst="rect">
            <a:avLst/>
          </a:prstGeom>
          <a:noFill/>
          <a:ln w="9525">
            <a:noFill/>
            <a:miter lim="800000"/>
            <a:headEnd/>
            <a:tailEnd/>
          </a:ln>
        </p:spPr>
        <p:txBody>
          <a:bodyPr wrap="none">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33600"/>
            <a:ext cx="8229600" cy="1143000"/>
          </a:xfrm>
        </p:spPr>
        <p:txBody>
          <a:bodyPr>
            <a:normAutofit fontScale="90000"/>
          </a:bodyPr>
          <a:lstStyle/>
          <a:p>
            <a:pPr algn="ctr"/>
            <a:r>
              <a:rPr lang="en-US" sz="5300" dirty="0" smtClean="0"/>
              <a:t>AUTOMATIC</a:t>
            </a:r>
            <a:r>
              <a:rPr lang="en-US" dirty="0" smtClean="0"/>
              <a:t> </a:t>
            </a:r>
            <a:br>
              <a:rPr lang="en-US" dirty="0" smtClean="0"/>
            </a:br>
            <a:r>
              <a:rPr lang="en-US" sz="5300" dirty="0" smtClean="0"/>
              <a:t>IRRIGATION</a:t>
            </a:r>
            <a:r>
              <a:rPr lang="en-US" dirty="0" smtClean="0"/>
              <a:t/>
            </a:r>
            <a:br>
              <a:rPr lang="en-US" dirty="0" smtClean="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2133600"/>
            <a:ext cx="7467600" cy="707886"/>
          </a:xfrm>
          <a:prstGeom prst="rect">
            <a:avLst/>
          </a:prstGeom>
          <a:noFill/>
        </p:spPr>
        <p:txBody>
          <a:bodyPr wrap="square" rtlCol="0">
            <a:spAutoFit/>
          </a:bodyPr>
          <a:lstStyle/>
          <a:p>
            <a:r>
              <a:rPr lang="en-US" sz="4000" dirty="0" smtClean="0"/>
              <a:t>BLOCK DIAGRAM OF PROJECT</a:t>
            </a:r>
            <a:endParaRPr lang="en-US" sz="4000" dirty="0"/>
          </a:p>
        </p:txBody>
      </p:sp>
    </p:spTree>
    <p:extLst>
      <p:ext uri="{BB962C8B-B14F-4D97-AF65-F5344CB8AC3E}">
        <p14:creationId xmlns:p14="http://schemas.microsoft.com/office/powerpoint/2010/main" val="184807857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66800" y="-304800"/>
            <a:ext cx="11553825" cy="7305675"/>
          </a:xfrm>
          <a:prstGeom prst="rect">
            <a:avLst/>
          </a:prstGeom>
        </p:spPr>
      </p:pic>
      <p:sp>
        <p:nvSpPr>
          <p:cNvPr id="8" name="Rectangle 7"/>
          <p:cNvSpPr/>
          <p:nvPr/>
        </p:nvSpPr>
        <p:spPr>
          <a:xfrm>
            <a:off x="3352800" y="1981200"/>
            <a:ext cx="2209800" cy="400110"/>
          </a:xfrm>
          <a:prstGeom prst="rect">
            <a:avLst/>
          </a:prstGeom>
        </p:spPr>
        <p:txBody>
          <a:bodyPr wrap="square">
            <a:spAutoFit/>
          </a:bodyPr>
          <a:lstStyle/>
          <a:p>
            <a:r>
              <a:rPr lang="en-US" sz="2000" b="1" dirty="0" smtClean="0">
                <a:latin typeface="Cambria,Bold"/>
              </a:rPr>
              <a:t>ATMEGA328P-P</a:t>
            </a:r>
            <a:endParaRPr lang="en-US" sz="2000" dirty="0"/>
          </a:p>
        </p:txBody>
      </p:sp>
      <p:sp>
        <p:nvSpPr>
          <p:cNvPr id="9" name="Rectangle 8"/>
          <p:cNvSpPr/>
          <p:nvPr/>
        </p:nvSpPr>
        <p:spPr>
          <a:xfrm>
            <a:off x="3733800" y="1057303"/>
            <a:ext cx="1447801" cy="461665"/>
          </a:xfrm>
          <a:prstGeom prst="rect">
            <a:avLst/>
          </a:prstGeom>
        </p:spPr>
        <p:txBody>
          <a:bodyPr wrap="square">
            <a:spAutoFit/>
          </a:bodyPr>
          <a:lstStyle/>
          <a:p>
            <a:pPr algn="ctr"/>
            <a:r>
              <a:rPr lang="en-US" sz="2400" dirty="0" smtClean="0"/>
              <a:t>MCU</a:t>
            </a:r>
            <a:endParaRPr lang="en-US" sz="2400" dirty="0"/>
          </a:p>
        </p:txBody>
      </p:sp>
      <p:sp>
        <p:nvSpPr>
          <p:cNvPr id="11" name="Rectangle 10"/>
          <p:cNvSpPr/>
          <p:nvPr/>
        </p:nvSpPr>
        <p:spPr>
          <a:xfrm>
            <a:off x="1371600" y="609600"/>
            <a:ext cx="838200" cy="3048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solidFill>
              </a:rPr>
              <a:t>UI</a:t>
            </a:r>
            <a:endParaRPr lang="en-US" sz="2400" b="1" dirty="0">
              <a:solidFill>
                <a:schemeClr val="bg2"/>
              </a:solidFill>
            </a:endParaRPr>
          </a:p>
        </p:txBody>
      </p:sp>
      <p:sp>
        <p:nvSpPr>
          <p:cNvPr id="2" name="TextBox 1"/>
          <p:cNvSpPr txBox="1"/>
          <p:nvPr/>
        </p:nvSpPr>
        <p:spPr>
          <a:xfrm>
            <a:off x="3276600" y="914400"/>
            <a:ext cx="2057400" cy="523220"/>
          </a:xfrm>
          <a:prstGeom prst="rect">
            <a:avLst/>
          </a:prstGeom>
          <a:noFill/>
        </p:spPr>
        <p:txBody>
          <a:bodyPr wrap="square" rtlCol="0">
            <a:spAutoFit/>
          </a:bodyPr>
          <a:lstStyle/>
          <a:p>
            <a:r>
              <a:rPr lang="en-US" sz="2800" dirty="0" smtClean="0"/>
              <a:t>M   </a:t>
            </a:r>
            <a:r>
              <a:rPr lang="en-US" sz="2800" b="1" dirty="0" smtClean="0">
                <a:solidFill>
                  <a:schemeClr val="bg1"/>
                </a:solidFill>
              </a:rPr>
              <a:t>MCU</a:t>
            </a:r>
            <a:endParaRPr lang="en-US" sz="2800" dirty="0"/>
          </a:p>
        </p:txBody>
      </p:sp>
      <p:sp>
        <p:nvSpPr>
          <p:cNvPr id="3" name="TextBox 2"/>
          <p:cNvSpPr txBox="1"/>
          <p:nvPr/>
        </p:nvSpPr>
        <p:spPr>
          <a:xfrm>
            <a:off x="3447107" y="2051852"/>
            <a:ext cx="2133600" cy="400110"/>
          </a:xfrm>
          <a:prstGeom prst="rect">
            <a:avLst/>
          </a:prstGeom>
          <a:noFill/>
        </p:spPr>
        <p:txBody>
          <a:bodyPr wrap="square" rtlCol="0">
            <a:spAutoFit/>
          </a:bodyPr>
          <a:lstStyle/>
          <a:p>
            <a:r>
              <a:rPr lang="en-US" sz="2000" dirty="0" smtClean="0">
                <a:solidFill>
                  <a:schemeClr val="bg1"/>
                </a:solidFill>
              </a:rPr>
              <a:t>ATMEGA328P-PU</a:t>
            </a:r>
            <a:endParaRPr lang="en-US" sz="2000" dirty="0">
              <a:solidFill>
                <a:schemeClr val="bg1"/>
              </a:solidFill>
            </a:endParaRPr>
          </a:p>
        </p:txBody>
      </p:sp>
    </p:spTree>
    <p:extLst>
      <p:ext uri="{BB962C8B-B14F-4D97-AF65-F5344CB8AC3E}">
        <p14:creationId xmlns:p14="http://schemas.microsoft.com/office/powerpoint/2010/main" val="213000003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66214" y="718758"/>
            <a:ext cx="2971800" cy="1295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693752" y="2824165"/>
            <a:ext cx="2819400" cy="1371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769952" y="4886329"/>
            <a:ext cx="2819400" cy="1219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a:off x="3048000" y="2057400"/>
            <a:ext cx="0"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71800" y="4267200"/>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33600" y="1053597"/>
            <a:ext cx="2667000" cy="461665"/>
          </a:xfrm>
          <a:prstGeom prst="rect">
            <a:avLst/>
          </a:prstGeom>
          <a:noFill/>
        </p:spPr>
        <p:txBody>
          <a:bodyPr wrap="square" rtlCol="0">
            <a:spAutoFit/>
          </a:bodyPr>
          <a:lstStyle/>
          <a:p>
            <a:r>
              <a:rPr lang="en-US" sz="2400" dirty="0" smtClean="0"/>
              <a:t>INNOVATION</a:t>
            </a:r>
            <a:endParaRPr lang="en-US" sz="2400" dirty="0"/>
          </a:p>
        </p:txBody>
      </p:sp>
      <p:sp>
        <p:nvSpPr>
          <p:cNvPr id="14" name="TextBox 13"/>
          <p:cNvSpPr txBox="1"/>
          <p:nvPr/>
        </p:nvSpPr>
        <p:spPr>
          <a:xfrm>
            <a:off x="1905000" y="3207221"/>
            <a:ext cx="2514600" cy="461665"/>
          </a:xfrm>
          <a:prstGeom prst="rect">
            <a:avLst/>
          </a:prstGeom>
          <a:noFill/>
        </p:spPr>
        <p:txBody>
          <a:bodyPr wrap="square" rtlCol="0">
            <a:spAutoFit/>
          </a:bodyPr>
          <a:lstStyle/>
          <a:p>
            <a:r>
              <a:rPr lang="en-US" sz="2400" dirty="0" smtClean="0"/>
              <a:t>IMPLEMENTATION</a:t>
            </a:r>
            <a:endParaRPr lang="en-US" sz="2400" dirty="0"/>
          </a:p>
        </p:txBody>
      </p:sp>
      <p:sp>
        <p:nvSpPr>
          <p:cNvPr id="15" name="TextBox 14"/>
          <p:cNvSpPr txBox="1"/>
          <p:nvPr/>
        </p:nvSpPr>
        <p:spPr>
          <a:xfrm>
            <a:off x="1905000" y="5257800"/>
            <a:ext cx="2590800" cy="400110"/>
          </a:xfrm>
          <a:prstGeom prst="rect">
            <a:avLst/>
          </a:prstGeom>
          <a:noFill/>
        </p:spPr>
        <p:txBody>
          <a:bodyPr wrap="square" rtlCol="0">
            <a:spAutoFit/>
          </a:bodyPr>
          <a:lstStyle/>
          <a:p>
            <a:r>
              <a:rPr lang="en-US" sz="2000" dirty="0" smtClean="0"/>
              <a:t>COMMERCIALISATION</a:t>
            </a:r>
            <a:endParaRPr lang="en-US" dirty="0"/>
          </a:p>
        </p:txBody>
      </p:sp>
      <p:sp>
        <p:nvSpPr>
          <p:cNvPr id="17" name="TextBox 16"/>
          <p:cNvSpPr txBox="1"/>
          <p:nvPr/>
        </p:nvSpPr>
        <p:spPr>
          <a:xfrm>
            <a:off x="1066800" y="178367"/>
            <a:ext cx="4800600" cy="369332"/>
          </a:xfrm>
          <a:prstGeom prst="rect">
            <a:avLst/>
          </a:prstGeom>
          <a:noFill/>
        </p:spPr>
        <p:txBody>
          <a:bodyPr wrap="square" rtlCol="0">
            <a:spAutoFit/>
          </a:bodyPr>
          <a:lstStyle/>
          <a:p>
            <a:r>
              <a:rPr lang="en-US" dirty="0" smtClean="0"/>
              <a:t>THREE PHASES FOR A EFFECTIVE PRODUCT</a:t>
            </a:r>
            <a:endParaRPr lang="en-US" dirty="0"/>
          </a:p>
        </p:txBody>
      </p:sp>
    </p:spTree>
    <p:extLst>
      <p:ext uri="{BB962C8B-B14F-4D97-AF65-F5344CB8AC3E}">
        <p14:creationId xmlns:p14="http://schemas.microsoft.com/office/powerpoint/2010/main" val="203092588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par>
                                <p:cTn id="19" presetID="14" presetClass="entr" presetSubtype="10" fill="hold" grpId="0" nodeType="with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par>
                                <p:cTn id="22" presetID="14" presetClass="entr" presetSubtype="10" fill="hold" grpId="0" nodeType="withEffect">
                                  <p:stCondLst>
                                    <p:cond delay="25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6493"/>
            <a:ext cx="6019800" cy="954107"/>
          </a:xfrm>
          <a:prstGeom prst="rect">
            <a:avLst/>
          </a:prstGeom>
          <a:noFill/>
        </p:spPr>
        <p:txBody>
          <a:bodyPr wrap="square" rtlCol="0">
            <a:spAutoFit/>
          </a:bodyPr>
          <a:lstStyle/>
          <a:p>
            <a:r>
              <a:rPr lang="en-US" sz="2800" u="sng" dirty="0" smtClean="0">
                <a:solidFill>
                  <a:schemeClr val="accent1"/>
                </a:solidFill>
              </a:rPr>
              <a:t>PROBLEMS WE FACE AFTER COMPLETING PROJECT </a:t>
            </a:r>
            <a:endParaRPr lang="en-US" sz="2800" u="sng" dirty="0">
              <a:solidFill>
                <a:schemeClr val="accent1"/>
              </a:solidFill>
            </a:endParaRPr>
          </a:p>
        </p:txBody>
      </p:sp>
      <p:sp>
        <p:nvSpPr>
          <p:cNvPr id="7" name="TextBox 6"/>
          <p:cNvSpPr txBox="1"/>
          <p:nvPr/>
        </p:nvSpPr>
        <p:spPr>
          <a:xfrm>
            <a:off x="914400" y="990600"/>
            <a:ext cx="7162800" cy="4893647"/>
          </a:xfrm>
          <a:prstGeom prst="rect">
            <a:avLst/>
          </a:prstGeom>
          <a:noFill/>
        </p:spPr>
        <p:txBody>
          <a:bodyPr wrap="square" rtlCol="0">
            <a:spAutoFit/>
          </a:bodyPr>
          <a:lstStyle/>
          <a:p>
            <a:r>
              <a:rPr lang="en-US" sz="2400" dirty="0" smtClean="0"/>
              <a:t>1.Illiteray in farmers</a:t>
            </a:r>
          </a:p>
          <a:p>
            <a:endParaRPr lang="en-US" sz="2400" dirty="0" smtClean="0"/>
          </a:p>
          <a:p>
            <a:r>
              <a:rPr lang="en-US" sz="2400" dirty="0"/>
              <a:t>2</a:t>
            </a:r>
            <a:r>
              <a:rPr lang="en-US" sz="2400" dirty="0" smtClean="0"/>
              <a:t>.Money problems</a:t>
            </a:r>
          </a:p>
          <a:p>
            <a:endParaRPr lang="en-US" sz="2400" dirty="0" smtClean="0"/>
          </a:p>
          <a:p>
            <a:r>
              <a:rPr lang="en-US" sz="2400" dirty="0"/>
              <a:t>3</a:t>
            </a:r>
            <a:r>
              <a:rPr lang="en-US" sz="2400" dirty="0" smtClean="0"/>
              <a:t>.Connectivity problems regarding language, internet connection</a:t>
            </a:r>
          </a:p>
          <a:p>
            <a:endParaRPr lang="en-US" sz="2400" dirty="0" smtClean="0"/>
          </a:p>
          <a:p>
            <a:r>
              <a:rPr lang="en-US" sz="2400" dirty="0"/>
              <a:t>4</a:t>
            </a:r>
            <a:r>
              <a:rPr lang="en-US" sz="2400" dirty="0" smtClean="0"/>
              <a:t>.Project installation problems including training and setup of sensors</a:t>
            </a:r>
          </a:p>
          <a:p>
            <a:endParaRPr lang="en-US" sz="2400" dirty="0" smtClean="0"/>
          </a:p>
          <a:p>
            <a:r>
              <a:rPr lang="en-US" sz="2400" dirty="0"/>
              <a:t>5</a:t>
            </a:r>
            <a:r>
              <a:rPr lang="en-US" sz="2400" dirty="0" smtClean="0"/>
              <a:t>.Maintanence problems </a:t>
            </a:r>
            <a:r>
              <a:rPr lang="en-US" sz="2400" dirty="0"/>
              <a:t>regarding destruction of sensors</a:t>
            </a:r>
            <a:endParaRPr lang="en-US" sz="2400" dirty="0" smtClean="0"/>
          </a:p>
          <a:p>
            <a:endParaRPr lang="en-US" sz="2400" dirty="0"/>
          </a:p>
        </p:txBody>
      </p:sp>
    </p:spTree>
    <p:extLst>
      <p:ext uri="{BB962C8B-B14F-4D97-AF65-F5344CB8AC3E}">
        <p14:creationId xmlns:p14="http://schemas.microsoft.com/office/powerpoint/2010/main" val="270294645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0"/>
            <a:ext cx="4648200" cy="2585323"/>
          </a:xfrm>
          <a:prstGeom prst="rect">
            <a:avLst/>
          </a:prstGeom>
          <a:noFill/>
        </p:spPr>
        <p:txBody>
          <a:bodyPr wrap="square" rtlCol="0">
            <a:spAutoFit/>
          </a:bodyPr>
          <a:lstStyle/>
          <a:p>
            <a:r>
              <a:rPr lang="en-US" sz="5400" dirty="0" smtClean="0">
                <a:latin typeface="Algerian" panose="04020705040A02060702" pitchFamily="82" charset="0"/>
              </a:rPr>
              <a:t>Solutions of the problems</a:t>
            </a:r>
            <a:endParaRPr lang="en-US" sz="5400" dirty="0">
              <a:latin typeface="Algerian" panose="04020705040A02060702" pitchFamily="82" charset="0"/>
            </a:endParaRPr>
          </a:p>
        </p:txBody>
      </p:sp>
    </p:spTree>
    <p:extLst>
      <p:ext uri="{BB962C8B-B14F-4D97-AF65-F5344CB8AC3E}">
        <p14:creationId xmlns:p14="http://schemas.microsoft.com/office/powerpoint/2010/main" val="312712223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685800"/>
            <a:ext cx="4572000" cy="523220"/>
          </a:xfrm>
          <a:prstGeom prst="rect">
            <a:avLst/>
          </a:prstGeom>
          <a:noFill/>
        </p:spPr>
        <p:txBody>
          <a:bodyPr wrap="square" rtlCol="0">
            <a:spAutoFit/>
          </a:bodyPr>
          <a:lstStyle/>
          <a:p>
            <a:r>
              <a:rPr lang="en-US" sz="2800" b="1" dirty="0" smtClean="0">
                <a:solidFill>
                  <a:schemeClr val="accent1"/>
                </a:solidFill>
              </a:rPr>
              <a:t>Problem: illiteracy</a:t>
            </a:r>
            <a:endParaRPr lang="en-US" sz="2800" b="1" dirty="0">
              <a:solidFill>
                <a:schemeClr val="accent1"/>
              </a:solidFill>
            </a:endParaRPr>
          </a:p>
        </p:txBody>
      </p:sp>
      <p:sp>
        <p:nvSpPr>
          <p:cNvPr id="6" name="TextBox 5"/>
          <p:cNvSpPr txBox="1"/>
          <p:nvPr/>
        </p:nvSpPr>
        <p:spPr>
          <a:xfrm>
            <a:off x="914400" y="1600200"/>
            <a:ext cx="6477000" cy="3416320"/>
          </a:xfrm>
          <a:prstGeom prst="rect">
            <a:avLst/>
          </a:prstGeom>
          <a:noFill/>
        </p:spPr>
        <p:txBody>
          <a:bodyPr wrap="square" rtlCol="0">
            <a:spAutoFit/>
          </a:bodyPr>
          <a:lstStyle/>
          <a:p>
            <a:r>
              <a:rPr lang="en-US" sz="2400" dirty="0" smtClean="0"/>
              <a:t>1.Advertisement of the project in their regional language</a:t>
            </a:r>
          </a:p>
          <a:p>
            <a:r>
              <a:rPr lang="en-US" sz="2400" dirty="0" smtClean="0"/>
              <a:t> </a:t>
            </a:r>
          </a:p>
          <a:p>
            <a:r>
              <a:rPr lang="en-US" sz="2400" dirty="0" smtClean="0"/>
              <a:t>2.Awareness programs relating their problems in  irrigation</a:t>
            </a:r>
          </a:p>
          <a:p>
            <a:endParaRPr lang="en-US" sz="2400" dirty="0"/>
          </a:p>
          <a:p>
            <a:r>
              <a:rPr lang="en-US" sz="2400" dirty="0" smtClean="0"/>
              <a:t>3.Mentors are available for guiding to village   sarpanch on which the farmers trust</a:t>
            </a:r>
          </a:p>
          <a:p>
            <a:endParaRPr lang="en-US" sz="2400" dirty="0" smtClean="0"/>
          </a:p>
        </p:txBody>
      </p:sp>
    </p:spTree>
    <p:extLst>
      <p:ext uri="{BB962C8B-B14F-4D97-AF65-F5344CB8AC3E}">
        <p14:creationId xmlns:p14="http://schemas.microsoft.com/office/powerpoint/2010/main" val="103520985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28600"/>
            <a:ext cx="3962400" cy="584775"/>
          </a:xfrm>
          <a:prstGeom prst="rect">
            <a:avLst/>
          </a:prstGeom>
          <a:noFill/>
        </p:spPr>
        <p:txBody>
          <a:bodyPr wrap="square" rtlCol="0">
            <a:spAutoFit/>
          </a:bodyPr>
          <a:lstStyle/>
          <a:p>
            <a:r>
              <a:rPr lang="en-US" sz="3200" b="1" u="sng" dirty="0" smtClean="0"/>
              <a:t>PROBLEM:COST</a:t>
            </a:r>
            <a:endParaRPr lang="en-US" sz="3200" b="1" u="sng" dirty="0"/>
          </a:p>
        </p:txBody>
      </p:sp>
      <p:sp>
        <p:nvSpPr>
          <p:cNvPr id="6" name="TextBox 5"/>
          <p:cNvSpPr txBox="1"/>
          <p:nvPr/>
        </p:nvSpPr>
        <p:spPr>
          <a:xfrm>
            <a:off x="685800" y="1066800"/>
            <a:ext cx="7772400" cy="4524315"/>
          </a:xfrm>
          <a:prstGeom prst="rect">
            <a:avLst/>
          </a:prstGeom>
          <a:noFill/>
        </p:spPr>
        <p:txBody>
          <a:bodyPr wrap="square" rtlCol="0">
            <a:spAutoFit/>
          </a:bodyPr>
          <a:lstStyle/>
          <a:p>
            <a:r>
              <a:rPr lang="en-US" sz="3200" dirty="0" smtClean="0"/>
              <a:t>1.Government support to farmers</a:t>
            </a:r>
          </a:p>
          <a:p>
            <a:endParaRPr lang="en-US" sz="3200" dirty="0"/>
          </a:p>
          <a:p>
            <a:r>
              <a:rPr lang="en-US" sz="3200" dirty="0" smtClean="0"/>
              <a:t>2.Low-Maintainence Cost</a:t>
            </a:r>
          </a:p>
          <a:p>
            <a:endParaRPr lang="en-US" sz="3200" dirty="0"/>
          </a:p>
          <a:p>
            <a:r>
              <a:rPr lang="en-US" sz="3200" dirty="0" smtClean="0"/>
              <a:t>3.Free installation</a:t>
            </a:r>
          </a:p>
          <a:p>
            <a:endParaRPr lang="en-US" sz="3200" dirty="0"/>
          </a:p>
          <a:p>
            <a:r>
              <a:rPr lang="en-US" sz="3200" dirty="0" smtClean="0"/>
              <a:t>4.Every month replacement of the sensors is done and half cost is refunded.</a:t>
            </a:r>
          </a:p>
          <a:p>
            <a:endParaRPr lang="en-US" sz="3200" dirty="0"/>
          </a:p>
        </p:txBody>
      </p:sp>
    </p:spTree>
    <p:extLst>
      <p:ext uri="{BB962C8B-B14F-4D97-AF65-F5344CB8AC3E}">
        <p14:creationId xmlns:p14="http://schemas.microsoft.com/office/powerpoint/2010/main" val="227310703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27915"/>
            <a:ext cx="4572000" cy="646331"/>
          </a:xfrm>
          <a:prstGeom prst="rect">
            <a:avLst/>
          </a:prstGeom>
          <a:noFill/>
        </p:spPr>
        <p:txBody>
          <a:bodyPr wrap="square" rtlCol="0">
            <a:spAutoFit/>
          </a:bodyPr>
          <a:lstStyle/>
          <a:p>
            <a:r>
              <a:rPr lang="en-US" b="1" u="sng" dirty="0" smtClean="0"/>
              <a:t>PROBLEM : CONNECTIVITY</a:t>
            </a:r>
          </a:p>
          <a:p>
            <a:endParaRPr lang="en-US" b="1" u="sng" dirty="0"/>
          </a:p>
        </p:txBody>
      </p:sp>
      <p:sp>
        <p:nvSpPr>
          <p:cNvPr id="6" name="TextBox 5"/>
          <p:cNvSpPr txBox="1"/>
          <p:nvPr/>
        </p:nvSpPr>
        <p:spPr>
          <a:xfrm>
            <a:off x="838200" y="1041315"/>
            <a:ext cx="5257800" cy="5632311"/>
          </a:xfrm>
          <a:prstGeom prst="rect">
            <a:avLst/>
          </a:prstGeom>
          <a:noFill/>
        </p:spPr>
        <p:txBody>
          <a:bodyPr wrap="square" rtlCol="0">
            <a:spAutoFit/>
          </a:bodyPr>
          <a:lstStyle/>
          <a:p>
            <a:endParaRPr lang="en-US" dirty="0" smtClean="0"/>
          </a:p>
          <a:p>
            <a:pPr marL="342900" indent="-342900">
              <a:buAutoNum type="arabicPeriod"/>
            </a:pPr>
            <a:r>
              <a:rPr lang="en-US" dirty="0" smtClean="0"/>
              <a:t>Aware them about the projects like bharatnet which facilities internet in every village</a:t>
            </a:r>
          </a:p>
          <a:p>
            <a:pPr marL="342900" indent="-342900">
              <a:buAutoNum type="arabicPeriod"/>
            </a:pPr>
            <a:endParaRPr lang="en-US" dirty="0" smtClean="0"/>
          </a:p>
          <a:p>
            <a:pPr marL="342900" indent="-342900">
              <a:buAutoNum type="arabicPeriod"/>
            </a:pPr>
            <a:r>
              <a:rPr lang="en-US" dirty="0" smtClean="0"/>
              <a:t>If they don’t have mobile phones we can connect them through the radio signals.</a:t>
            </a:r>
          </a:p>
          <a:p>
            <a:pPr marL="342900" indent="-342900">
              <a:buAutoNum type="arabicPeriod"/>
            </a:pPr>
            <a:endParaRPr lang="en-US" dirty="0" smtClean="0"/>
          </a:p>
          <a:p>
            <a:pPr marL="342900" indent="-342900">
              <a:buAutoNum type="arabicPeriod"/>
            </a:pPr>
            <a:r>
              <a:rPr lang="en-US" dirty="0" smtClean="0"/>
              <a:t> conducting surveys periodically </a:t>
            </a:r>
          </a:p>
          <a:p>
            <a:pPr marL="342900" indent="-342900">
              <a:buAutoNum type="arabicPeriod"/>
            </a:pPr>
            <a:endParaRPr lang="en-US" dirty="0"/>
          </a:p>
          <a:p>
            <a:endParaRPr lang="en-US" dirty="0" smtClean="0"/>
          </a:p>
          <a:p>
            <a:r>
              <a:rPr lang="en-US" b="1" u="sng" dirty="0" smtClean="0"/>
              <a:t>Language barrier</a:t>
            </a:r>
            <a:r>
              <a:rPr lang="en-US" dirty="0" smtClean="0"/>
              <a:t> </a:t>
            </a:r>
          </a:p>
          <a:p>
            <a:endParaRPr lang="en-US" dirty="0" smtClean="0"/>
          </a:p>
          <a:p>
            <a:r>
              <a:rPr lang="en-US" dirty="0" smtClean="0"/>
              <a:t>1.The message about sensors connectivity is      shown on their mobile phones.</a:t>
            </a:r>
          </a:p>
          <a:p>
            <a:endParaRPr lang="en-US" dirty="0" smtClean="0"/>
          </a:p>
          <a:p>
            <a:r>
              <a:rPr lang="en-US" dirty="0" smtClean="0"/>
              <a:t>2.If </a:t>
            </a:r>
            <a:r>
              <a:rPr lang="en-US" dirty="0"/>
              <a:t>they don’t have mobile phones , we will take help of radio to find their regional language </a:t>
            </a:r>
            <a:r>
              <a:rPr lang="en-US" dirty="0" smtClean="0"/>
              <a:t>and the </a:t>
            </a:r>
            <a:r>
              <a:rPr lang="en-US" dirty="0"/>
              <a:t>radio telecast is in their own regional language can be conducted </a:t>
            </a:r>
            <a:r>
              <a:rPr lang="en-US" dirty="0" smtClean="0"/>
              <a:t>and </a:t>
            </a:r>
            <a:r>
              <a:rPr lang="en-US" dirty="0"/>
              <a:t>have an radio announcement at regular interval of time .</a:t>
            </a:r>
          </a:p>
        </p:txBody>
      </p:sp>
      <p:sp>
        <p:nvSpPr>
          <p:cNvPr id="7" name="TextBox 6"/>
          <p:cNvSpPr txBox="1"/>
          <p:nvPr/>
        </p:nvSpPr>
        <p:spPr>
          <a:xfrm>
            <a:off x="990600" y="664438"/>
            <a:ext cx="3810000" cy="369332"/>
          </a:xfrm>
          <a:prstGeom prst="rect">
            <a:avLst/>
          </a:prstGeom>
          <a:noFill/>
        </p:spPr>
        <p:txBody>
          <a:bodyPr wrap="square" rtlCol="0">
            <a:spAutoFit/>
          </a:bodyPr>
          <a:lstStyle/>
          <a:p>
            <a:r>
              <a:rPr lang="en-US" b="1" u="sng" dirty="0" smtClean="0"/>
              <a:t>Internet proble</a:t>
            </a:r>
            <a:r>
              <a:rPr lang="en-US" b="1" u="sng" dirty="0"/>
              <a:t>m</a:t>
            </a:r>
          </a:p>
        </p:txBody>
      </p:sp>
    </p:spTree>
    <p:extLst>
      <p:ext uri="{BB962C8B-B14F-4D97-AF65-F5344CB8AC3E}">
        <p14:creationId xmlns:p14="http://schemas.microsoft.com/office/powerpoint/2010/main" val="62482042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81000"/>
            <a:ext cx="4267200" cy="400110"/>
          </a:xfrm>
          <a:prstGeom prst="rect">
            <a:avLst/>
          </a:prstGeom>
          <a:noFill/>
        </p:spPr>
        <p:txBody>
          <a:bodyPr wrap="square" rtlCol="0">
            <a:spAutoFit/>
          </a:bodyPr>
          <a:lstStyle/>
          <a:p>
            <a:r>
              <a:rPr lang="en-US" sz="2000" dirty="0" smtClean="0"/>
              <a:t>PROBLEMS:INSTALLATION PROBLEM</a:t>
            </a:r>
            <a:endParaRPr lang="en-US" sz="2000" dirty="0"/>
          </a:p>
        </p:txBody>
      </p:sp>
      <p:sp>
        <p:nvSpPr>
          <p:cNvPr id="6" name="TextBox 5"/>
          <p:cNvSpPr txBox="1"/>
          <p:nvPr/>
        </p:nvSpPr>
        <p:spPr>
          <a:xfrm>
            <a:off x="609600" y="1295400"/>
            <a:ext cx="6553200" cy="2308324"/>
          </a:xfrm>
          <a:prstGeom prst="rect">
            <a:avLst/>
          </a:prstGeom>
          <a:noFill/>
        </p:spPr>
        <p:txBody>
          <a:bodyPr wrap="square" rtlCol="0">
            <a:spAutoFit/>
          </a:bodyPr>
          <a:lstStyle/>
          <a:p>
            <a:r>
              <a:rPr lang="en-US" dirty="0" smtClean="0"/>
              <a:t>1.Providing basic installation training to them </a:t>
            </a:r>
          </a:p>
          <a:p>
            <a:endParaRPr lang="en-US" dirty="0" smtClean="0"/>
          </a:p>
          <a:p>
            <a:r>
              <a:rPr lang="en-US" dirty="0" smtClean="0"/>
              <a:t>2.Regional pictured language manual provided with the product</a:t>
            </a:r>
          </a:p>
          <a:p>
            <a:endParaRPr lang="en-US" dirty="0" smtClean="0"/>
          </a:p>
          <a:p>
            <a:r>
              <a:rPr lang="en-US" dirty="0" smtClean="0"/>
              <a:t>3.Installation of sensors be at minimum places like at corners</a:t>
            </a:r>
          </a:p>
          <a:p>
            <a:r>
              <a:rPr lang="en-US" dirty="0"/>
              <a:t> </a:t>
            </a:r>
            <a:r>
              <a:rPr lang="en-US" dirty="0" smtClean="0"/>
              <a:t>  of irrigation field so they are not destroyed during</a:t>
            </a:r>
          </a:p>
          <a:p>
            <a:r>
              <a:rPr lang="en-US" dirty="0"/>
              <a:t> </a:t>
            </a:r>
            <a:r>
              <a:rPr lang="en-US" dirty="0" smtClean="0"/>
              <a:t>   harvesting of crops</a:t>
            </a:r>
          </a:p>
        </p:txBody>
      </p:sp>
    </p:spTree>
    <p:extLst>
      <p:ext uri="{BB962C8B-B14F-4D97-AF65-F5344CB8AC3E}">
        <p14:creationId xmlns:p14="http://schemas.microsoft.com/office/powerpoint/2010/main" val="11715706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hart 31"/>
          <p:cNvGraphicFramePr/>
          <p:nvPr>
            <p:extLst>
              <p:ext uri="{D42A27DB-BD31-4B8C-83A1-F6EECF244321}">
                <p14:modId xmlns:p14="http://schemas.microsoft.com/office/powerpoint/2010/main" val="3009987144"/>
              </p:ext>
            </p:extLst>
          </p:nvPr>
        </p:nvGraphicFramePr>
        <p:xfrm>
          <a:off x="457200" y="3048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38" name="Oval 37"/>
          <p:cNvSpPr/>
          <p:nvPr/>
        </p:nvSpPr>
        <p:spPr>
          <a:xfrm>
            <a:off x="1295400" y="1143000"/>
            <a:ext cx="609600" cy="533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667000" y="1981200"/>
            <a:ext cx="609600" cy="609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085376" y="2743200"/>
            <a:ext cx="609600" cy="609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5410200" y="1066800"/>
            <a:ext cx="609600" cy="609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43" name="Elbow Connector 42"/>
          <p:cNvCxnSpPr/>
          <p:nvPr/>
        </p:nvCxnSpPr>
        <p:spPr>
          <a:xfrm rot="16200000" flipH="1">
            <a:off x="5410200" y="2743200"/>
            <a:ext cx="3200400" cy="4572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172200" y="1371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324600" y="4648200"/>
            <a:ext cx="2057400" cy="838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6335917" y="4882634"/>
            <a:ext cx="2057400" cy="369332"/>
          </a:xfrm>
          <a:prstGeom prst="rect">
            <a:avLst/>
          </a:prstGeom>
          <a:noFill/>
        </p:spPr>
        <p:txBody>
          <a:bodyPr wrap="square" rtlCol="0">
            <a:spAutoFit/>
          </a:bodyPr>
          <a:lstStyle/>
          <a:p>
            <a:pPr algn="ctr"/>
            <a:r>
              <a:rPr lang="en-US" b="1" i="1" dirty="0" smtClean="0">
                <a:solidFill>
                  <a:srgbClr val="FF0000"/>
                </a:solidFill>
              </a:rPr>
              <a:t>Maintenance</a:t>
            </a:r>
            <a:endParaRPr lang="en-US" b="1" i="1" dirty="0">
              <a:solidFill>
                <a:srgbClr val="FF0000"/>
              </a:solidFill>
            </a:endParaRPr>
          </a:p>
        </p:txBody>
      </p:sp>
    </p:spTree>
    <p:extLst>
      <p:ext uri="{BB962C8B-B14F-4D97-AF65-F5344CB8AC3E}">
        <p14:creationId xmlns:p14="http://schemas.microsoft.com/office/powerpoint/2010/main" val="407546695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25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30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125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edg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7">
                                            <p:txEl>
                                              <p:pRg st="0" end="0"/>
                                            </p:txEl>
                                          </p:spTgt>
                                        </p:tgtEl>
                                        <p:attrNameLst>
                                          <p:attrName>style.visibility</p:attrName>
                                        </p:attrNameLst>
                                      </p:cBhvr>
                                      <p:to>
                                        <p:strVal val="visible"/>
                                      </p:to>
                                    </p:set>
                                    <p:animEffect transition="in" filter="wipe(down)">
                                      <p:cBhvr>
                                        <p:cTn id="42"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GB" dirty="0" smtClean="0">
                <a:latin typeface="Trebuchet MS" pitchFamily="-108" charset="0"/>
                <a:ea typeface="ＭＳ Ｐゴシック" pitchFamily="-108" charset="-128"/>
              </a:rPr>
              <a:t>Basic Irrigation Principles</a:t>
            </a:r>
          </a:p>
        </p:txBody>
      </p:sp>
      <p:sp>
        <p:nvSpPr>
          <p:cNvPr id="18435" name="Rectangle 3"/>
          <p:cNvSpPr>
            <a:spLocks noGrp="1"/>
          </p:cNvSpPr>
          <p:nvPr>
            <p:ph idx="1"/>
          </p:nvPr>
        </p:nvSpPr>
        <p:spPr/>
        <p:txBody>
          <a:bodyPr>
            <a:normAutofit fontScale="92500" lnSpcReduction="10000"/>
          </a:bodyPr>
          <a:lstStyle/>
          <a:p>
            <a:pPr marL="457200" indent="-457200">
              <a:buFont typeface="Arial" charset="0"/>
              <a:buChar char="•"/>
            </a:pPr>
            <a:r>
              <a:rPr lang="en-GB" dirty="0" smtClean="0">
                <a:latin typeface="Trebuchet MS" pitchFamily="-108" charset="0"/>
                <a:ea typeface="ＭＳ Ｐゴシック" pitchFamily="-108" charset="-128"/>
              </a:rPr>
              <a:t>High labour input and high self-help compatibility</a:t>
            </a:r>
          </a:p>
          <a:p>
            <a:pPr marL="457200" indent="-457200">
              <a:buFont typeface="Arial" charset="0"/>
              <a:buChar char="•"/>
            </a:pPr>
            <a:r>
              <a:rPr lang="en-GB" dirty="0" smtClean="0">
                <a:latin typeface="Trebuchet MS" pitchFamily="-108" charset="0"/>
                <a:ea typeface="ＭＳ Ｐゴシック" pitchFamily="-108" charset="-128"/>
              </a:rPr>
              <a:t>Require no technical equipment, therefore they are cheap</a:t>
            </a:r>
          </a:p>
          <a:p>
            <a:pPr marL="457200" indent="-457200">
              <a:buFont typeface="Arial" charset="0"/>
              <a:buChar char="•"/>
            </a:pPr>
            <a:r>
              <a:rPr lang="en-GB" dirty="0" smtClean="0">
                <a:latin typeface="Trebuchet MS" pitchFamily="-108" charset="0"/>
                <a:ea typeface="ＭＳ Ｐゴシック" pitchFamily="-108" charset="-128"/>
              </a:rPr>
              <a:t>Beside water cans, there more “automated” methods such as:</a:t>
            </a:r>
          </a:p>
          <a:p>
            <a:pPr marL="457200" indent="-457200">
              <a:buFont typeface="Courier New" pitchFamily="-108" charset="0"/>
              <a:buChar char="o"/>
            </a:pPr>
            <a:r>
              <a:rPr lang="en-GB" dirty="0" smtClean="0">
                <a:latin typeface="Trebuchet MS" pitchFamily="-108" charset="0"/>
                <a:ea typeface="ＭＳ Ｐゴシック" pitchFamily="-108" charset="-128"/>
              </a:rPr>
              <a:t>Low-Cost Drip Irrigation System </a:t>
            </a:r>
          </a:p>
          <a:p>
            <a:pPr marL="457200" indent="-457200">
              <a:buFont typeface="Courier New" pitchFamily="-108" charset="0"/>
              <a:buChar char="o"/>
            </a:pPr>
            <a:r>
              <a:rPr lang="en-GB" dirty="0" smtClean="0">
                <a:latin typeface="Trebuchet MS" pitchFamily="-108" charset="0"/>
                <a:ea typeface="ＭＳ Ｐゴシック" pitchFamily="-108" charset="-128"/>
              </a:rPr>
              <a:t>Pitcher Irrigation </a:t>
            </a:r>
          </a:p>
          <a:p>
            <a:pPr marL="457200" indent="-457200">
              <a:buFont typeface="Courier New" pitchFamily="-108" charset="0"/>
              <a:buChar char="o"/>
            </a:pPr>
            <a:r>
              <a:rPr lang="en-GB" dirty="0" smtClean="0">
                <a:latin typeface="Trebuchet MS" pitchFamily="-108" charset="0"/>
                <a:ea typeface="ＭＳ Ｐゴシック" pitchFamily="-108" charset="-128"/>
              </a:rPr>
              <a:t>Bottle Irrigation </a:t>
            </a:r>
          </a:p>
          <a:p>
            <a:pPr marL="457200" indent="-457200">
              <a:buFont typeface="Courier New" pitchFamily="-108" charset="0"/>
              <a:buChar char="o"/>
            </a:pPr>
            <a:r>
              <a:rPr lang="en-GB" dirty="0" smtClean="0">
                <a:latin typeface="Trebuchet MS" pitchFamily="-108" charset="0"/>
                <a:ea typeface="ＭＳ Ｐゴシック" pitchFamily="-108" charset="-128"/>
              </a:rPr>
              <a:t>Porous and Sectioned Pipes </a:t>
            </a:r>
          </a:p>
          <a:p>
            <a:pPr marL="457200" indent="-457200">
              <a:buFont typeface="Courier New" pitchFamily="-108" charset="0"/>
              <a:buChar char="o"/>
            </a:pPr>
            <a:r>
              <a:rPr lang="en-GB" dirty="0" smtClean="0">
                <a:latin typeface="Trebuchet MS" pitchFamily="-108" charset="0"/>
                <a:ea typeface="ＭＳ Ｐゴシック" pitchFamily="-108" charset="-128"/>
              </a:rPr>
              <a:t>Perforated Plastic Sleeves </a:t>
            </a:r>
          </a:p>
          <a:p>
            <a:pPr marL="457200" indent="-457200"/>
            <a:endParaRPr lang="en-GB" dirty="0" smtClean="0">
              <a:latin typeface="Trebuchet MS" pitchFamily="-108" charset="0"/>
              <a:ea typeface="ＭＳ Ｐゴシック" pitchFamily="-108" charset="-128"/>
            </a:endParaRPr>
          </a:p>
          <a:p>
            <a:pPr marL="457200" indent="-457200"/>
            <a:r>
              <a:rPr lang="en-GB" dirty="0" smtClean="0">
                <a:latin typeface="Trebuchet MS" pitchFamily="-108" charset="0"/>
                <a:ea typeface="ＭＳ Ｐゴシック" pitchFamily="-108" charset="-128"/>
              </a:rPr>
              <a:t>	</a:t>
            </a:r>
          </a:p>
          <a:p>
            <a:pPr marL="457200" indent="-457200"/>
            <a:endParaRPr lang="en-GB" dirty="0" smtClean="0">
              <a:latin typeface="Trebuchet MS" pitchFamily="-108" charset="0"/>
              <a:ea typeface="ＭＳ Ｐゴシック" pitchFamily="-108"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457200"/>
            <a:ext cx="6019800" cy="584775"/>
          </a:xfrm>
          <a:prstGeom prst="rect">
            <a:avLst/>
          </a:prstGeom>
          <a:noFill/>
        </p:spPr>
        <p:txBody>
          <a:bodyPr wrap="square" rtlCol="0">
            <a:spAutoFit/>
          </a:bodyPr>
          <a:lstStyle/>
          <a:p>
            <a:r>
              <a:rPr lang="en-US" sz="3200" b="1" u="sng" dirty="0" smtClean="0"/>
              <a:t>PROBLEM: MAINTAINENCE</a:t>
            </a:r>
            <a:endParaRPr lang="en-US" sz="3200" b="1" u="sng" dirty="0"/>
          </a:p>
        </p:txBody>
      </p:sp>
      <p:sp>
        <p:nvSpPr>
          <p:cNvPr id="6" name="TextBox 5"/>
          <p:cNvSpPr txBox="1"/>
          <p:nvPr/>
        </p:nvSpPr>
        <p:spPr>
          <a:xfrm>
            <a:off x="571500" y="1828800"/>
            <a:ext cx="6324600" cy="4031873"/>
          </a:xfrm>
          <a:prstGeom prst="rect">
            <a:avLst/>
          </a:prstGeom>
          <a:noFill/>
        </p:spPr>
        <p:txBody>
          <a:bodyPr wrap="square" rtlCol="0">
            <a:spAutoFit/>
          </a:bodyPr>
          <a:lstStyle/>
          <a:p>
            <a:pPr marL="342900" indent="-342900">
              <a:buAutoNum type="arabicPeriod"/>
            </a:pPr>
            <a:r>
              <a:rPr lang="en-US" sz="3200" dirty="0" smtClean="0"/>
              <a:t>Fastest maintainence service provided</a:t>
            </a:r>
          </a:p>
          <a:p>
            <a:pPr marL="342900" indent="-342900">
              <a:buAutoNum type="arabicPeriod"/>
            </a:pPr>
            <a:endParaRPr lang="en-US" sz="3200" dirty="0" smtClean="0"/>
          </a:p>
          <a:p>
            <a:pPr marL="342900" indent="-342900">
              <a:buAutoNum type="arabicPeriod"/>
            </a:pPr>
            <a:r>
              <a:rPr lang="en-US" sz="3200" dirty="0" smtClean="0"/>
              <a:t>New sensors are replaced at min cost in alternative to destroyed ones</a:t>
            </a:r>
          </a:p>
          <a:p>
            <a:pPr marL="342900" indent="-342900">
              <a:buAutoNum type="arabicPeriod"/>
            </a:pPr>
            <a:endParaRPr lang="en-US" sz="3200" dirty="0" smtClean="0"/>
          </a:p>
          <a:p>
            <a:pPr marL="342900" indent="-342900">
              <a:buAutoNum type="arabicPeriod"/>
            </a:pPr>
            <a:r>
              <a:rPr lang="en-US" sz="3200" dirty="0" smtClean="0"/>
              <a:t>Conducting surveys </a:t>
            </a:r>
          </a:p>
        </p:txBody>
      </p:sp>
    </p:spTree>
    <p:extLst>
      <p:ext uri="{BB962C8B-B14F-4D97-AF65-F5344CB8AC3E}">
        <p14:creationId xmlns:p14="http://schemas.microsoft.com/office/powerpoint/2010/main" val="7592859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2438400"/>
            <a:ext cx="6400800" cy="1200329"/>
          </a:xfrm>
          <a:prstGeom prst="rect">
            <a:avLst/>
          </a:prstGeom>
          <a:noFill/>
        </p:spPr>
        <p:txBody>
          <a:bodyPr wrap="square" rtlCol="0">
            <a:spAutoFit/>
          </a:bodyPr>
          <a:lstStyle/>
          <a:p>
            <a:pPr algn="ctr"/>
            <a:r>
              <a:rPr lang="en-US" sz="7200" dirty="0" smtClean="0">
                <a:latin typeface="Algerian" panose="04020705040A02060702" pitchFamily="82" charset="0"/>
              </a:rPr>
              <a:t>THANK - YOU</a:t>
            </a:r>
            <a:endParaRPr lang="en-US" sz="7200" dirty="0">
              <a:latin typeface="Algerian" panose="04020705040A02060702" pitchFamily="82" charset="0"/>
            </a:endParaRPr>
          </a:p>
        </p:txBody>
      </p:sp>
    </p:spTree>
    <p:extLst>
      <p:ext uri="{BB962C8B-B14F-4D97-AF65-F5344CB8AC3E}">
        <p14:creationId xmlns:p14="http://schemas.microsoft.com/office/powerpoint/2010/main" val="282735950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830655" y="317501"/>
            <a:ext cx="6347713" cy="1320800"/>
          </a:xfrm>
        </p:spPr>
        <p:txBody>
          <a:bodyPr>
            <a:normAutofit/>
          </a:bodyPr>
          <a:lstStyle/>
          <a:p>
            <a:r>
              <a:rPr lang="en-GB" dirty="0" smtClean="0">
                <a:latin typeface="Trebuchet MS" pitchFamily="-108" charset="0"/>
                <a:ea typeface="ＭＳ Ｐゴシック" pitchFamily="-108" charset="-128"/>
              </a:rPr>
              <a:t>Low-Cost Drip Irrigation System</a:t>
            </a:r>
          </a:p>
        </p:txBody>
      </p:sp>
      <p:sp>
        <p:nvSpPr>
          <p:cNvPr id="29699" name="Rectangle 3"/>
          <p:cNvSpPr>
            <a:spLocks noGrp="1"/>
          </p:cNvSpPr>
          <p:nvPr>
            <p:ph idx="1"/>
          </p:nvPr>
        </p:nvSpPr>
        <p:spPr>
          <a:xfrm>
            <a:off x="360363" y="1447800"/>
            <a:ext cx="8521700" cy="2093913"/>
          </a:xfrm>
        </p:spPr>
        <p:txBody>
          <a:bodyPr>
            <a:normAutofit/>
          </a:bodyPr>
          <a:lstStyle/>
          <a:p>
            <a:pPr marL="457200" indent="-457200">
              <a:buFont typeface="Arial" charset="0"/>
              <a:buChar char="•"/>
            </a:pPr>
            <a:r>
              <a:rPr lang="en-GB" dirty="0" smtClean="0">
                <a:latin typeface="Trebuchet MS" pitchFamily="-108" charset="0"/>
                <a:ea typeface="ＭＳ Ｐゴシック" pitchFamily="-108" charset="-128"/>
              </a:rPr>
              <a:t>Low-cost plastic pipes laid on the ground and irrigate crops.</a:t>
            </a:r>
          </a:p>
          <a:p>
            <a:pPr marL="457200" indent="-457200">
              <a:buFont typeface="Arial" charset="0"/>
              <a:buChar char="•"/>
            </a:pPr>
            <a:r>
              <a:rPr lang="en-GB" dirty="0" smtClean="0">
                <a:latin typeface="Trebuchet MS" pitchFamily="-108" charset="0"/>
                <a:ea typeface="ＭＳ Ｐゴシック" pitchFamily="-108" charset="-128"/>
              </a:rPr>
              <a:t>Small holes in the pipes allow a water to drip out.</a:t>
            </a:r>
          </a:p>
          <a:p>
            <a:pPr marL="457200" indent="-457200">
              <a:buFont typeface="Arial" charset="0"/>
              <a:buChar char="•"/>
            </a:pPr>
            <a:r>
              <a:rPr lang="en-GB" dirty="0" smtClean="0">
                <a:latin typeface="Trebuchet MS" pitchFamily="-108" charset="0"/>
                <a:ea typeface="ＭＳ Ｐゴシック" pitchFamily="-108" charset="-128"/>
              </a:rPr>
              <a:t>A water tank on a higher level distributes water by gravity.</a:t>
            </a:r>
          </a:p>
          <a:p>
            <a:pPr marL="457200" indent="-457200">
              <a:buFont typeface="Arial" charset="0"/>
              <a:buChar char="•"/>
            </a:pPr>
            <a:r>
              <a:rPr lang="en-GB" dirty="0" smtClean="0">
                <a:latin typeface="Trebuchet MS" pitchFamily="-108" charset="0"/>
                <a:ea typeface="ＭＳ Ｐゴシック" pitchFamily="-108" charset="-128"/>
              </a:rPr>
              <a:t>No waste of water (e.g. evaporation, wind), specific irrigation at the root zone.</a:t>
            </a:r>
          </a:p>
        </p:txBody>
      </p:sp>
      <p:sp>
        <p:nvSpPr>
          <p:cNvPr id="29702" name="TextBox 9"/>
          <p:cNvSpPr txBox="1">
            <a:spLocks noChangeArrowheads="1"/>
          </p:cNvSpPr>
          <p:nvPr/>
        </p:nvSpPr>
        <p:spPr bwMode="auto">
          <a:xfrm>
            <a:off x="1422400" y="1897063"/>
            <a:ext cx="184150" cy="460375"/>
          </a:xfrm>
          <a:prstGeom prst="rect">
            <a:avLst/>
          </a:prstGeom>
          <a:noFill/>
          <a:ln w="9525">
            <a:noFill/>
            <a:miter lim="800000"/>
            <a:headEnd/>
            <a:tailEnd/>
          </a:ln>
        </p:spPr>
        <p:txBody>
          <a:bodyPr wrap="none">
            <a:spAutoFit/>
          </a:bodyPr>
          <a:lstStyle/>
          <a:p>
            <a:endParaRPr lang="en-US" dirty="0"/>
          </a:p>
        </p:txBody>
      </p:sp>
      <p:sp>
        <p:nvSpPr>
          <p:cNvPr id="29703" name="TextBox 10"/>
          <p:cNvSpPr txBox="1">
            <a:spLocks noChangeArrowheads="1"/>
          </p:cNvSpPr>
          <p:nvPr/>
        </p:nvSpPr>
        <p:spPr bwMode="auto">
          <a:xfrm>
            <a:off x="3429000" y="4800600"/>
            <a:ext cx="2411412" cy="954107"/>
          </a:xfrm>
          <a:prstGeom prst="rect">
            <a:avLst/>
          </a:prstGeom>
          <a:noFill/>
          <a:ln w="9525">
            <a:noFill/>
            <a:miter lim="800000"/>
            <a:headEnd/>
            <a:tailEnd/>
          </a:ln>
        </p:spPr>
        <p:txBody>
          <a:bodyPr>
            <a:spAutoFit/>
          </a:bodyPr>
          <a:lstStyle/>
          <a:p>
            <a:r>
              <a:rPr lang="en-GB" sz="1400" dirty="0"/>
              <a:t>A low-cost “farm-kit system” with a 1000 litres water tank can service up one-eight of an acre. </a:t>
            </a:r>
            <a:endParaRPr lang="en-GB" sz="800" i="1" dirty="0"/>
          </a:p>
        </p:txBody>
      </p:sp>
      <p:pic>
        <p:nvPicPr>
          <p:cNvPr id="29704" name="Picture 12" descr="IPTRID 2008 Farm Kit System.png"/>
          <p:cNvPicPr>
            <a:picLocks noChangeAspect="1"/>
          </p:cNvPicPr>
          <p:nvPr/>
        </p:nvPicPr>
        <p:blipFill>
          <a:blip r:embed="rId2"/>
          <a:srcRect/>
          <a:stretch>
            <a:fillRect/>
          </a:stretch>
        </p:blipFill>
        <p:spPr bwMode="auto">
          <a:xfrm>
            <a:off x="838200" y="3276600"/>
            <a:ext cx="2447925" cy="2743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360363" y="906463"/>
            <a:ext cx="8388350" cy="504825"/>
          </a:xfrm>
        </p:spPr>
        <p:txBody>
          <a:bodyPr>
            <a:normAutofit fontScale="90000"/>
          </a:bodyPr>
          <a:lstStyle/>
          <a:p>
            <a:r>
              <a:rPr lang="en-GB" dirty="0" smtClean="0">
                <a:latin typeface="Trebuchet MS" pitchFamily="-108" charset="0"/>
                <a:ea typeface="ＭＳ Ｐゴシック" pitchFamily="-108" charset="-128"/>
              </a:rPr>
              <a:t>Applicability</a:t>
            </a:r>
          </a:p>
        </p:txBody>
      </p:sp>
      <p:sp>
        <p:nvSpPr>
          <p:cNvPr id="35843" name="Rectangle 3"/>
          <p:cNvSpPr>
            <a:spLocks noGrp="1"/>
          </p:cNvSpPr>
          <p:nvPr>
            <p:ph idx="1"/>
          </p:nvPr>
        </p:nvSpPr>
        <p:spPr>
          <a:xfrm>
            <a:off x="360363" y="1495425"/>
            <a:ext cx="8521700" cy="4067175"/>
          </a:xfrm>
        </p:spPr>
        <p:txBody>
          <a:bodyPr>
            <a:normAutofit/>
          </a:bodyPr>
          <a:lstStyle/>
          <a:p>
            <a:pPr marL="533400" indent="-457200">
              <a:buFont typeface="Arial" charset="0"/>
              <a:buChar char="•"/>
            </a:pPr>
            <a:r>
              <a:rPr lang="en-GB" dirty="0" smtClean="0">
                <a:latin typeface="Trebuchet MS" pitchFamily="-108" charset="0"/>
                <a:ea typeface="ＭＳ Ｐゴシック" pitchFamily="-108" charset="-128"/>
              </a:rPr>
              <a:t>The system depends on three factors: type of soil, water quality and climate, plant and labours.</a:t>
            </a:r>
          </a:p>
          <a:p>
            <a:pPr marL="533400" indent="-457200">
              <a:buFont typeface="Arial" charset="0"/>
              <a:buChar char="•"/>
            </a:pPr>
            <a:r>
              <a:rPr lang="en-GB" dirty="0" smtClean="0">
                <a:latin typeface="Trebuchet MS" pitchFamily="-108" charset="0"/>
                <a:ea typeface="ＭＳ Ｐゴシック" pitchFamily="-108" charset="-128"/>
              </a:rPr>
              <a:t>Permeable soil: difficult to transport the water over the whole field.</a:t>
            </a:r>
          </a:p>
          <a:p>
            <a:pPr marL="533400" indent="-457200">
              <a:buFont typeface="Arial" charset="0"/>
              <a:buChar char="•"/>
            </a:pPr>
            <a:r>
              <a:rPr lang="en-GB" dirty="0" smtClean="0">
                <a:latin typeface="Trebuchet MS" pitchFamily="-108" charset="0"/>
                <a:ea typeface="ＭＳ Ｐゴシック" pitchFamily="-108" charset="-128"/>
              </a:rPr>
              <a:t>It can be implemented in windy regions in contrast to sprinkler systems.</a:t>
            </a:r>
          </a:p>
          <a:p>
            <a:pPr marL="533400" indent="-457200">
              <a:buFont typeface="Arial" charset="0"/>
              <a:buChar char="•"/>
            </a:pPr>
            <a:r>
              <a:rPr lang="en-GB" dirty="0" smtClean="0">
                <a:latin typeface="Trebuchet MS" pitchFamily="-108" charset="0"/>
                <a:ea typeface="ＭＳ Ｐゴシック" pitchFamily="-108" charset="-128"/>
              </a:rPr>
              <a:t>It is not highly automated, but labour intensive.</a:t>
            </a:r>
          </a:p>
        </p:txBody>
      </p:sp>
      <p:sp>
        <p:nvSpPr>
          <p:cNvPr id="35846" name="TextBox 9"/>
          <p:cNvSpPr txBox="1">
            <a:spLocks noChangeArrowheads="1"/>
          </p:cNvSpPr>
          <p:nvPr/>
        </p:nvSpPr>
        <p:spPr bwMode="auto">
          <a:xfrm>
            <a:off x="1514475" y="1897063"/>
            <a:ext cx="184150" cy="460375"/>
          </a:xfrm>
          <a:prstGeom prst="rect">
            <a:avLst/>
          </a:prstGeom>
          <a:noFill/>
          <a:ln w="9525">
            <a:noFill/>
            <a:miter lim="800000"/>
            <a:headEnd/>
            <a:tailEnd/>
          </a:ln>
        </p:spPr>
        <p:txBody>
          <a:bodyPr wrap="none">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Autofit/>
          </a:bodyPr>
          <a:lstStyle/>
          <a:p>
            <a:r>
              <a:rPr lang="en-US" sz="4800" dirty="0" smtClean="0"/>
              <a:t>SPRINKLER IRRIGATION</a:t>
            </a:r>
            <a:br>
              <a:rPr lang="en-US" sz="4800" dirty="0" smtClean="0"/>
            </a:br>
            <a:endParaRPr lang="en-US" sz="4800" dirty="0"/>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en-GB" dirty="0" smtClean="0">
                <a:latin typeface="Trebuchet MS" pitchFamily="-108" charset="0"/>
                <a:ea typeface="ＭＳ Ｐゴシック" pitchFamily="-108" charset="-128"/>
              </a:rPr>
              <a:t>Design Principles</a:t>
            </a:r>
          </a:p>
        </p:txBody>
      </p:sp>
      <p:sp>
        <p:nvSpPr>
          <p:cNvPr id="18435" name="Rectangle 3"/>
          <p:cNvSpPr>
            <a:spLocks noGrp="1"/>
          </p:cNvSpPr>
          <p:nvPr>
            <p:ph idx="1"/>
          </p:nvPr>
        </p:nvSpPr>
        <p:spPr>
          <a:xfrm>
            <a:off x="360363" y="1495425"/>
            <a:ext cx="8388350" cy="4752975"/>
          </a:xfrm>
        </p:spPr>
        <p:txBody>
          <a:bodyPr>
            <a:normAutofit/>
          </a:bodyPr>
          <a:lstStyle/>
          <a:p>
            <a:pPr marL="457200" indent="-457200">
              <a:spcBef>
                <a:spcPts val="1200"/>
              </a:spcBef>
              <a:buFont typeface="Arial" charset="0"/>
              <a:buChar char="•"/>
            </a:pPr>
            <a:r>
              <a:rPr lang="en-GB" dirty="0" smtClean="0">
                <a:latin typeface="Trebuchet MS" pitchFamily="-108" charset="0"/>
                <a:ea typeface="ＭＳ Ｐゴシック" pitchFamily="-108" charset="-128"/>
              </a:rPr>
              <a:t>Widely used and well-known.</a:t>
            </a:r>
          </a:p>
          <a:p>
            <a:pPr marL="457200" indent="-457200">
              <a:spcBef>
                <a:spcPts val="1200"/>
              </a:spcBef>
              <a:buFont typeface="Arial" charset="0"/>
              <a:buChar char="•"/>
            </a:pPr>
            <a:r>
              <a:rPr lang="en-GB" dirty="0" smtClean="0">
                <a:latin typeface="Trebuchet MS" pitchFamily="-108" charset="0"/>
                <a:ea typeface="ＭＳ Ｐゴシック" pitchFamily="-108" charset="-128"/>
              </a:rPr>
              <a:t>Water is distributed through a system of pipes (usually by pumping) and spray heads at the outlets distribute the water over the entire soil surface. </a:t>
            </a:r>
          </a:p>
          <a:p>
            <a:pPr marL="457200" indent="-457200">
              <a:spcBef>
                <a:spcPts val="1200"/>
              </a:spcBef>
              <a:buFont typeface="Arial" charset="0"/>
              <a:buChar char="•"/>
            </a:pPr>
            <a:r>
              <a:rPr lang="en-GB" dirty="0" smtClean="0">
                <a:latin typeface="Trebuchet MS" pitchFamily="-108" charset="0"/>
                <a:ea typeface="ＭＳ Ｐゴシック" pitchFamily="-108" charset="-128"/>
              </a:rPr>
              <a:t>This system, especially large ones, are mostly automated. </a:t>
            </a:r>
          </a:p>
          <a:p>
            <a:pPr marL="457200" indent="-457200">
              <a:spcBef>
                <a:spcPts val="1200"/>
              </a:spcBef>
              <a:buFont typeface="Arial" charset="0"/>
              <a:buChar char="•"/>
            </a:pPr>
            <a:r>
              <a:rPr lang="en-GB" dirty="0" smtClean="0">
                <a:latin typeface="Trebuchet MS" pitchFamily="-108" charset="0"/>
                <a:ea typeface="ＭＳ Ｐゴシック" pitchFamily="-108" charset="-128"/>
              </a:rPr>
              <a:t>It can be found in small vegetable gardens up to large crop fields. Therefore several systems were developed:</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Sprinkler heads</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Centre Pivot</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Linear Move</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Travelling Big Gun</a:t>
            </a:r>
          </a:p>
          <a:p>
            <a:pPr marL="457200" indent="-457200">
              <a:spcBef>
                <a:spcPts val="600"/>
              </a:spcBef>
              <a:buFont typeface="Courier New" pitchFamily="-108" charset="0"/>
              <a:buChar char="o"/>
            </a:pPr>
            <a:r>
              <a:rPr lang="en-GB" dirty="0" smtClean="0">
                <a:latin typeface="Trebuchet MS" pitchFamily="-108" charset="0"/>
                <a:ea typeface="ＭＳ Ｐゴシック" pitchFamily="-108" charset="-128"/>
              </a:rPr>
              <a:t>Side Roll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r>
              <a:rPr lang="en-GB" dirty="0" smtClean="0">
                <a:latin typeface="Trebuchet MS" pitchFamily="-108" charset="0"/>
                <a:ea typeface="ＭＳ Ｐゴシック" pitchFamily="-108" charset="-128"/>
              </a:rPr>
              <a:t>Sprinkler Head</a:t>
            </a:r>
          </a:p>
        </p:txBody>
      </p:sp>
      <p:sp>
        <p:nvSpPr>
          <p:cNvPr id="50179" name="Rectangle 3"/>
          <p:cNvSpPr>
            <a:spLocks noGrp="1"/>
          </p:cNvSpPr>
          <p:nvPr>
            <p:ph idx="1"/>
          </p:nvPr>
        </p:nvSpPr>
        <p:spPr>
          <a:xfrm>
            <a:off x="360363" y="1495425"/>
            <a:ext cx="8521700" cy="1704975"/>
          </a:xfrm>
        </p:spPr>
        <p:txBody>
          <a:bodyPr>
            <a:normAutofit/>
          </a:bodyPr>
          <a:lstStyle/>
          <a:p>
            <a:pPr marL="457200" indent="-457200">
              <a:buFont typeface="Arial" charset="0"/>
              <a:buChar char="•"/>
            </a:pPr>
            <a:r>
              <a:rPr lang="en-GB" dirty="0" smtClean="0">
                <a:latin typeface="Trebuchet MS" pitchFamily="-108" charset="0"/>
                <a:ea typeface="ＭＳ Ｐゴシック" pitchFamily="-108" charset="-128"/>
              </a:rPr>
              <a:t>Two types: Impact and gear-drive sprinklers.</a:t>
            </a:r>
          </a:p>
          <a:p>
            <a:pPr marL="457200" indent="-457200">
              <a:buFont typeface="Arial" charset="0"/>
              <a:buChar char="•"/>
            </a:pPr>
            <a:r>
              <a:rPr lang="en-GB" dirty="0" smtClean="0">
                <a:latin typeface="Trebuchet MS" pitchFamily="-108" charset="0"/>
                <a:ea typeface="ＭＳ Ｐゴシック" pitchFamily="-108" charset="-128"/>
              </a:rPr>
              <a:t>Spray nozzles discharge water and covers typically an area up to  12 m (head-to-head).</a:t>
            </a:r>
          </a:p>
          <a:p>
            <a:pPr marL="457200" indent="-457200">
              <a:buFont typeface="Arial" charset="0"/>
              <a:buChar char="•"/>
            </a:pPr>
            <a:r>
              <a:rPr lang="en-GB" dirty="0" smtClean="0">
                <a:latin typeface="Trebuchet MS" pitchFamily="-108" charset="0"/>
                <a:ea typeface="ＭＳ Ｐゴシック" pitchFamily="-108" charset="-128"/>
              </a:rPr>
              <a:t>Single sprinklers can be connected to each other with laterals</a:t>
            </a:r>
          </a:p>
        </p:txBody>
      </p:sp>
      <p:sp>
        <p:nvSpPr>
          <p:cNvPr id="50180" name="Slide Number Placeholder 4"/>
          <p:cNvSpPr>
            <a:spLocks noGrp="1"/>
          </p:cNvSpPr>
          <p:nvPr>
            <p:ph type="sldNum" sz="quarter" idx="12"/>
          </p:nvPr>
        </p:nvSpPr>
        <p:spPr>
          <a:noFill/>
        </p:spPr>
        <p:txBody>
          <a:bodyPr/>
          <a:lstStyle/>
          <a:p>
            <a:fld id="{3CB09EEE-3311-407B-9C28-A8A5A0801274}" type="slidenum">
              <a:rPr lang="en-GB"/>
              <a:pPr/>
              <a:t>9</a:t>
            </a:fld>
            <a:endParaRPr lang="en-GB" dirty="0"/>
          </a:p>
        </p:txBody>
      </p:sp>
      <p:sp>
        <p:nvSpPr>
          <p:cNvPr id="50182" name="TextBox 9"/>
          <p:cNvSpPr txBox="1">
            <a:spLocks noChangeArrowheads="1"/>
          </p:cNvSpPr>
          <p:nvPr/>
        </p:nvSpPr>
        <p:spPr bwMode="auto">
          <a:xfrm>
            <a:off x="1422400" y="1897063"/>
            <a:ext cx="184150" cy="460375"/>
          </a:xfrm>
          <a:prstGeom prst="rect">
            <a:avLst/>
          </a:prstGeom>
          <a:noFill/>
          <a:ln w="9525">
            <a:noFill/>
            <a:miter lim="800000"/>
            <a:headEnd/>
            <a:tailEnd/>
          </a:ln>
        </p:spPr>
        <p:txBody>
          <a:bodyPr wrap="none">
            <a:spAutoFit/>
          </a:bodyPr>
          <a:lstStyle/>
          <a:p>
            <a:endParaRPr lang="en-US" dirty="0"/>
          </a:p>
        </p:txBody>
      </p:sp>
      <p:sp>
        <p:nvSpPr>
          <p:cNvPr id="50183" name="TextBox 10"/>
          <p:cNvSpPr txBox="1">
            <a:spLocks noChangeArrowheads="1"/>
          </p:cNvSpPr>
          <p:nvPr/>
        </p:nvSpPr>
        <p:spPr bwMode="auto">
          <a:xfrm>
            <a:off x="5600700" y="5895975"/>
            <a:ext cx="2695575" cy="523220"/>
          </a:xfrm>
          <a:prstGeom prst="rect">
            <a:avLst/>
          </a:prstGeom>
          <a:noFill/>
          <a:ln w="9525">
            <a:noFill/>
            <a:miter lim="800000"/>
            <a:headEnd/>
            <a:tailEnd/>
          </a:ln>
        </p:spPr>
        <p:txBody>
          <a:bodyPr>
            <a:spAutoFit/>
          </a:bodyPr>
          <a:lstStyle/>
          <a:p>
            <a:r>
              <a:rPr lang="en-GB" sz="1400" dirty="0"/>
              <a:t>A vegetable field irrigated by interconnected sprinkler heads. </a:t>
            </a:r>
            <a:endParaRPr lang="en-US" sz="800" i="1" dirty="0"/>
          </a:p>
        </p:txBody>
      </p:sp>
      <p:pic>
        <p:nvPicPr>
          <p:cNvPr id="50184" name="Picture 11" descr="TRADEINDIA ny Sprinkler Head Row.jpg"/>
          <p:cNvPicPr>
            <a:picLocks noChangeAspect="1"/>
          </p:cNvPicPr>
          <p:nvPr/>
        </p:nvPicPr>
        <p:blipFill>
          <a:blip r:embed="rId2"/>
          <a:srcRect/>
          <a:stretch>
            <a:fillRect/>
          </a:stretch>
        </p:blipFill>
        <p:spPr bwMode="auto">
          <a:xfrm>
            <a:off x="5600700" y="3200400"/>
            <a:ext cx="2695575" cy="2695575"/>
          </a:xfrm>
          <a:prstGeom prst="rect">
            <a:avLst/>
          </a:prstGeom>
          <a:noFill/>
          <a:ln w="9525">
            <a:noFill/>
            <a:miter lim="800000"/>
            <a:headEnd/>
            <a:tailEnd/>
          </a:ln>
        </p:spPr>
      </p:pic>
      <p:sp>
        <p:nvSpPr>
          <p:cNvPr id="50185" name="Rectangle 3"/>
          <p:cNvSpPr txBox="1">
            <a:spLocks/>
          </p:cNvSpPr>
          <p:nvPr/>
        </p:nvSpPr>
        <p:spPr bwMode="auto">
          <a:xfrm>
            <a:off x="360363" y="3200400"/>
            <a:ext cx="4972050" cy="2971800"/>
          </a:xfrm>
          <a:prstGeom prst="rect">
            <a:avLst/>
          </a:prstGeom>
          <a:noFill/>
          <a:ln w="9525">
            <a:noFill/>
            <a:miter lim="800000"/>
            <a:headEnd/>
            <a:tailEnd/>
          </a:ln>
        </p:spPr>
        <p:txBody>
          <a:bodyPr/>
          <a:lstStyle/>
          <a:p>
            <a:pPr marL="457200" indent="-457200">
              <a:spcBef>
                <a:spcPts val="1200"/>
              </a:spcBef>
              <a:buFont typeface="Arial" charset="0"/>
              <a:buChar char="•"/>
            </a:pPr>
            <a:r>
              <a:rPr lang="en-GB" sz="2000" dirty="0"/>
              <a:t>Lager system are mostly automated (e.g. time based)</a:t>
            </a:r>
          </a:p>
          <a:p>
            <a:pPr marL="457200" indent="-457200">
              <a:spcBef>
                <a:spcPts val="1200"/>
              </a:spcBef>
              <a:buFont typeface="Arial" charset="0"/>
              <a:buChar char="•"/>
            </a:pPr>
            <a:r>
              <a:rPr lang="en-GB" sz="2000" dirty="0"/>
              <a:t>Used in gardens, pastures and larger lawn areas.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1152</TotalTime>
  <Words>1970</Words>
  <Application>Microsoft Office PowerPoint</Application>
  <PresentationFormat>On-screen Show (4:3)</PresentationFormat>
  <Paragraphs>264</Paragraphs>
  <Slides>41</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Algerian</vt:lpstr>
      <vt:lpstr>Arial</vt:lpstr>
      <vt:lpstr>Calibri</vt:lpstr>
      <vt:lpstr>Cambria</vt:lpstr>
      <vt:lpstr>Cambria,Bold</vt:lpstr>
      <vt:lpstr>Courier New</vt:lpstr>
      <vt:lpstr>FUTFBOL</vt:lpstr>
      <vt:lpstr>ＭＳ Ｐゴシック</vt:lpstr>
      <vt:lpstr>Times New Roman</vt:lpstr>
      <vt:lpstr>Trebuchet MS</vt:lpstr>
      <vt:lpstr>Wingdings 3</vt:lpstr>
      <vt:lpstr>ﾋﾎﾌ・</vt:lpstr>
      <vt:lpstr>Facet</vt:lpstr>
      <vt:lpstr>ARIES: CLOSED LOOP Irrigation</vt:lpstr>
      <vt:lpstr>Irrigation</vt:lpstr>
      <vt:lpstr>AUTOMATIC  IRRIGATION </vt:lpstr>
      <vt:lpstr>Basic Irrigation Principles</vt:lpstr>
      <vt:lpstr>Low-Cost Drip Irrigation System</vt:lpstr>
      <vt:lpstr>Applicability</vt:lpstr>
      <vt:lpstr>SPRINKLER IRRIGATION </vt:lpstr>
      <vt:lpstr>Design Principles</vt:lpstr>
      <vt:lpstr>Sprinkler Head</vt:lpstr>
      <vt:lpstr>Applicability</vt:lpstr>
      <vt:lpstr>COMMERCIAL,SMALL-SCALE   AND SELF MADE IRRIGATION SYSTEM</vt:lpstr>
      <vt:lpstr>Design Principles</vt:lpstr>
      <vt:lpstr>Commercial Drip Irrigation System</vt:lpstr>
      <vt:lpstr>Small Scale and Self-Made Drip Irrigation Systems</vt:lpstr>
      <vt:lpstr>HIGH TECH  AND LOW TECH  SOLUTIONS</vt:lpstr>
      <vt:lpstr>Basic Design Principles</vt:lpstr>
      <vt:lpstr>High-Tech Solutions</vt:lpstr>
      <vt:lpstr>High-Tech Solutions</vt:lpstr>
      <vt:lpstr>High-Tech Solutions</vt:lpstr>
      <vt:lpstr>DESIGNING PRINCIPLE  OF CLOSED LOOP  IRRIGATION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Applicability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dc:creator>
  <cp:lastModifiedBy>New</cp:lastModifiedBy>
  <cp:revision>140</cp:revision>
  <dcterms:created xsi:type="dcterms:W3CDTF">2018-09-20T10:30:53Z</dcterms:created>
  <dcterms:modified xsi:type="dcterms:W3CDTF">2018-09-23T05:43:05Z</dcterms:modified>
</cp:coreProperties>
</file>