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notesMasterIdLst>
    <p:notesMasterId r:id="rId11"/>
  </p:notesMasterIdLst>
  <p:handoutMasterIdLst>
    <p:handoutMasterId r:id="rId12"/>
  </p:handoutMasterIdLst>
  <p:sldIdLst>
    <p:sldId id="645" r:id="rId2"/>
    <p:sldId id="667" r:id="rId3"/>
    <p:sldId id="653" r:id="rId4"/>
    <p:sldId id="656" r:id="rId5"/>
    <p:sldId id="673" r:id="rId6"/>
    <p:sldId id="675" r:id="rId7"/>
    <p:sldId id="665" r:id="rId8"/>
    <p:sldId id="676" r:id="rId9"/>
    <p:sldId id="677" r:id="rId10"/>
  </p:sldIdLst>
  <p:sldSz cx="9144000" cy="5143500" type="screen16x9"/>
  <p:notesSz cx="6881813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080">
          <p15:clr>
            <a:srgbClr val="A4A3A4"/>
          </p15:clr>
        </p15:guide>
        <p15:guide id="2" orient="horz" pos="158">
          <p15:clr>
            <a:srgbClr val="A4A3A4"/>
          </p15:clr>
        </p15:guide>
        <p15:guide id="3" orient="horz" pos="674">
          <p15:clr>
            <a:srgbClr val="A4A3A4"/>
          </p15:clr>
        </p15:guide>
        <p15:guide id="4" orient="horz" pos="2382">
          <p15:clr>
            <a:srgbClr val="A4A3A4"/>
          </p15:clr>
        </p15:guide>
        <p15:guide id="5" orient="horz" pos="340">
          <p15:clr>
            <a:srgbClr val="A4A3A4"/>
          </p15:clr>
        </p15:guide>
        <p15:guide id="6" orient="horz" pos="2960">
          <p15:clr>
            <a:srgbClr val="A4A3A4"/>
          </p15:clr>
        </p15:guide>
        <p15:guide id="7" pos="1794">
          <p15:clr>
            <a:srgbClr val="A4A3A4"/>
          </p15:clr>
        </p15:guide>
        <p15:guide id="8" pos="2736">
          <p15:clr>
            <a:srgbClr val="A4A3A4"/>
          </p15:clr>
        </p15:guide>
        <p15:guide id="9" pos="202">
          <p15:clr>
            <a:srgbClr val="A4A3A4"/>
          </p15:clr>
        </p15:guide>
        <p15:guide id="10" pos="5585">
          <p15:clr>
            <a:srgbClr val="A4A3A4"/>
          </p15:clr>
        </p15:guide>
        <p15:guide id="11" pos="2878">
          <p15:clr>
            <a:srgbClr val="A4A3A4"/>
          </p15:clr>
        </p15:guide>
        <p15:guide id="12" pos="3555">
          <p15:clr>
            <a:srgbClr val="A4A3A4"/>
          </p15:clr>
        </p15:guide>
        <p15:guide id="13" pos="1965">
          <p15:clr>
            <a:srgbClr val="A4A3A4"/>
          </p15:clr>
        </p15:guide>
        <p15:guide id="14" pos="536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 userDrawn="1">
          <p15:clr>
            <a:srgbClr val="A4A3A4"/>
          </p15:clr>
        </p15:guide>
        <p15:guide id="2" pos="216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8AC8"/>
    <a:srgbClr val="005478"/>
    <a:srgbClr val="009FE6"/>
    <a:srgbClr val="00B1FF"/>
    <a:srgbClr val="00ADFA"/>
    <a:srgbClr val="000000"/>
    <a:srgbClr val="B9B8BB"/>
    <a:srgbClr val="E5E8E8"/>
    <a:srgbClr val="822980"/>
    <a:srgbClr val="B9B9B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91" autoAdjust="0"/>
    <p:restoredTop sz="86475" autoAdjust="0"/>
  </p:normalViewPr>
  <p:slideViewPr>
    <p:cSldViewPr snapToGrid="0">
      <p:cViewPr varScale="1">
        <p:scale>
          <a:sx n="98" d="100"/>
          <a:sy n="98" d="100"/>
        </p:scale>
        <p:origin x="-1212" y="-90"/>
      </p:cViewPr>
      <p:guideLst>
        <p:guide orient="horz" pos="3080"/>
        <p:guide orient="horz" pos="158"/>
        <p:guide orient="horz" pos="674"/>
        <p:guide orient="horz" pos="2382"/>
        <p:guide orient="horz" pos="340"/>
        <p:guide orient="horz" pos="2960"/>
        <p:guide pos="1794"/>
        <p:guide pos="2736"/>
        <p:guide pos="202"/>
        <p:guide pos="5585"/>
        <p:guide pos="2878"/>
        <p:guide pos="3555"/>
        <p:guide pos="1965"/>
        <p:guide pos="5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napToObjects="1" showGuides="1">
      <p:cViewPr varScale="1">
        <p:scale>
          <a:sx n="68" d="100"/>
          <a:sy n="68" d="100"/>
        </p:scale>
        <p:origin x="-3246" y="-120"/>
      </p:cViewPr>
      <p:guideLst>
        <p:guide orient="horz" pos="2928"/>
        <p:guide pos="216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A678B55-319B-2D4F-AE49-6C1B6E1A4DDA}" type="datetimeFigureOut">
              <a:rPr lang="en-US" smtClean="0">
                <a:latin typeface="HP Simplified"/>
                <a:cs typeface="HP Simplified"/>
              </a:rPr>
              <a:pPr/>
              <a:t>03/19/2015</a:t>
            </a:fld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1B27340-60F0-7D46-BC5B-91B08A318A82}" type="slidenum">
              <a:rPr lang="en-GB" smtClean="0">
                <a:latin typeface="HP Simplified"/>
                <a:cs typeface="HP Simplified"/>
              </a:rPr>
              <a:pPr/>
              <a:t>‹#›</a:t>
            </a:fld>
            <a:endParaRPr lang="en-GB" dirty="0"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3217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D9CAF8C-0805-8440-B43D-DCCAAA4D80CE}" type="datetimeFigureOut">
              <a:rPr lang="en-US" smtClean="0"/>
              <a:pPr/>
              <a:t>03/19/2015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2A853E8-D85F-5D49-95D2-E1D96ABFE2B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6880798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6013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78250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6013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38926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77874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6013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722602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6013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275148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5000" spc="-1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Blue_RGB_150_LG.pn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950076" y="282233"/>
            <a:ext cx="1884363" cy="19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 userDrawn="1"/>
        </p:nvSpPr>
        <p:spPr>
          <a:xfrm>
            <a:off x="329188" y="4789760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700" b="0" i="0" baseline="0" dirty="0" smtClean="0">
                <a:solidFill>
                  <a:srgbClr val="B9B8BB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6" y="181777"/>
            <a:ext cx="8534713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893921"/>
            <a:ext cx="2523744" cy="368475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893922"/>
            <a:ext cx="2523744" cy="368475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893921"/>
            <a:ext cx="2589212" cy="368475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4" y="564965"/>
            <a:ext cx="8534714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873512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8800" y="4991765"/>
            <a:ext cx="2133600" cy="115217"/>
          </a:xfrm>
          <a:prstGeom prst="rect">
            <a:avLst/>
          </a:prstGeom>
        </p:spPr>
        <p:txBody>
          <a:bodyPr/>
          <a:lstStyle/>
          <a:p>
            <a:fld id="{2192D973-0149-1247-952C-28ADDD68CA38}" type="slidenum">
              <a:rPr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05329" y="878590"/>
            <a:ext cx="7501467" cy="387503"/>
          </a:xfrm>
          <a:prstGeom prst="rect">
            <a:avLst/>
          </a:prstGeom>
        </p:spPr>
        <p:txBody>
          <a:bodyPr/>
          <a:lstStyle>
            <a:lvl1pPr>
              <a:defRPr sz="1050" kern="500" spc="20"/>
            </a:lvl1pPr>
            <a:lvl2pPr>
              <a:defRPr sz="1050" kern="500" spc="20"/>
            </a:lvl2pPr>
            <a:lvl3pPr>
              <a:defRPr sz="1050" kern="500" spc="2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705329" y="717443"/>
            <a:ext cx="7501467" cy="1640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 b="1" cap="all">
                <a:solidFill>
                  <a:srgbClr val="0096D6"/>
                </a:solidFill>
                <a:latin typeface="HP Simplified"/>
                <a:cs typeface="HP Simplified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685928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50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949442" y="281177"/>
            <a:ext cx="1908000" cy="19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 userDrawn="1"/>
        </p:nvSpPr>
        <p:spPr>
          <a:xfrm>
            <a:off x="329188" y="4789760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700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xmlns="" val="22767557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191120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4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8" y="4789760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700" b="0" i="0" baseline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pic>
        <p:nvPicPr>
          <p:cNvPr id="7" name="Picture 6" descr="HP_Blue_RGB_150_SM.pn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644273" y="4676853"/>
            <a:ext cx="357188" cy="36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5747905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194295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4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8" y="4789760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700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318294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pic>
        <p:nvPicPr>
          <p:cNvPr id="8" name="Picture 7" descr="HPR_White_RGB_150_SMnoR.pn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644869" y="4676853"/>
            <a:ext cx="356592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588485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181778"/>
            <a:ext cx="8534718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6252520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564723"/>
            <a:ext cx="8534719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181778"/>
            <a:ext cx="8534718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894916"/>
            <a:ext cx="8179816" cy="3688991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97099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564723"/>
            <a:ext cx="8534719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181778"/>
            <a:ext cx="8534718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894916"/>
            <a:ext cx="8179816" cy="3688991"/>
          </a:xfrm>
        </p:spPr>
        <p:txBody>
          <a:bodyPr wrap="square">
            <a:noAutofit/>
          </a:bodyPr>
          <a:lstStyle>
            <a:lvl1pPr marL="169863" indent="-169863">
              <a:buFont typeface="HP Simplified" pitchFamily="34" charset="0"/>
              <a:buChar char="•"/>
              <a:defRPr sz="1400" b="0">
                <a:solidFill>
                  <a:srgbClr val="000000"/>
                </a:solidFill>
              </a:defRPr>
            </a:lvl1pPr>
            <a:lvl2pPr marL="347663" indent="-177800">
              <a:buSzPct val="80000"/>
              <a:buFont typeface="HP Simplified"/>
              <a:buChar char="−"/>
              <a:defRPr sz="1400">
                <a:solidFill>
                  <a:srgbClr val="000000"/>
                </a:solidFill>
              </a:defRPr>
            </a:lvl2pPr>
            <a:lvl3pPr marL="515938" indent="-169863">
              <a:buFont typeface="HP Simplified" pitchFamily="34" charset="0"/>
              <a:buChar char="•"/>
              <a:defRPr sz="1400">
                <a:solidFill>
                  <a:srgbClr val="000000"/>
                </a:solidFill>
              </a:defRPr>
            </a:lvl3pPr>
            <a:lvl4pPr marL="688975" indent="-180975">
              <a:defRPr sz="1400">
                <a:solidFill>
                  <a:srgbClr val="000000"/>
                </a:solidFill>
              </a:defRPr>
            </a:lvl4pPr>
            <a:lvl5pPr marL="833438" indent="-150813">
              <a:buFont typeface="HP Simplified" pitchFamily="34" charset="0"/>
              <a:buChar char="•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97099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5" y="181778"/>
            <a:ext cx="8534713" cy="457621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8613" y="896245"/>
            <a:ext cx="4030662" cy="3678091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896245"/>
            <a:ext cx="3940175" cy="3681353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5" y="565432"/>
            <a:ext cx="8534713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2847057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30" y="893922"/>
            <a:ext cx="3940170" cy="2914889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181777"/>
            <a:ext cx="8534719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893922"/>
            <a:ext cx="4011612" cy="368475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4" y="564965"/>
            <a:ext cx="8534714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6505198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8614" y="181778"/>
            <a:ext cx="8537574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894915"/>
            <a:ext cx="8178800" cy="339518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5" y="4789760"/>
            <a:ext cx="8012545" cy="22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700" b="0" i="0" baseline="0" dirty="0" smtClean="0">
                <a:solidFill>
                  <a:srgbClr val="B9B8BB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8" y="4788486"/>
            <a:ext cx="323009" cy="149332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marL="0" algn="l" defTabSz="914400" rtl="0" eaLnBrk="1" latinLnBrk="0" hangingPunct="1"/>
            <a:fld id="{6C5AF65D-6854-49AF-ABC5-48B5BA0EA842}" type="slidenum">
              <a:rPr lang="en-US" sz="700" b="0" i="0" kern="1200" smtClean="0">
                <a:solidFill>
                  <a:srgbClr val="B9B8BB"/>
                </a:solidFill>
                <a:latin typeface="HP Simplified"/>
                <a:ea typeface="+mn-ea"/>
                <a:cs typeface="HP Simplified"/>
              </a:rPr>
              <a:pPr marL="0" algn="l" defTabSz="914400" rtl="0" eaLnBrk="1" latinLnBrk="0" hangingPunct="1"/>
              <a:t>‹#›</a:t>
            </a:fld>
            <a:endParaRPr lang="en-US" sz="700" b="0" i="0" kern="1200" dirty="0" smtClean="0">
              <a:solidFill>
                <a:srgbClr val="B9B8BB"/>
              </a:solidFill>
              <a:latin typeface="HP Simplified"/>
              <a:ea typeface="+mn-ea"/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644273" y="4676853"/>
            <a:ext cx="357188" cy="36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60627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30" r:id="rId2"/>
    <p:sldLayoutId id="2147483834" r:id="rId3"/>
    <p:sldLayoutId id="2147483833" r:id="rId4"/>
    <p:sldLayoutId id="2147483837" r:id="rId5"/>
    <p:sldLayoutId id="2147483809" r:id="rId6"/>
    <p:sldLayoutId id="2147483839" r:id="rId7"/>
    <p:sldLayoutId id="2147483823" r:id="rId8"/>
    <p:sldLayoutId id="2147483824" r:id="rId9"/>
    <p:sldLayoutId id="2147483825" r:id="rId10"/>
    <p:sldLayoutId id="2147483840" r:id="rId11"/>
    <p:sldLayoutId id="2147483841" r:id="rId1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accent1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HP Simplified" pitchFamily="34" charset="0"/>
        <a:buChar char="–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70817" y="2315182"/>
            <a:ext cx="7297301" cy="472490"/>
          </a:xfrm>
        </p:spPr>
        <p:txBody>
          <a:bodyPr>
            <a:noAutofit/>
          </a:bodyPr>
          <a:lstStyle/>
          <a:p>
            <a:r>
              <a:rPr lang="en-US" sz="4400" dirty="0"/>
              <a:t>Account Summary</a:t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2800" i="1" dirty="0"/>
              <a:t/>
            </a:r>
            <a:br>
              <a:rPr lang="en-US" sz="2800" i="1" dirty="0"/>
            </a:br>
            <a:r>
              <a:rPr lang="en-US" sz="2400" i="1" dirty="0"/>
              <a:t>Retail Account Strategy &amp; Joint Business Plan</a:t>
            </a:r>
            <a:endParaRPr lang="en-SG" sz="24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5850857" y="1538776"/>
            <a:ext cx="184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endParaRPr lang="en-US" sz="1600" dirty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3458" y="1809347"/>
            <a:ext cx="6955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2800" b="1" i="1" dirty="0" err="1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rPr>
              <a:t>varPartnerName</a:t>
            </a:r>
            <a:endParaRPr lang="en-US" sz="2800" b="1" i="1" dirty="0">
              <a:solidFill>
                <a:schemeClr val="bg1"/>
              </a:solidFill>
              <a:latin typeface="HP Simplified" pitchFamily="34" charset="0"/>
              <a:cs typeface="HP Simplified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202992" y="3060971"/>
            <a:ext cx="3195472" cy="1376177"/>
            <a:chOff x="1202992" y="3060971"/>
            <a:chExt cx="3195472" cy="1376177"/>
          </a:xfrm>
        </p:grpSpPr>
        <p:grpSp>
          <p:nvGrpSpPr>
            <p:cNvPr id="8" name="Group 7"/>
            <p:cNvGrpSpPr/>
            <p:nvPr/>
          </p:nvGrpSpPr>
          <p:grpSpPr>
            <a:xfrm>
              <a:off x="1202992" y="3394954"/>
              <a:ext cx="3195472" cy="1042194"/>
              <a:chOff x="385857" y="3103124"/>
              <a:chExt cx="3195472" cy="1042194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18284" y="3103124"/>
                <a:ext cx="31630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defTabSz="430213">
                  <a:spcAft>
                    <a:spcPts val="400"/>
                  </a:spcAft>
                  <a:buSzPct val="100000"/>
                </a:pPr>
                <a:r>
                  <a:rPr lang="en-US" sz="1600" b="1" dirty="0">
                    <a:solidFill>
                      <a:schemeClr val="bg1"/>
                    </a:solidFill>
                    <a:latin typeface="HP Simplified" pitchFamily="34" charset="0"/>
                    <a:cs typeface="HP Simplified" pitchFamily="34" charset="0"/>
                  </a:rPr>
                  <a:t>Category</a:t>
                </a:r>
                <a:r>
                  <a:rPr lang="en-US" sz="1600" b="1" i="1" dirty="0">
                    <a:solidFill>
                      <a:schemeClr val="bg1"/>
                    </a:solidFill>
                    <a:latin typeface="HP Simplified" pitchFamily="34" charset="0"/>
                    <a:cs typeface="HP Simplified" pitchFamily="34" charset="0"/>
                  </a:rPr>
                  <a:t>  </a:t>
                </a:r>
                <a:r>
                  <a:rPr lang="en-US" sz="1600" b="1" dirty="0">
                    <a:solidFill>
                      <a:schemeClr val="bg1"/>
                    </a:solidFill>
                    <a:latin typeface="HP Simplified" pitchFamily="34" charset="0"/>
                    <a:cs typeface="HP Simplified" pitchFamily="34" charset="0"/>
                  </a:rPr>
                  <a:t>:</a:t>
                </a:r>
                <a:r>
                  <a:rPr lang="en-US" sz="1600" dirty="0">
                    <a:solidFill>
                      <a:schemeClr val="bg1"/>
                    </a:solidFill>
                    <a:latin typeface="HP Simplified" pitchFamily="34" charset="0"/>
                    <a:cs typeface="HP Simplified" pitchFamily="34" charset="0"/>
                  </a:rPr>
                  <a:t>  </a:t>
                </a:r>
                <a:r>
                  <a:rPr lang="en-US" sz="1600" dirty="0" err="1">
                    <a:solidFill>
                      <a:schemeClr val="bg1"/>
                    </a:solidFill>
                    <a:latin typeface="HP Simplified" pitchFamily="34" charset="0"/>
                    <a:cs typeface="HP Simplified" pitchFamily="34" charset="0"/>
                  </a:rPr>
                  <a:t>varPartnerCategory</a:t>
                </a:r>
                <a:endParaRPr lang="en-US" sz="1600" dirty="0">
                  <a:solidFill>
                    <a:schemeClr val="bg1"/>
                  </a:solidFill>
                  <a:latin typeface="HP Simplified" pitchFamily="34" charset="0"/>
                  <a:cs typeface="HP Simplified" pitchFamily="34" charset="0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85857" y="3469532"/>
                <a:ext cx="23823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defTabSz="430213">
                  <a:spcAft>
                    <a:spcPts val="400"/>
                  </a:spcAft>
                  <a:buSzPct val="100000"/>
                </a:pPr>
                <a:r>
                  <a:rPr lang="en-US" sz="1600" b="1" dirty="0">
                    <a:solidFill>
                      <a:schemeClr val="bg1"/>
                    </a:solidFill>
                    <a:latin typeface="HP Simplified" pitchFamily="34" charset="0"/>
                    <a:cs typeface="HP Simplified" pitchFamily="34" charset="0"/>
                  </a:rPr>
                  <a:t> Quarter    :  </a:t>
                </a:r>
                <a:r>
                  <a:rPr lang="en-US" sz="1600" dirty="0" err="1">
                    <a:solidFill>
                      <a:schemeClr val="bg1"/>
                    </a:solidFill>
                    <a:latin typeface="HP Simplified" pitchFamily="34" charset="0"/>
                    <a:cs typeface="HP Simplified" pitchFamily="34" charset="0"/>
                  </a:rPr>
                  <a:t>varQuarter</a:t>
                </a:r>
                <a:endParaRPr lang="en-US" sz="1600" dirty="0">
                  <a:solidFill>
                    <a:schemeClr val="bg1"/>
                  </a:solidFill>
                  <a:latin typeface="HP Simplified" pitchFamily="34" charset="0"/>
                  <a:cs typeface="HP Simplified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21521" y="3806764"/>
                <a:ext cx="262604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defTabSz="430213">
                  <a:spcAft>
                    <a:spcPts val="400"/>
                  </a:spcAft>
                  <a:buSzPct val="100000"/>
                </a:pPr>
                <a:r>
                  <a:rPr lang="en-US" sz="1600" b="1" dirty="0">
                    <a:solidFill>
                      <a:schemeClr val="bg1"/>
                    </a:solidFill>
                    <a:latin typeface="HP Simplified" pitchFamily="34" charset="0"/>
                    <a:cs typeface="HP Simplified" pitchFamily="34" charset="0"/>
                  </a:rPr>
                  <a:t>Download Date :  </a:t>
                </a:r>
                <a:r>
                  <a:rPr lang="en-US" sz="1600" dirty="0" err="1">
                    <a:solidFill>
                      <a:schemeClr val="bg1"/>
                    </a:solidFill>
                    <a:latin typeface="HP Simplified" pitchFamily="34" charset="0"/>
                    <a:cs typeface="HP Simplified" pitchFamily="34" charset="0"/>
                  </a:rPr>
                  <a:t>varDate</a:t>
                </a:r>
                <a:endParaRPr lang="en-US" sz="1600" dirty="0">
                  <a:solidFill>
                    <a:schemeClr val="bg1"/>
                  </a:solidFill>
                  <a:latin typeface="HP Simplified" pitchFamily="34" charset="0"/>
                  <a:cs typeface="HP Simplified" pitchFamily="34" charset="0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1264595" y="3060971"/>
              <a:ext cx="29377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defTabSz="430213">
                <a:spcAft>
                  <a:spcPts val="400"/>
                </a:spcAft>
                <a:buSzPct val="100000"/>
              </a:pPr>
              <a:r>
                <a:rPr lang="en-US" sz="1600" b="1" dirty="0">
                  <a:solidFill>
                    <a:schemeClr val="bg1"/>
                  </a:solidFill>
                  <a:latin typeface="HP Simplified" pitchFamily="34" charset="0"/>
                  <a:cs typeface="HP Simplified" pitchFamily="34" charset="0"/>
                </a:rPr>
                <a:t>City          :</a:t>
              </a:r>
              <a:r>
                <a:rPr lang="en-US" sz="1600" dirty="0">
                  <a:solidFill>
                    <a:schemeClr val="bg1"/>
                  </a:solidFill>
                  <a:latin typeface="HP Simplified" pitchFamily="34" charset="0"/>
                  <a:cs typeface="HP Simplified" pitchFamily="34" charset="0"/>
                </a:rPr>
                <a:t>  </a:t>
              </a:r>
              <a:r>
                <a:rPr lang="en-US" sz="1600" dirty="0" err="1">
                  <a:solidFill>
                    <a:schemeClr val="bg1"/>
                  </a:solidFill>
                  <a:latin typeface="HP Simplified" pitchFamily="34" charset="0"/>
                  <a:cs typeface="HP Simplified" pitchFamily="34" charset="0"/>
                </a:rPr>
                <a:t>varCity</a:t>
              </a:r>
              <a:endParaRPr lang="en-US" sz="1600" dirty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098815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70"/>
          <p:cNvSpPr>
            <a:spLocks noGrp="1"/>
          </p:cNvSpPr>
          <p:nvPr>
            <p:ph type="title"/>
          </p:nvPr>
        </p:nvSpPr>
        <p:spPr>
          <a:xfrm>
            <a:off x="136264" y="120134"/>
            <a:ext cx="8534718" cy="430887"/>
          </a:xfrm>
        </p:spPr>
        <p:txBody>
          <a:bodyPr/>
          <a:lstStyle/>
          <a:p>
            <a:r>
              <a:rPr lang="en-US" sz="2400" i="1" dirty="0"/>
              <a:t>Partner</a:t>
            </a:r>
            <a:r>
              <a:rPr lang="en-US" sz="2400" b="0" i="1" dirty="0"/>
              <a:t>  </a:t>
            </a:r>
            <a:r>
              <a:rPr lang="en-US" sz="2400" i="1" dirty="0"/>
              <a:t>Snapshot</a:t>
            </a:r>
            <a:r>
              <a:rPr lang="en-US" sz="2400" b="0" i="1" dirty="0"/>
              <a:t>: </a:t>
            </a:r>
          </a:p>
        </p:txBody>
      </p:sp>
      <p:grpSp>
        <p:nvGrpSpPr>
          <p:cNvPr id="2" name="Group 2"/>
          <p:cNvGrpSpPr/>
          <p:nvPr/>
        </p:nvGrpSpPr>
        <p:grpSpPr>
          <a:xfrm>
            <a:off x="294640" y="721360"/>
            <a:ext cx="8265700" cy="3901440"/>
            <a:chOff x="294641" y="721360"/>
            <a:chExt cx="2706372" cy="3901440"/>
          </a:xfrm>
        </p:grpSpPr>
        <p:sp>
          <p:nvSpPr>
            <p:cNvPr id="31" name="Text Box 425"/>
            <p:cNvSpPr txBox="1">
              <a:spLocks noChangeArrowheads="1"/>
            </p:cNvSpPr>
            <p:nvPr/>
          </p:nvSpPr>
          <p:spPr bwMode="auto">
            <a:xfrm>
              <a:off x="294641" y="721360"/>
              <a:ext cx="2706372" cy="390144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  <a:extLst/>
          </p:spPr>
          <p:txBody>
            <a:bodyPr wrap="square">
              <a:noAutofit/>
            </a:bodyPr>
            <a:lstStyle>
              <a:lvl1pPr eaLnBrk="0" hangingPunct="0"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1pPr>
              <a:lvl2pPr marL="742950" indent="-285750" eaLnBrk="0" hangingPunct="0"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2pPr>
              <a:lvl3pPr marL="1143000" indent="-228600" eaLnBrk="0" hangingPunct="0"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3pPr>
              <a:lvl4pPr marL="1600200" indent="-228600" eaLnBrk="0" hangingPunct="0"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4pPr>
              <a:lvl5pPr marL="2057400" indent="-228600" eaLnBrk="0" hangingPunct="0"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endParaRPr lang="en-US" sz="1550" b="1" dirty="0">
                <a:solidFill>
                  <a:prstClr val="white"/>
                </a:solidFill>
                <a:latin typeface="HP Simplified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0864" y="1127225"/>
              <a:ext cx="2661039" cy="34645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228600" indent="-228600">
                <a:buAutoNum type="arabicPeriod"/>
              </a:pPr>
              <a:endParaRPr lang="en-AU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pPr marL="228600" indent="-228600">
                <a:buAutoNum type="arabicPeriod"/>
              </a:pPr>
              <a:endParaRPr lang="en-AU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pPr marL="228600" indent="-228600"/>
              <a:r>
                <a:rPr lang="en-AU" sz="1000" b="1" dirty="0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1. Dealership Name                         :</a:t>
              </a:r>
            </a:p>
            <a:p>
              <a:pPr marL="228600" indent="-228600"/>
              <a:endParaRPr lang="en-AU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r>
                <a:rPr lang="en-AU" sz="1000" b="1" dirty="0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2. Owner / Contact Name                :</a:t>
              </a:r>
            </a:p>
            <a:p>
              <a:endParaRPr lang="en-AU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r>
                <a:rPr lang="en-US" sz="1000" b="1" dirty="0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3. Core business                              :    </a:t>
              </a:r>
              <a:r>
                <a:rPr lang="en-US" sz="1000" b="1" dirty="0" err="1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varCoreBusiness</a:t>
              </a:r>
              <a:endParaRPr lang="en-US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endParaRPr lang="en-US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r>
                <a:rPr lang="en-AU" sz="1000" b="1" dirty="0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4. Current Brands                            :    </a:t>
              </a:r>
              <a:r>
                <a:rPr lang="en-AU" sz="1000" b="1" dirty="0" err="1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varCurrentBrands</a:t>
              </a:r>
              <a:endParaRPr lang="en-AU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endParaRPr lang="en-AU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r>
                <a:rPr lang="en-AU" sz="1000" b="1" dirty="0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5. No. Of Staff                                   :    </a:t>
              </a:r>
              <a:r>
                <a:rPr lang="en-AU" sz="1000" b="1" dirty="0" err="1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varNoOfStaff</a:t>
              </a:r>
              <a:endParaRPr lang="en-AU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endParaRPr lang="en-AU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r>
                <a:rPr lang="en-AU" sz="1000" b="1" dirty="0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7. Main Competitors                         :   </a:t>
              </a:r>
              <a:r>
                <a:rPr lang="en-AU" sz="1000" b="1" dirty="0" err="1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varMainCompetitors</a:t>
              </a:r>
              <a:endParaRPr lang="en-AU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endParaRPr lang="en-AU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r>
                <a:rPr lang="en-AU" sz="1000" b="1" dirty="0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8. Customer Segments addressed :   </a:t>
              </a:r>
              <a:r>
                <a:rPr lang="en-AU" sz="1000" b="1" dirty="0" err="1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varSegmentsAddressed</a:t>
              </a:r>
              <a:endParaRPr lang="en-AU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endParaRPr lang="en-AU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r>
                <a:rPr lang="en-AU" sz="1000" b="1" dirty="0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9. HP Account Manager                   :   </a:t>
              </a:r>
              <a:r>
                <a:rPr lang="en-AU" sz="1000" b="1" dirty="0" err="1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varAccountManager</a:t>
              </a:r>
              <a:endParaRPr lang="en-AU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endParaRPr lang="en-AU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r>
                <a:rPr lang="en-AU" sz="1000" b="1" dirty="0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10. Frequency of Engagement (no. of visits / week)         :   </a:t>
              </a:r>
              <a:r>
                <a:rPr lang="en-AU" sz="1000" b="1" dirty="0" err="1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varFrequencyOfVisit</a:t>
              </a:r>
              <a:endParaRPr lang="en-AU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r>
                <a:rPr lang="en-AU" sz="1000" b="1" dirty="0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 </a:t>
              </a:r>
            </a:p>
            <a:p>
              <a:r>
                <a:rPr lang="en-AU" sz="1000" b="1" dirty="0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11. Relationship Status (Positive / Negative / Neutral)     :   </a:t>
              </a:r>
              <a:r>
                <a:rPr lang="en-AU" sz="1000" b="1" dirty="0" err="1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varRelationshipStatus</a:t>
              </a:r>
              <a:endParaRPr lang="en-AU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endParaRPr lang="en-AU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endParaRPr lang="en-AU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endParaRPr lang="en-US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</p:txBody>
        </p:sp>
        <p:sp>
          <p:nvSpPr>
            <p:cNvPr id="20" name="Text Box 425"/>
            <p:cNvSpPr txBox="1">
              <a:spLocks noChangeArrowheads="1"/>
            </p:cNvSpPr>
            <p:nvPr/>
          </p:nvSpPr>
          <p:spPr bwMode="auto">
            <a:xfrm>
              <a:off x="320864" y="750342"/>
              <a:ext cx="2666176" cy="3308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lvl1pPr eaLnBrk="0" hangingPunct="0"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1pPr>
              <a:lvl2pPr marL="742950" indent="-285750" eaLnBrk="0" hangingPunct="0"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2pPr>
              <a:lvl3pPr marL="1143000" indent="-228600" eaLnBrk="0" hangingPunct="0"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3pPr>
              <a:lvl4pPr marL="1600200" indent="-228600" eaLnBrk="0" hangingPunct="0"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4pPr>
              <a:lvl5pPr marL="2057400" indent="-228600" eaLnBrk="0" hangingPunct="0"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1550" b="1" dirty="0">
                  <a:solidFill>
                    <a:prstClr val="white"/>
                  </a:solidFill>
                  <a:latin typeface="HP Simplified" pitchFamily="34" charset="0"/>
                </a:rPr>
                <a:t>Corporate Overview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607023" y="1284050"/>
            <a:ext cx="12057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000" b="1" dirty="0" err="1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varPartnerName</a:t>
            </a:r>
            <a:endParaRPr lang="en-US" sz="1000" b="1" dirty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94049" y="1572639"/>
            <a:ext cx="12859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000" b="1" dirty="0" err="1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varContactPerson</a:t>
            </a:r>
            <a:endParaRPr lang="en-US" sz="1000" b="1" dirty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63587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43256" y="30777"/>
            <a:ext cx="8510016" cy="307777"/>
          </a:xfrm>
          <a:prstGeom prst="rect">
            <a:avLst/>
          </a:prstGeom>
        </p:spPr>
        <p:txBody>
          <a:bodyPr vertOverflow="clip" horzOverflow="clip" wrap="square" lIns="0" tIns="0" rIns="0" bIns="0" rtlCol="0" anchor="ctr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HP Simplified" pitchFamily="34" charset="0"/>
              </a:rPr>
              <a:t>Partner overview for </a:t>
            </a:r>
            <a:r>
              <a:rPr lang="en-US" sz="2000" b="1" dirty="0" err="1">
                <a:solidFill>
                  <a:srgbClr val="000000"/>
                </a:solidFill>
                <a:latin typeface="HP Simplified" pitchFamily="34" charset="0"/>
              </a:rPr>
              <a:t>varQuarter</a:t>
            </a:r>
            <a:r>
              <a:rPr lang="en-US" sz="2000" b="1" dirty="0">
                <a:solidFill>
                  <a:srgbClr val="000000"/>
                </a:solidFill>
                <a:latin typeface="HP Simplified" pitchFamily="34" charset="0"/>
              </a:rPr>
              <a:t> planning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736" y="408558"/>
            <a:ext cx="4561630" cy="203308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i="1" dirty="0">
                <a:solidFill>
                  <a:schemeClr val="tx1"/>
                </a:solidFill>
              </a:rPr>
              <a:t>Strengths</a:t>
            </a:r>
          </a:p>
          <a:p>
            <a:r>
              <a:rPr lang="en-US" sz="900" dirty="0" err="1">
                <a:solidFill>
                  <a:schemeClr val="tx1"/>
                </a:solidFill>
                <a:latin typeface="HP Simplified" pitchFamily="34" charset="0"/>
              </a:rPr>
              <a:t>varStrengthList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23104" y="408558"/>
            <a:ext cx="4323620" cy="203308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i="1" dirty="0">
                <a:solidFill>
                  <a:schemeClr val="tx1"/>
                </a:solidFill>
                <a:latin typeface="HP Simplified" pitchFamily="34" charset="0"/>
              </a:rPr>
              <a:t>Weaknesses:</a:t>
            </a:r>
          </a:p>
          <a:p>
            <a:r>
              <a:rPr lang="en-US" sz="900" dirty="0" err="1">
                <a:solidFill>
                  <a:schemeClr val="tx1"/>
                </a:solidFill>
                <a:latin typeface="HP Simplified" pitchFamily="34" charset="0"/>
              </a:rPr>
              <a:t>varWeaknessList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7819" y="2538913"/>
            <a:ext cx="4562275" cy="21498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i="1" dirty="0">
                <a:solidFill>
                  <a:schemeClr val="tx1"/>
                </a:solidFill>
                <a:latin typeface="HP Simplified" pitchFamily="34" charset="0"/>
              </a:rPr>
              <a:t>Opportunities:</a:t>
            </a:r>
          </a:p>
          <a:p>
            <a:r>
              <a:rPr lang="en-US" sz="900" dirty="0" err="1">
                <a:solidFill>
                  <a:schemeClr val="tx1"/>
                </a:solidFill>
                <a:latin typeface="HP Simplified" pitchFamily="34" charset="0"/>
              </a:rPr>
              <a:t>varOpportunityList</a:t>
            </a:r>
            <a:endParaRPr lang="en-US" sz="900" dirty="0">
              <a:solidFill>
                <a:schemeClr val="tx1"/>
              </a:solidFill>
              <a:latin typeface="HP Simplified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32832" y="2532846"/>
            <a:ext cx="4304164" cy="21558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i="1" dirty="0">
                <a:solidFill>
                  <a:schemeClr val="tx1"/>
                </a:solidFill>
              </a:rPr>
              <a:t>Support Reqd.:</a:t>
            </a:r>
          </a:p>
          <a:p>
            <a:r>
              <a:rPr lang="en-US" sz="900" dirty="0" err="1">
                <a:solidFill>
                  <a:schemeClr val="tx1"/>
                </a:solidFill>
                <a:latin typeface="HP Simplified" pitchFamily="34" charset="0"/>
              </a:rPr>
              <a:t>varSupportReqdList</a:t>
            </a:r>
            <a:endParaRPr 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077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02160" y="55918"/>
            <a:ext cx="7933944" cy="369332"/>
          </a:xfrm>
          <a:prstGeom prst="rect">
            <a:avLst/>
          </a:prstGeom>
        </p:spPr>
        <p:txBody>
          <a:bodyPr vertOverflow="clip" horzOverflow="clip" wrap="square" lIns="0" tIns="0" rIns="0" bIns="0" rtlCol="0" anchor="ctr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HP Simplified" pitchFamily="34" charset="0"/>
              </a:rPr>
              <a:t>Competitive landscape</a:t>
            </a:r>
          </a:p>
        </p:txBody>
      </p:sp>
      <p:graphicFrame>
        <p:nvGraphicFramePr>
          <p:cNvPr id="6" name="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01575031"/>
              </p:ext>
            </p:extLst>
          </p:nvPr>
        </p:nvGraphicFramePr>
        <p:xfrm>
          <a:off x="38912" y="446048"/>
          <a:ext cx="9017539" cy="564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582"/>
                <a:gridCol w="1128408"/>
                <a:gridCol w="505838"/>
                <a:gridCol w="817124"/>
                <a:gridCol w="904672"/>
                <a:gridCol w="1050587"/>
                <a:gridCol w="914400"/>
                <a:gridCol w="2752928"/>
              </a:tblGrid>
              <a:tr h="321828">
                <a:tc>
                  <a:txBody>
                    <a:bodyPr/>
                    <a:lstStyle/>
                    <a:p>
                      <a:pPr algn="ctr"/>
                      <a:r>
                        <a:rPr lang="en-US" sz="1000" u="none" dirty="0"/>
                        <a:t>Category</a:t>
                      </a:r>
                      <a:endParaRPr lang="en-US" sz="1000" b="1" i="0" u="none" dirty="0">
                        <a:solidFill>
                          <a:srgbClr val="FFFFFF"/>
                        </a:solidFill>
                        <a:latin typeface="HP Simplified" pitchFamily="34" charset="0"/>
                      </a:endParaRPr>
                    </a:p>
                  </a:txBody>
                  <a:tcPr marL="88392" marR="88392" marT="33497" marB="33497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u="none" dirty="0"/>
                        <a:t>Competitor Name </a:t>
                      </a:r>
                      <a:endParaRPr lang="en-US" sz="900" b="1" i="0" u="none" dirty="0">
                        <a:solidFill>
                          <a:srgbClr val="FFFFFF"/>
                        </a:solidFill>
                        <a:latin typeface="HP Simplified" pitchFamily="34" charset="0"/>
                      </a:endParaRPr>
                    </a:p>
                  </a:txBody>
                  <a:tcPr marL="88392" marR="88392" marT="33497" marB="33497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/>
                        <a:t>Share %</a:t>
                      </a:r>
                      <a:endParaRPr lang="en-US" sz="900" b="1" i="0" u="none" dirty="0">
                        <a:solidFill>
                          <a:srgbClr val="FFFFFF"/>
                        </a:solidFill>
                        <a:latin typeface="HP Simplified" pitchFamily="34" charset="0"/>
                      </a:endParaRPr>
                    </a:p>
                  </a:txBody>
                  <a:tcPr marL="88392" marR="88392" marT="33497" marB="334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/>
                        <a:t>Brand</a:t>
                      </a:r>
                      <a:r>
                        <a:rPr lang="en-US" sz="900" u="none" baseline="0" dirty="0"/>
                        <a:t> </a:t>
                      </a:r>
                      <a:r>
                        <a:rPr lang="en-US" sz="900" u="none" dirty="0"/>
                        <a:t>presence %</a:t>
                      </a:r>
                      <a:endParaRPr lang="en-US" sz="900" b="1" i="0" u="none" dirty="0">
                        <a:solidFill>
                          <a:srgbClr val="FFFFFF"/>
                        </a:solidFill>
                        <a:latin typeface="HP Simplified" pitchFamily="34" charset="0"/>
                      </a:endParaRPr>
                    </a:p>
                  </a:txBody>
                  <a:tcPr marL="88392" marR="88392" marT="33497" marB="334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/>
                        <a:t>Price strategy</a:t>
                      </a:r>
                      <a:endParaRPr lang="en-US" sz="900" b="1" i="0" u="none" dirty="0">
                        <a:solidFill>
                          <a:srgbClr val="FFFFFF"/>
                        </a:solidFill>
                        <a:latin typeface="HP Simplified" pitchFamily="34" charset="0"/>
                      </a:endParaRPr>
                    </a:p>
                  </a:txBody>
                  <a:tcPr marL="88392" marR="88392" marT="33497" marB="334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/>
                        <a:t>In-Store investment</a:t>
                      </a:r>
                      <a:endParaRPr lang="en-US" sz="900" b="1" i="0" u="none" dirty="0">
                        <a:solidFill>
                          <a:srgbClr val="FFFFFF"/>
                        </a:solidFill>
                        <a:latin typeface="HP Simplified" pitchFamily="34" charset="0"/>
                      </a:endParaRPr>
                    </a:p>
                  </a:txBody>
                  <a:tcPr marL="88392" marR="88392" marT="33497" marB="334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/>
                        <a:t>Additional Comments</a:t>
                      </a:r>
                      <a:endParaRPr lang="en-US" sz="900" b="1" i="0" u="none" dirty="0">
                        <a:solidFill>
                          <a:srgbClr val="FFFFFF"/>
                        </a:solidFill>
                        <a:latin typeface="HP Simplified" pitchFamily="34" charset="0"/>
                      </a:endParaRPr>
                    </a:p>
                  </a:txBody>
                  <a:tcPr marL="88392" marR="88392" marT="33497" marB="33497" anchor="ctr"/>
                </a:tc>
              </a:tr>
              <a:tr h="223018">
                <a:tc>
                  <a:txBody>
                    <a:bodyPr/>
                    <a:lstStyle/>
                    <a:p>
                      <a:pPr algn="ctr"/>
                      <a:r>
                        <a:rPr lang="en-US" sz="900" u="none" baseline="0" dirty="0" err="1"/>
                        <a:t>varCategory</a:t>
                      </a:r>
                      <a:endParaRPr lang="en-US" sz="900" b="0" i="0" u="none" baseline="0" dirty="0">
                        <a:solidFill>
                          <a:schemeClr val="tx1"/>
                        </a:solidFill>
                        <a:latin typeface="HP Simplified" pitchFamily="34" charset="0"/>
                        <a:ea typeface="+mn-ea"/>
                        <a:cs typeface="+mn-cs"/>
                      </a:endParaRPr>
                    </a:p>
                  </a:txBody>
                  <a:tcPr marL="88392" marR="88392" marT="36542" marB="3654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u="none" dirty="0" err="1"/>
                        <a:t>varCompetitor</a:t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marL="88392" marR="88392" marT="36542" marB="36542" anchor="ctr"/>
                </a:tc>
                <a:tc>
                  <a:txBody>
                    <a:bodyPr/>
                    <a:lstStyle/>
                    <a:p>
                      <a:pPr algn="l"/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marL="88392" marR="88392" marT="36542" marB="3654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err="1"/>
                        <a:t>varShare</a:t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marL="88392" marR="88392" marT="36542" marB="3654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err="1"/>
                        <a:t>varPresence</a:t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marL="88392" marR="88392" marT="36542" marB="3654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err="1"/>
                        <a:t>varPriceStrategy</a:t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marL="88392" marR="88392" marT="36542" marB="3654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err="1"/>
                        <a:t>varInvestment</a:t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marL="88392" marR="88392" marT="36542" marB="3654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err="1"/>
                        <a:t>varComments</a:t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marL="88392" marR="88392" marT="36542" marB="36542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22872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70"/>
          <p:cNvSpPr>
            <a:spLocks noGrp="1"/>
          </p:cNvSpPr>
          <p:nvPr>
            <p:ph type="title"/>
          </p:nvPr>
        </p:nvSpPr>
        <p:spPr>
          <a:xfrm>
            <a:off x="146538" y="69310"/>
            <a:ext cx="8534718" cy="348979"/>
          </a:xfrm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  <a:ea typeface="Arial" pitchFamily="-111" charset="0"/>
              </a:rPr>
              <a:t>Strategic Plan</a:t>
            </a:r>
            <a:endParaRPr lang="en-US" sz="2400" b="0" i="1" dirty="0">
              <a:solidFill>
                <a:schemeClr val="tx2"/>
              </a:solidFill>
              <a:ea typeface="Arial" pitchFamily="-111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12228269"/>
              </p:ext>
            </p:extLst>
          </p:nvPr>
        </p:nvGraphicFramePr>
        <p:xfrm>
          <a:off x="92520" y="686035"/>
          <a:ext cx="8934747" cy="568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2966"/>
                <a:gridCol w="3314909"/>
                <a:gridCol w="2177761"/>
                <a:gridCol w="949111"/>
              </a:tblGrid>
              <a:tr h="2844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 dirty="0"/>
                        <a:t>Business objectives</a:t>
                      </a:r>
                      <a:endParaRPr lang="en-US" sz="10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 dirty="0"/>
                        <a:t>Strategies</a:t>
                      </a:r>
                      <a:endParaRPr lang="en-US" sz="10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 dirty="0"/>
                        <a:t>Metrics</a:t>
                      </a:r>
                      <a:endParaRPr lang="en-US" sz="10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/>
                        <a:t>Checkpoint</a:t>
                      </a:r>
                      <a:endParaRPr lang="en-US" sz="10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marL="0" marR="0" marT="0" marB="0" anchor="ctr"/>
                </a:tc>
              </a:tr>
              <a:tr h="2844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u="none" strike="noStrike" dirty="0" err="1">
                          <a:effectLst/>
                        </a:rPr>
                        <a:t>varObjectives</a:t>
                      </a:r>
                      <a:endParaRPr lang="en-US" sz="9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u="none" strike="noStrike" baseline="0" dirty="0" err="1">
                          <a:effectLst/>
                        </a:rPr>
                        <a:t>varStrategies</a:t>
                      </a:r>
                      <a:endParaRPr lang="en-US" sz="9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u="none" strike="noStrike" baseline="0" dirty="0" err="1"/>
                        <a:t>varMetrics</a:t>
                      </a:r>
                      <a:endParaRPr lang="en-US" sz="9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/>
                        <a:t>varCheckpoint</a:t>
                      </a:r>
                      <a:endParaRPr lang="en-US" sz="9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54531" y="386267"/>
            <a:ext cx="762851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fontAlgn="b"/>
            <a:r>
              <a:rPr lang="en-SG" sz="1400" dirty="0">
                <a:solidFill>
                  <a:srgbClr val="000000"/>
                </a:solidFill>
                <a:latin typeface="HP Simplified" pitchFamily="34" charset="0"/>
              </a:rPr>
              <a:t>Purpose : </a:t>
            </a:r>
            <a:r>
              <a:rPr lang="en-US" sz="1400" dirty="0">
                <a:solidFill>
                  <a:srgbClr val="000000"/>
                </a:solidFill>
                <a:latin typeface="HP Simplified" pitchFamily="34" charset="0"/>
              </a:rPr>
              <a:t>To define rolling 3 month goals, business objectives and key strategic initiatives</a:t>
            </a:r>
            <a:endParaRPr lang="en-SG" sz="1400" dirty="0">
              <a:solidFill>
                <a:srgbClr val="000000"/>
              </a:solidFill>
              <a:latin typeface="HP Simplifi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16548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6" y="9552"/>
            <a:ext cx="6401039" cy="347958"/>
          </a:xfrm>
        </p:spPr>
        <p:txBody>
          <a:bodyPr/>
          <a:lstStyle/>
          <a:p>
            <a:r>
              <a:rPr lang="en-US" sz="1800" dirty="0" smtClean="0"/>
              <a:t>Targeted goals</a:t>
            </a:r>
            <a:endParaRPr lang="en-US" sz="1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91842797"/>
              </p:ext>
            </p:extLst>
          </p:nvPr>
        </p:nvGraphicFramePr>
        <p:xfrm>
          <a:off x="19456" y="363709"/>
          <a:ext cx="9085633" cy="709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527"/>
                <a:gridCol w="2276272"/>
                <a:gridCol w="2217907"/>
                <a:gridCol w="2752927"/>
              </a:tblGrid>
              <a:tr h="31331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/>
                        <a:t>Goals</a:t>
                      </a:r>
                      <a:endParaRPr lang="en-US" sz="800" b="0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err="1" smtClean="0"/>
                        <a:t>varQuarter</a:t>
                      </a:r>
                      <a:r>
                        <a:rPr lang="en-US" sz="800" u="none" strike="noStrike" baseline="0" dirty="0" smtClean="0"/>
                        <a:t> </a:t>
                      </a:r>
                      <a:r>
                        <a:rPr lang="en-US" sz="800" u="none" strike="noStrike" dirty="0" smtClean="0"/>
                        <a:t>Plan</a:t>
                      </a:r>
                      <a:endParaRPr lang="en-US" sz="800" b="0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/>
                        <a:t>Where we </a:t>
                      </a:r>
                      <a:r>
                        <a:rPr lang="en-US" sz="800" u="none" strike="noStrike" dirty="0" smtClean="0"/>
                        <a:t>were</a:t>
                      </a:r>
                      <a:endParaRPr lang="en-US" sz="800" b="0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/>
                        <a:t>Where we want to </a:t>
                      </a:r>
                      <a:r>
                        <a:rPr lang="en-US" sz="800" u="none" strike="noStrike" dirty="0" smtClean="0"/>
                        <a:t>be in </a:t>
                      </a:r>
                      <a:r>
                        <a:rPr lang="en-US" sz="800" u="none" strike="noStrike" dirty="0" err="1" smtClean="0"/>
                        <a:t>varQuarter</a:t>
                      </a:r>
                      <a:endParaRPr lang="en-US" sz="800" b="0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3961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 smtClean="0">
                          <a:solidFill>
                            <a:schemeClr val="dk1"/>
                          </a:solidFill>
                          <a:latin typeface="+mn-lt"/>
                        </a:rPr>
                        <a:t>varGoal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 smtClean="0">
                          <a:solidFill>
                            <a:schemeClr val="dk1"/>
                          </a:solidFill>
                          <a:latin typeface="+mn-lt"/>
                        </a:rPr>
                        <a:t>varPlan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 smtClean="0">
                          <a:solidFill>
                            <a:schemeClr val="dk1"/>
                          </a:solidFill>
                          <a:latin typeface="+mn-lt"/>
                        </a:rPr>
                        <a:t>varPrevious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 smtClean="0">
                          <a:solidFill>
                            <a:schemeClr val="dk1"/>
                          </a:solidFill>
                          <a:latin typeface="+mn-lt"/>
                        </a:rPr>
                        <a:t>varWantToBe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47894772"/>
              </p:ext>
            </p:extLst>
          </p:nvPr>
        </p:nvGraphicFramePr>
        <p:xfrm>
          <a:off x="719847" y="3559109"/>
          <a:ext cx="7694579" cy="691880"/>
        </p:xfrm>
        <a:graphic>
          <a:graphicData uri="http://schemas.openxmlformats.org/drawingml/2006/table">
            <a:tbl>
              <a:tblPr/>
              <a:tblGrid>
                <a:gridCol w="1677565"/>
                <a:gridCol w="3129122"/>
                <a:gridCol w="2887892"/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New Product Placement drive</a:t>
                      </a:r>
                    </a:p>
                  </a:txBody>
                  <a:tcPr marL="7144" marR="7144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79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</a:t>
                      </a:r>
                    </a:p>
                  </a:txBody>
                  <a:tcPr marL="7144" marR="714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 Of store Targeted in </a:t>
                      </a:r>
                      <a:r>
                        <a:rPr lang="en-US" sz="1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varQuarter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Exit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 unit Target/Month in </a:t>
                      </a:r>
                      <a:r>
                        <a:rPr lang="en-US" sz="1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varQuarter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exit</a:t>
                      </a:r>
                    </a:p>
                  </a:txBody>
                  <a:tcPr marL="7144" marR="714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4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varProduct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varStores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varUnits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7624978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0"/>
          <p:cNvSpPr>
            <a:spLocks noGrp="1"/>
          </p:cNvSpPr>
          <p:nvPr>
            <p:ph type="title"/>
          </p:nvPr>
        </p:nvSpPr>
        <p:spPr>
          <a:xfrm>
            <a:off x="146538" y="49854"/>
            <a:ext cx="8534718" cy="348979"/>
          </a:xfrm>
        </p:spPr>
        <p:txBody>
          <a:bodyPr/>
          <a:lstStyle/>
          <a:p>
            <a:r>
              <a:rPr lang="en-US" sz="2200" dirty="0" smtClean="0"/>
              <a:t>Actions reqd. to hit the Targeted Goals</a:t>
            </a:r>
            <a:endParaRPr lang="en-US" sz="2200" b="0" i="1" dirty="0">
              <a:solidFill>
                <a:schemeClr val="tx2"/>
              </a:solidFill>
              <a:ea typeface="Arial" pitchFamily="-111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12228269"/>
              </p:ext>
            </p:extLst>
          </p:nvPr>
        </p:nvGraphicFramePr>
        <p:xfrm>
          <a:off x="92520" y="462291"/>
          <a:ext cx="8934747" cy="56883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018382"/>
                <a:gridCol w="1292048"/>
                <a:gridCol w="1509518"/>
                <a:gridCol w="2431915"/>
                <a:gridCol w="1682884"/>
              </a:tblGrid>
              <a:tr h="2844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 dirty="0" smtClean="0"/>
                        <a:t>Goal</a:t>
                      </a:r>
                      <a:endParaRPr lang="en-US" sz="10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 dirty="0" smtClean="0"/>
                        <a:t>Where</a:t>
                      </a:r>
                      <a:r>
                        <a:rPr lang="en-US" sz="1000" u="none" strike="noStrike" baseline="0" dirty="0" smtClean="0"/>
                        <a:t> we are</a:t>
                      </a:r>
                      <a:endParaRPr lang="en-US" sz="10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 dirty="0" smtClean="0"/>
                        <a:t>Where we want</a:t>
                      </a:r>
                      <a:endParaRPr lang="en-US" sz="10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 dirty="0" smtClean="0"/>
                        <a:t>Action Reqd.</a:t>
                      </a:r>
                      <a:endParaRPr lang="en-US" sz="10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 smtClean="0"/>
                        <a:t>Assigned User</a:t>
                      </a:r>
                      <a:endParaRPr lang="en-US" sz="10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marL="0" marR="0" marT="0" marB="0" anchor="ctr"/>
                </a:tc>
              </a:tr>
              <a:tr h="2844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u="none" strike="noStrike" dirty="0" err="1" smtClean="0">
                          <a:effectLst/>
                        </a:rPr>
                        <a:t>varGoals</a:t>
                      </a:r>
                      <a:endParaRPr lang="en-US" sz="9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u="none" strike="noStrike" baseline="0" dirty="0" err="1" smtClean="0">
                          <a:effectLst/>
                        </a:rPr>
                        <a:t>varPrevious</a:t>
                      </a:r>
                      <a:endParaRPr lang="en-US" sz="9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u="none" strike="noStrike" baseline="0" dirty="0" err="1" smtClean="0"/>
                        <a:t>varCurrent</a:t>
                      </a:r>
                      <a:endParaRPr lang="en-US" sz="9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u="none" strike="noStrike" dirty="0" err="1" smtClean="0"/>
                        <a:t>varAction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HP Simplifie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 smtClean="0"/>
                        <a:t>varUser</a:t>
                      </a:r>
                      <a:endParaRPr lang="en-US" sz="9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310960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0"/>
          <p:cNvSpPr txBox="1">
            <a:spLocks/>
          </p:cNvSpPr>
          <p:nvPr/>
        </p:nvSpPr>
        <p:spPr>
          <a:xfrm>
            <a:off x="0" y="0"/>
            <a:ext cx="8534718" cy="34897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dirty="0" smtClean="0">
                <a:solidFill>
                  <a:srgbClr val="000000"/>
                </a:solidFill>
                <a:latin typeface="HP Simplified" pitchFamily="34" charset="0"/>
                <a:ea typeface="+mj-ea"/>
                <a:cs typeface="HP Simplified" pitchFamily="34" charset="0"/>
              </a:rPr>
              <a:t>Category wise Plan performance</a:t>
            </a:r>
            <a:endParaRPr kumimoji="0" lang="en-US" sz="2200" b="0" i="1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P Simplified" pitchFamily="34" charset="0"/>
              <a:ea typeface="Arial" pitchFamily="-111" charset="0"/>
              <a:cs typeface="HP Simplified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20783351"/>
              </p:ext>
            </p:extLst>
          </p:nvPr>
        </p:nvGraphicFramePr>
        <p:xfrm>
          <a:off x="0" y="420048"/>
          <a:ext cx="9095365" cy="465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582"/>
                <a:gridCol w="863056"/>
                <a:gridCol w="543259"/>
                <a:gridCol w="597584"/>
                <a:gridCol w="525150"/>
                <a:gridCol w="552314"/>
                <a:gridCol w="525150"/>
                <a:gridCol w="516096"/>
                <a:gridCol w="543258"/>
                <a:gridCol w="579476"/>
                <a:gridCol w="543259"/>
                <a:gridCol w="543258"/>
                <a:gridCol w="534205"/>
                <a:gridCol w="597585"/>
                <a:gridCol w="688133"/>
              </a:tblGrid>
              <a:tr h="270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 smtClean="0">
                          <a:effectLst/>
                        </a:rPr>
                        <a:t>Category</a:t>
                      </a:r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1" i="0" u="none" strike="noStrike" dirty="0">
                        <a:solidFill>
                          <a:srgbClr val="44546A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700" b="1" i="0" u="none" strike="noStrike" dirty="0">
                        <a:solidFill>
                          <a:srgbClr val="44546A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 smtClean="0">
                          <a:effectLst/>
                        </a:rPr>
                        <a:t>varHPYQ1</a:t>
                      </a:r>
                      <a:endParaRPr lang="en-US" sz="700" b="1" i="0" u="none" strike="noStrike" dirty="0">
                        <a:solidFill>
                          <a:srgbClr val="44546A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 smtClean="0">
                          <a:effectLst/>
                        </a:rPr>
                        <a:t>varHPYQ2</a:t>
                      </a:r>
                      <a:endParaRPr lang="en-US" sz="700" b="1" i="0" u="none" strike="noStrike" dirty="0">
                        <a:solidFill>
                          <a:srgbClr val="44546A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 smtClean="0">
                          <a:effectLst/>
                        </a:rPr>
                        <a:t>varHPYQ3</a:t>
                      </a:r>
                      <a:endParaRPr lang="en-US" sz="700" b="1" i="0" u="none" strike="noStrike" dirty="0">
                        <a:solidFill>
                          <a:srgbClr val="44546A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 smtClean="0">
                          <a:effectLst/>
                        </a:rPr>
                        <a:t>varHPYQ4</a:t>
                      </a:r>
                      <a:endParaRPr lang="en-US" sz="700" b="1" i="0" u="none" strike="noStrike" dirty="0">
                        <a:solidFill>
                          <a:srgbClr val="44546A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 smtClean="0">
                          <a:effectLst/>
                        </a:rPr>
                        <a:t>varHCYQ1</a:t>
                      </a:r>
                      <a:endParaRPr lang="en-US" sz="700" b="1" i="0" u="none" strike="noStrike" dirty="0">
                        <a:solidFill>
                          <a:srgbClr val="44546A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 smtClean="0">
                          <a:effectLst/>
                        </a:rPr>
                        <a:t>varHCYQ2</a:t>
                      </a:r>
                      <a:endParaRPr lang="en-US" sz="700" b="1" i="0" u="none" strike="noStrike" dirty="0">
                        <a:solidFill>
                          <a:srgbClr val="44546A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 smtClean="0">
                          <a:effectLst/>
                        </a:rPr>
                        <a:t>varHCYQ3</a:t>
                      </a:r>
                      <a:endParaRPr lang="en-US" sz="700" b="1" i="0" u="none" strike="noStrike" dirty="0">
                        <a:solidFill>
                          <a:srgbClr val="44546A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 smtClean="0">
                          <a:effectLst/>
                        </a:rPr>
                        <a:t>varHCYQ4</a:t>
                      </a:r>
                      <a:endParaRPr lang="en-US" sz="700" b="1" i="0" u="none" strike="noStrike" dirty="0">
                        <a:solidFill>
                          <a:srgbClr val="44546A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 smtClean="0">
                          <a:effectLst/>
                        </a:rPr>
                        <a:t>varHM1</a:t>
                      </a:r>
                      <a:endParaRPr lang="en-US" sz="700" b="1" i="0" u="none" strike="noStrike" dirty="0">
                        <a:solidFill>
                          <a:srgbClr val="44546A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 smtClean="0">
                          <a:effectLst/>
                        </a:rPr>
                        <a:t>varHM2</a:t>
                      </a:r>
                      <a:endParaRPr lang="en-US" sz="700" b="1" i="0" u="none" strike="noStrike" dirty="0">
                        <a:solidFill>
                          <a:srgbClr val="44546A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 smtClean="0">
                          <a:effectLst/>
                        </a:rPr>
                        <a:t>varHM3</a:t>
                      </a:r>
                      <a:endParaRPr lang="en-US" sz="700" b="1" i="0" u="none" strike="noStrike" dirty="0">
                        <a:solidFill>
                          <a:srgbClr val="44546A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 smtClean="0">
                          <a:effectLst/>
                        </a:rPr>
                        <a:t>YOY Growth%</a:t>
                      </a:r>
                      <a:endParaRPr lang="en-US" sz="700" b="1" i="0" u="none" strike="noStrike" dirty="0">
                        <a:solidFill>
                          <a:srgbClr val="44546A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 err="1" smtClean="0">
                          <a:effectLst/>
                        </a:rPr>
                        <a:t>Seg</a:t>
                      </a:r>
                      <a:r>
                        <a:rPr lang="en-US" sz="700" u="none" strike="noStrike" baseline="0" dirty="0" smtClean="0">
                          <a:effectLst/>
                        </a:rPr>
                        <a:t> Growth %</a:t>
                      </a:r>
                      <a:endParaRPr lang="en-US" sz="700" b="1" i="0" u="none" strike="noStrike" dirty="0">
                        <a:solidFill>
                          <a:srgbClr val="44546A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221" marR="7221" marT="7221" marB="0" anchor="ctr"/>
                </a:tc>
              </a:tr>
              <a:tr h="1945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 err="1" smtClean="0">
                          <a:effectLst/>
                        </a:rPr>
                        <a:t>varCat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varProduct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varPYQ1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varPYQ2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varPYQ3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varPYQ4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varCYQ1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varCYQ2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varCYQ3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varCYQ4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varM1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varM2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varM3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varYoy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varGrowth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221" marR="7221" marT="7221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84888" y="30777"/>
            <a:ext cx="8510016" cy="307777"/>
          </a:xfrm>
          <a:prstGeom prst="rect">
            <a:avLst/>
          </a:prstGeom>
        </p:spPr>
        <p:txBody>
          <a:bodyPr vertOverflow="clip" horzOverflow="clip" wrap="square" lIns="0" tIns="0" rIns="0" bIns="0" rtlCol="0" anchor="ctr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latin typeface="HP Simplified" pitchFamily="34" charset="0"/>
              </a:rPr>
              <a:t>Open House</a:t>
            </a:r>
            <a:endParaRPr lang="en-US" sz="2000" b="1" dirty="0">
              <a:solidFill>
                <a:srgbClr val="000000"/>
              </a:solidFill>
              <a:latin typeface="HP Simplified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824" y="350190"/>
            <a:ext cx="9075264" cy="428017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dirty="0" err="1" smtClean="0">
                <a:solidFill>
                  <a:schemeClr val="tx1"/>
                </a:solidFill>
                <a:latin typeface="HP Simplified" pitchFamily="34" charset="0"/>
              </a:rPr>
              <a:t>varOpenHouse</a:t>
            </a:r>
            <a:endParaRPr lang="en-US" sz="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with content">
  <a:themeElements>
    <a:clrScheme name="Custom 17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HP Theme colors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0096D6"/>
      </a:accent1>
      <a:accent2>
        <a:srgbClr val="F05332"/>
      </a:accent2>
      <a:accent3>
        <a:srgbClr val="B7CA34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46577</TotalTime>
  <Words>281</Words>
  <Application>Microsoft Office PowerPoint</Application>
  <PresentationFormat>On-screen Show (16:9)</PresentationFormat>
  <Paragraphs>130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Title with content</vt:lpstr>
      <vt:lpstr>Account Summary    Retail Account Strategy &amp; Joint Business Plan</vt:lpstr>
      <vt:lpstr>Partner  Snapshot: </vt:lpstr>
      <vt:lpstr>Slide 3</vt:lpstr>
      <vt:lpstr>Slide 4</vt:lpstr>
      <vt:lpstr>Strategic Plan</vt:lpstr>
      <vt:lpstr>Targeted goals</vt:lpstr>
      <vt:lpstr>Actions reqd. to hit the Targeted Goals</vt:lpstr>
      <vt:lpstr>Slide 8</vt:lpstr>
      <vt:lpstr>Slide 9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Greg (Brand Strategy)</dc:creator>
  <cp:lastModifiedBy>Devesh</cp:lastModifiedBy>
  <cp:revision>1935</cp:revision>
  <cp:lastPrinted>2014-09-15T14:08:31Z</cp:lastPrinted>
  <dcterms:created xsi:type="dcterms:W3CDTF">2012-09-26T04:30:31Z</dcterms:created>
  <dcterms:modified xsi:type="dcterms:W3CDTF">2015-03-18T19:34:39Z</dcterms:modified>
</cp:coreProperties>
</file>