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03/16/2015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="" xmlns:p14="http://schemas.microsoft.com/office/powerpoint/2010/main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/>
              <a:t>Account Summary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400" i="1" dirty="0"/>
              <a:t>Retail Account Strategy &amp; Joint Business 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2800" b="1" i="1" dirty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varPartnerCategory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varQuarter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varDate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varCity</a:t>
              </a:r>
              <a:endParaRPr lang="en-US" sz="1600" dirty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/>
              <a:t>Partner</a:t>
            </a:r>
            <a:r>
              <a:rPr lang="en-US" sz="2400" b="0" i="1" dirty="0"/>
              <a:t>  </a:t>
            </a:r>
            <a:r>
              <a:rPr lang="en-US" sz="2400" i="1" dirty="0"/>
              <a:t>Snapshot</a:t>
            </a:r>
            <a:r>
              <a:rPr lang="en-US" sz="2400" b="0" i="1" dirty="0"/>
              <a:t>: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US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varCoreBusiness</a:t>
              </a:r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varCurrentBrands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5. No. Of Staff       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varNoOfStaff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7. Main Competitors      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varMainCompetitors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8. Customer Segments addressed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varSegmentsAddressed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9. HP Account Manager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varAccountManager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varFrequencyOfVisit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varRelationshipStatus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varPartnerName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varContactPerson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overview for </a:t>
            </a:r>
            <a:r>
              <a:rPr lang="en-US" sz="2000" b="1" dirty="0" err="1">
                <a:solidFill>
                  <a:srgbClr val="000000"/>
                </a:solidFill>
                <a:latin typeface="HP Simplified" pitchFamily="34" charset="0"/>
              </a:rPr>
              <a:t>varQuarter</a:t>
            </a:r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 planning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Strengths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varStrengthList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varWeaknessList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varOpportunityList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Support Reqd.:</a:t>
            </a:r>
          </a:p>
          <a:p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varSupportReqdList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/>
                        <a:t>Category</a:t>
                      </a:r>
                      <a:endParaRPr lang="en-US" sz="10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Competitor Name 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Share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Brand</a:t>
                      </a:r>
                      <a:r>
                        <a:rPr lang="en-US" sz="900" u="none" baseline="0" dirty="0"/>
                        <a:t> </a:t>
                      </a:r>
                      <a:r>
                        <a:rPr lang="en-US" sz="900" u="none" dirty="0"/>
                        <a:t>presence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Price strategy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In-Store investment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Additional Comments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varCategory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dirty="0" err="1"/>
                        <a:t>varCompetitor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varShare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varPresence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varPriceStrategy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varInvestment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/>
                        <a:t>varComments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Strategic </a:t>
            </a:r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Plan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2228269"/>
              </p:ext>
            </p:extLst>
          </p:nvPr>
        </p:nvGraphicFramePr>
        <p:xfrm>
          <a:off x="92520" y="686035"/>
          <a:ext cx="8934747" cy="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66"/>
                <a:gridCol w="3314909"/>
                <a:gridCol w="2177761"/>
                <a:gridCol w="949111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Business objectives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Strategies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Metrics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/>
                        <a:t>Checkpoint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>
                          <a:effectLst/>
                        </a:rPr>
                        <a:t>varObjectives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>
                          <a:effectLst/>
                        </a:rPr>
                        <a:t>varStrategies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/>
                        <a:t>varMetrics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varCheckpoint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531" y="386267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To define rolling 3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6" y="9552"/>
            <a:ext cx="6401039" cy="347958"/>
          </a:xfrm>
        </p:spPr>
        <p:txBody>
          <a:bodyPr/>
          <a:lstStyle/>
          <a:p>
            <a:r>
              <a:rPr lang="en-US" sz="1800" dirty="0" smtClean="0"/>
              <a:t>Targeted</a:t>
            </a:r>
            <a:r>
              <a:rPr lang="en-US" sz="1800" dirty="0" smtClean="0"/>
              <a:t> </a:t>
            </a:r>
            <a:r>
              <a:rPr lang="en-US" sz="1800" dirty="0" smtClean="0"/>
              <a:t>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1842797"/>
              </p:ext>
            </p:extLst>
          </p:nvPr>
        </p:nvGraphicFramePr>
        <p:xfrm>
          <a:off x="19456" y="363709"/>
          <a:ext cx="9085633" cy="7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7"/>
                <a:gridCol w="2276272"/>
                <a:gridCol w="2217907"/>
                <a:gridCol w="2752927"/>
              </a:tblGrid>
              <a:tr h="313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Goals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 smtClean="0"/>
                        <a:t>varQuarter</a:t>
                      </a:r>
                      <a:r>
                        <a:rPr lang="en-US" sz="800" u="none" strike="noStrike" baseline="0" dirty="0" smtClean="0"/>
                        <a:t> </a:t>
                      </a:r>
                      <a:r>
                        <a:rPr lang="en-US" sz="800" u="none" strike="noStrike" dirty="0" smtClean="0"/>
                        <a:t>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</a:t>
                      </a:r>
                      <a:r>
                        <a:rPr lang="en-US" sz="800" u="none" strike="noStrike" dirty="0" smtClean="0"/>
                        <a:t>were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want to </a:t>
                      </a:r>
                      <a:r>
                        <a:rPr lang="en-US" sz="800" u="none" strike="noStrike" dirty="0" smtClean="0"/>
                        <a:t>be in </a:t>
                      </a:r>
                      <a:r>
                        <a:rPr lang="en-US" sz="800" u="none" strike="noStrike" dirty="0" err="1" smtClean="0"/>
                        <a:t>varQuarter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96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varGoal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varPrevious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varWantToBe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7894772"/>
              </p:ext>
            </p:extLst>
          </p:nvPr>
        </p:nvGraphicFramePr>
        <p:xfrm>
          <a:off x="719847" y="3559109"/>
          <a:ext cx="7694579" cy="691880"/>
        </p:xfrm>
        <a:graphic>
          <a:graphicData uri="http://schemas.openxmlformats.org/drawingml/2006/table">
            <a:tbl>
              <a:tblPr/>
              <a:tblGrid>
                <a:gridCol w="1677565"/>
                <a:gridCol w="3129122"/>
                <a:gridCol w="288789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varQuarter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exit</a:t>
                      </a: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varStores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varUnits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2834" y="68763"/>
            <a:ext cx="8534718" cy="43088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Category-wise Plan and Performance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1037383"/>
              </p:ext>
            </p:extLst>
          </p:nvPr>
        </p:nvGraphicFramePr>
        <p:xfrm>
          <a:off x="142834" y="579426"/>
          <a:ext cx="8910630" cy="370282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  <a:gridCol w="495035"/>
              </a:tblGrid>
              <a:tr h="179584">
                <a:tc gridSpan="18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</a:rPr>
                        <a:t>Bajaj Electronics-MBO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Category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FY13  Q4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FY14  Q4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FY15  Q2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15-Feb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15-Mar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15-Apr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Seq (Q2'15/Q1'15)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Q2'15 V/s Q2'14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KV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($K)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463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593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63%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(units)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245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408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386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1524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1074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77%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6J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($K)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(units)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#DIV/0!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Tab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($K)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40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(units)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225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188%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Attach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($K)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#DIV/0!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</a:rPr>
                        <a:t>Print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($K)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25%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err="1">
                          <a:effectLst/>
                        </a:rPr>
                        <a:t>Sellthru</a:t>
                      </a:r>
                      <a:r>
                        <a:rPr lang="en-US" sz="900" b="1" u="none" strike="noStrike" dirty="0">
                          <a:effectLst/>
                        </a:rPr>
                        <a:t> (units)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194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155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57%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  <a:tr h="307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</a:rPr>
                        <a:t>Total PPS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Sellthru ( $K)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141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388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473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977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701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646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249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136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effectLst/>
                        </a:rPr>
                        <a:t>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effectLst/>
                        </a:rPr>
                        <a:t>74%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marL="7100" marR="7100" marT="71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46460</TotalTime>
  <Words>488</Words>
  <Application>Microsoft Office PowerPoint</Application>
  <PresentationFormat>On-screen Show (16:9)</PresentationFormat>
  <Paragraphs>283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</vt:lpstr>
      <vt:lpstr>Targeted goals</vt:lpstr>
      <vt:lpstr>Category-wise Plan and Performance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1916</cp:revision>
  <cp:lastPrinted>2014-09-15T14:08:31Z</cp:lastPrinted>
  <dcterms:created xsi:type="dcterms:W3CDTF">2012-09-26T04:30:31Z</dcterms:created>
  <dcterms:modified xsi:type="dcterms:W3CDTF">2015-03-16T19:38:35Z</dcterms:modified>
</cp:coreProperties>
</file>