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1"/>
  </p:notesMasterIdLst>
  <p:handoutMasterIdLst>
    <p:handoutMasterId r:id="rId12"/>
  </p:handoutMasterIdLst>
  <p:sldIdLst>
    <p:sldId id="645" r:id="rId2"/>
    <p:sldId id="667" r:id="rId3"/>
    <p:sldId id="653" r:id="rId4"/>
    <p:sldId id="656" r:id="rId5"/>
    <p:sldId id="673" r:id="rId6"/>
    <p:sldId id="675" r:id="rId7"/>
    <p:sldId id="665" r:id="rId8"/>
    <p:sldId id="676" r:id="rId9"/>
    <p:sldId id="677" r:id="rId10"/>
  </p:sldIdLst>
  <p:sldSz cx="9144000" cy="5143500" type="screen16x9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0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674">
          <p15:clr>
            <a:srgbClr val="A4A3A4"/>
          </p15:clr>
        </p15:guide>
        <p15:guide id="4" orient="horz" pos="2382">
          <p15:clr>
            <a:srgbClr val="A4A3A4"/>
          </p15:clr>
        </p15:guide>
        <p15:guide id="5" orient="horz" pos="340">
          <p15:clr>
            <a:srgbClr val="A4A3A4"/>
          </p15:clr>
        </p15:guide>
        <p15:guide id="6" orient="horz" pos="2960">
          <p15:clr>
            <a:srgbClr val="A4A3A4"/>
          </p15:clr>
        </p15:guide>
        <p15:guide id="7" pos="1794">
          <p15:clr>
            <a:srgbClr val="A4A3A4"/>
          </p15:clr>
        </p15:guide>
        <p15:guide id="8" pos="2736">
          <p15:clr>
            <a:srgbClr val="A4A3A4"/>
          </p15:clr>
        </p15:guide>
        <p15:guide id="9" pos="202">
          <p15:clr>
            <a:srgbClr val="A4A3A4"/>
          </p15:clr>
        </p15:guide>
        <p15:guide id="10" pos="5585">
          <p15:clr>
            <a:srgbClr val="A4A3A4"/>
          </p15:clr>
        </p15:guide>
        <p15:guide id="11" pos="2878">
          <p15:clr>
            <a:srgbClr val="A4A3A4"/>
          </p15:clr>
        </p15:guide>
        <p15:guide id="12" pos="3555">
          <p15:clr>
            <a:srgbClr val="A4A3A4"/>
          </p15:clr>
        </p15:guide>
        <p15:guide id="13" pos="1965">
          <p15:clr>
            <a:srgbClr val="A4A3A4"/>
          </p15:clr>
        </p15:guide>
        <p15:guide id="14" pos="5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AC8"/>
    <a:srgbClr val="005478"/>
    <a:srgbClr val="009FE6"/>
    <a:srgbClr val="00B1FF"/>
    <a:srgbClr val="00ADFA"/>
    <a:srgbClr val="000000"/>
    <a:srgbClr val="B9B8BB"/>
    <a:srgbClr val="E5E8E8"/>
    <a:srgbClr val="822980"/>
    <a:srgbClr val="B9B9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 snapToGrid="0">
      <p:cViewPr varScale="1">
        <p:scale>
          <a:sx n="98" d="100"/>
          <a:sy n="98" d="100"/>
        </p:scale>
        <p:origin x="-1212" y="-90"/>
      </p:cViewPr>
      <p:guideLst>
        <p:guide orient="horz" pos="3080"/>
        <p:guide orient="horz" pos="158"/>
        <p:guide orient="horz" pos="674"/>
        <p:guide orient="horz" pos="2382"/>
        <p:guide orient="horz" pos="340"/>
        <p:guide orient="horz" pos="2960"/>
        <p:guide pos="1794"/>
        <p:guide pos="2736"/>
        <p:guide pos="202"/>
        <p:guide pos="5585"/>
        <p:guide pos="2878"/>
        <p:guide pos="3555"/>
        <p:guide pos="1965"/>
        <p:guide pos="5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3246" y="-120"/>
      </p:cViewPr>
      <p:guideLst>
        <p:guide orient="horz" pos="2928"/>
        <p:guide pos="216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03/19/2015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03/19/2015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25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38926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8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226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51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50076" y="282233"/>
            <a:ext cx="1884363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6" y="181777"/>
            <a:ext cx="8534713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893921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893922"/>
            <a:ext cx="2523744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893921"/>
            <a:ext cx="2589212" cy="368475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735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8800" y="4991765"/>
            <a:ext cx="2133600" cy="115217"/>
          </a:xfrm>
          <a:prstGeom prst="rect">
            <a:avLst/>
          </a:prstGeom>
        </p:spPr>
        <p:txBody>
          <a:bodyPr/>
          <a:lstStyle/>
          <a:p>
            <a:fld id="{2192D973-0149-1247-952C-28ADDD68CA38}" type="slidenum">
              <a:rPr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329" y="878590"/>
            <a:ext cx="7501467" cy="387503"/>
          </a:xfrm>
          <a:prstGeom prst="rect">
            <a:avLst/>
          </a:prstGeom>
        </p:spPr>
        <p:txBody>
          <a:bodyPr/>
          <a:lstStyle>
            <a:lvl1pPr>
              <a:defRPr sz="1050" kern="500" spc="20"/>
            </a:lvl1pPr>
            <a:lvl2pPr>
              <a:defRPr sz="1050" kern="500" spc="20"/>
            </a:lvl2pPr>
            <a:lvl3pPr>
              <a:defRPr sz="1050" kern="500" spc="2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05329" y="717443"/>
            <a:ext cx="7501467" cy="1640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1" cap="all">
                <a:solidFill>
                  <a:srgbClr val="0096D6"/>
                </a:solidFill>
                <a:latin typeface="HP Simplified"/>
                <a:cs typeface="HP Simplified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859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49442" y="281177"/>
            <a:ext cx="19080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xmlns="" val="227675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1120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 descr="HP_Blu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74790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194295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4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4789760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318294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 descr="HPR_White_RGB_150_SMnoR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869" y="4676853"/>
            <a:ext cx="3565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8848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25252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564723"/>
            <a:ext cx="8534719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181778"/>
            <a:ext cx="8534718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4916"/>
            <a:ext cx="8179816" cy="3688991"/>
          </a:xfrm>
        </p:spPr>
        <p:txBody>
          <a:bodyPr wrap="square">
            <a:noAutofit/>
          </a:bodyPr>
          <a:lstStyle>
            <a:lvl1pPr marL="169863" indent="-169863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7663" indent="-177800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5938" indent="-16986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8975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buFont typeface="HP Simplified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709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5" y="181778"/>
            <a:ext cx="8534713" cy="45762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896245"/>
            <a:ext cx="4030662" cy="3678091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896245"/>
            <a:ext cx="3940175" cy="368135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5" y="565432"/>
            <a:ext cx="8534713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84705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30" y="893922"/>
            <a:ext cx="3940170" cy="291488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181777"/>
            <a:ext cx="8534719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893922"/>
            <a:ext cx="4011612" cy="368475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4" y="564965"/>
            <a:ext cx="8534714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50519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181778"/>
            <a:ext cx="8537574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894915"/>
            <a:ext cx="8178800" cy="33951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5" y="4789760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8" y="4788486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44273" y="4676853"/>
            <a:ext cx="357188" cy="3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  <p:sldLayoutId id="2147483840" r:id="rId11"/>
    <p:sldLayoutId id="214748384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2.xml" Id="rId1" /><Relationship Type="http://schemas.openxmlformats.org/officeDocument/2006/relationships/image" Target="/ppt/media/image.gif" Id="imageRelId0" /><Relationship Type="http://schemas.openxmlformats.org/officeDocument/2006/relationships/image" Target="/ppt/media/image2.gif" Id="imageRelId1" /><Relationship Type="http://schemas.openxmlformats.org/officeDocument/2006/relationships/image" Target="/ppt/media/image3.gif" Id="imageRelId2" /><Relationship Type="http://schemas.openxmlformats.org/officeDocument/2006/relationships/image" Target="/ppt/media/image4.gif" Id="imageRelId3" /><Relationship Type="http://schemas.openxmlformats.org/officeDocument/2006/relationships/image" Target="/ppt/media/image5.gif" Id="imageRelId4" /><Relationship Type="http://schemas.openxmlformats.org/officeDocument/2006/relationships/image" Target="/ppt/media/image6.gif" Id="imageRelId5" /><Relationship Type="http://schemas.openxmlformats.org/officeDocument/2006/relationships/image" Target="/ppt/media/image7.gif" Id="imageRelId6" /><Relationship Type="http://schemas.openxmlformats.org/officeDocument/2006/relationships/image" Target="/ppt/media/image8.gif" Id="imageRelId7" /><Relationship Type="http://schemas.openxmlformats.org/officeDocument/2006/relationships/image" Target="/ppt/media/image9.gif" Id="imageRelId8" /><Relationship Type="http://schemas.openxmlformats.org/officeDocument/2006/relationships/image" Target="/ppt/media/imagea.gif" Id="imageRelId9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817" y="2315182"/>
            <a:ext cx="7297301" cy="472490"/>
          </a:xfrm>
        </p:spPr>
        <p:txBody>
          <a:bodyPr>
            <a:noAutofit/>
          </a:bodyPr>
          <a:lstStyle/>
          <a:p>
            <a:r>
              <a:rPr lang="en-US" sz="4400" dirty="0"/>
              <a:t>Account Summary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400" i="1" dirty="0"/>
              <a:t>Retail Account Strategy &amp; Joint Business Plan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5850857" y="1538776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58" y="1809347"/>
            <a:ext cx="695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2800" b="1" i="1" dirty="0" err="1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rPr>
              <a:t>Accord Computech Pvt. Ltd.</a:t>
            </a:r>
            <a:endParaRPr lang="en-US" sz="2800" b="1" i="1" dirty="0">
              <a:solidFill>
                <a:schemeClr val="bg1"/>
              </a:solidFill>
              <a:latin typeface="HP Simplified" pitchFamily="34" charset="0"/>
              <a:cs typeface="HP Simplified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02992" y="3060971"/>
            <a:ext cx="3195472" cy="1376177"/>
            <a:chOff x="1202992" y="3060971"/>
            <a:chExt cx="3195472" cy="1376177"/>
          </a:xfrm>
        </p:grpSpPr>
        <p:grpSp>
          <p:nvGrpSpPr>
            <p:cNvPr id="8" name="Group 7"/>
            <p:cNvGrpSpPr/>
            <p:nvPr/>
          </p:nvGrpSpPr>
          <p:grpSpPr>
            <a:xfrm>
              <a:off x="1202992" y="3394954"/>
              <a:ext cx="3195472" cy="1042194"/>
              <a:chOff x="385857" y="3103124"/>
              <a:chExt cx="3195472" cy="104219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18284" y="3103124"/>
                <a:ext cx="316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Category</a:t>
                </a:r>
                <a:r>
                  <a:rPr lang="en-US" sz="1600" b="1" i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:</a:t>
                </a:r>
                <a:r>
                  <a:rPr lang="en-US" sz="1600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MBO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85857" y="3469532"/>
                <a:ext cx="23823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 Quarter   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Q2 2015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521" y="3806764"/>
                <a:ext cx="26260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 xmlns:a="http://schemas.openxmlformats.org/drawingml/2006/main">
                <a:pPr marL="0" defTabSz="430213">
                  <a:spcAft>
                    <a:spcPts val="400"/>
                  </a:spcAft>
                  <a:buSzPct val="100000"/>
                </a:pPr>
                <a:r>
                  <a:rPr lang="en-US" sz="1600" b="1" dirty="0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Download Date :  </a:t>
                </a:r>
                <a:r>
                  <a:rPr lang="en-US" sz="1600" dirty="0" err="1">
                    <a:solidFill>
                      <a:schemeClr val="bg1"/>
                    </a:solidFill>
                    <a:latin typeface="HP Simplified" pitchFamily="34" charset="0"/>
                    <a:cs typeface="HP Simplified" pitchFamily="34" charset="0"/>
                  </a:rPr>
                  <a:t>19/Mar/2015</a:t>
                </a:r>
                <a:endPara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264595" y="3060971"/>
              <a:ext cx="2937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 xmlns:a="http://schemas.openxmlformats.org/drawingml/2006/main">
              <a:pPr marL="0" defTabSz="430213">
                <a:spcAft>
                  <a:spcPts val="400"/>
                </a:spcAft>
                <a:buSzPct val="100000"/>
              </a:pPr>
              <a:r>
                <a:rPr lang="en-US" sz="1600" b="1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City          :</a:t>
              </a:r>
              <a:r>
                <a:rPr lang="en-US" sz="1600" dirty="0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  </a:t>
              </a:r>
              <a:r>
                <a:rPr lang="en-US" sz="1600" dirty="0" err="1">
                  <a:solidFill>
                    <a:schemeClr val="bg1"/>
                  </a:solidFill>
                  <a:latin typeface="HP Simplified" pitchFamily="34" charset="0"/>
                  <a:cs typeface="HP Simplified" pitchFamily="34" charset="0"/>
                </a:rPr>
                <a:t>Chandigarh</a:t>
              </a:r>
              <a:endParaRPr lang="en-US" sz="1600" dirty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1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36264" y="120134"/>
            <a:ext cx="8534718" cy="430887"/>
          </a:xfrm>
        </p:spPr>
        <p:txBody>
          <a:bodyPr/>
          <a:lstStyle/>
          <a:p>
            <a:r>
              <a:rPr lang="en-US" sz="2400" i="1" dirty="0"/>
              <a:t>Partner</a:t>
            </a:r>
            <a:r>
              <a:rPr lang="en-US" sz="2400" b="0" i="1" dirty="0"/>
              <a:t>  </a:t>
            </a:r>
            <a:r>
              <a:rPr lang="en-US" sz="2400" i="1" dirty="0"/>
              <a:t>Snapshot</a:t>
            </a:r>
            <a:r>
              <a:rPr lang="en-US" sz="2400" b="0" i="1" dirty="0"/>
              <a:t>: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94640" y="721360"/>
            <a:ext cx="8265700" cy="3901440"/>
            <a:chOff x="294641" y="721360"/>
            <a:chExt cx="2706372" cy="3901440"/>
          </a:xfrm>
        </p:grpSpPr>
        <p:sp>
          <p:nvSpPr>
            <p:cNvPr id="31" name="Text Box 425"/>
            <p:cNvSpPr txBox="1">
              <a:spLocks noChangeArrowheads="1"/>
            </p:cNvSpPr>
            <p:nvPr/>
          </p:nvSpPr>
          <p:spPr bwMode="auto">
            <a:xfrm>
              <a:off x="294641" y="721360"/>
              <a:ext cx="2706372" cy="39014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  <a:extLst/>
          </p:spPr>
          <p:txBody>
            <a:bodyPr wrap="square">
              <a:no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sz="1550" b="1" dirty="0">
                <a:solidFill>
                  <a:prstClr val="white"/>
                </a:solidFill>
                <a:latin typeface="HP Simplified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864" y="1127225"/>
              <a:ext cx="2661039" cy="34645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>
                <a:buAutoNum type="arabicPeriod"/>
              </a:pP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pPr marL="228600" indent="-228600"/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1. Dealership Name                         :</a:t>
              </a:r>
            </a:p>
            <a:p>
              <a:pPr marL="228600" indent="-228600"/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2. Owner / Contact Name                :</a:t>
              </a: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US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3. Core business                              :    </a:t>
              </a:r>
              <a:r>
                <a:rPr lang="en-US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IT Retail</a:t>
              </a:r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4. Current Brands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HP, Dell, Apple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5. No. Of Staff                                   : 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7. Main Competitors      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Dell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8. Customer Segments addressed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Retail Consumer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9. HP Account Manager          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Nitin Ahuja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10. Frequency of Engagement (no. of visits / week)    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4 visits in a Week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 </a:t>
              </a:r>
            </a:p>
            <a:p xmlns:a="http://schemas.openxmlformats.org/drawingml/2006/main">
              <a:r>
                <a:rPr lang="en-AU" sz="1000" b="1" dirty="0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11. Relationship Status (Positive / Negative / Neutral)     :   </a:t>
              </a:r>
              <a:r>
                <a:rPr lang="en-AU" sz="1000" b="1" dirty="0" err="1">
                  <a:solidFill>
                    <a:schemeClr val="tx1"/>
                  </a:solidFill>
                  <a:latin typeface="HP Simplified" pitchFamily="34" charset="0"/>
                  <a:ea typeface="Calibri"/>
                  <a:cs typeface="Times New Roman"/>
                </a:rPr>
                <a:t>Positive</a:t>
              </a:r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AU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  <a:p>
              <a:endParaRPr lang="en-US" sz="1000" b="1" dirty="0">
                <a:solidFill>
                  <a:schemeClr val="tx1"/>
                </a:solidFill>
                <a:latin typeface="HP Simplified" pitchFamily="34" charset="0"/>
                <a:ea typeface="Calibri"/>
                <a:cs typeface="Times New Roman"/>
              </a:endParaRPr>
            </a:p>
          </p:txBody>
        </p:sp>
        <p:sp>
          <p:nvSpPr>
            <p:cNvPr id="20" name="Text Box 425"/>
            <p:cNvSpPr txBox="1">
              <a:spLocks noChangeArrowheads="1"/>
            </p:cNvSpPr>
            <p:nvPr/>
          </p:nvSpPr>
          <p:spPr bwMode="auto">
            <a:xfrm>
              <a:off x="320864" y="750342"/>
              <a:ext cx="2666176" cy="3308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1pPr>
              <a:lvl2pPr marL="742950" indent="-28575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2pPr>
              <a:lvl3pPr marL="11430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3pPr>
              <a:lvl4pPr marL="16002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4pPr>
              <a:lvl5pPr marL="2057400" indent="-228600" eaLnBrk="0" hangingPunct="0"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500">
                  <a:solidFill>
                    <a:srgbClr val="000000"/>
                  </a:solidFill>
                  <a:latin typeface="Futura Bk" pitchFamily="34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550" b="1" dirty="0">
                  <a:solidFill>
                    <a:prstClr val="white"/>
                  </a:solidFill>
                  <a:latin typeface="HP Simplified" pitchFamily="34" charset="0"/>
                </a:rPr>
                <a:t>Corporate Overview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07023" y="128405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Accord Computech Pvt. Ltd.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049" y="1572639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 xmlns:a="http://schemas.openxmlformats.org/drawingml/2006/main">
            <a:pPr marL="0" defTabSz="430213">
              <a:spcAft>
                <a:spcPts val="400"/>
              </a:spcAft>
              <a:buSzPct val="100000"/>
            </a:pPr>
            <a:r>
              <a:rPr lang="en-US" sz="1000" b="1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Mr. Naresh Garg</a:t>
            </a:r>
            <a:endParaRPr lang="en-US" sz="1000" b="1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5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3256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 xmlns:a="http://schemas.openxmlformats.org/drawingml/2006/main"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Partner overview for </a:t>
            </a:r>
            <a:r>
              <a:rPr lang="en-US" sz="2000" b="1" dirty="0" err="1">
                <a:solidFill>
                  <a:srgbClr val="000000"/>
                </a:solidFill>
                <a:latin typeface="HP Simplified" pitchFamily="34" charset="0"/>
              </a:rPr>
              <a:t>Q2 2015</a:t>
            </a:r>
            <a:r>
              <a:rPr lang="en-US" sz="2000" b="1" dirty="0">
                <a:solidFill>
                  <a:srgbClr val="000000"/>
                </a:solidFill>
                <a:latin typeface="HP Simplified" pitchFamily="34" charset="0"/>
              </a:rPr>
              <a:t> planning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736" y="408558"/>
            <a:ext cx="456163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Strengths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High Walk in store
- Mid of IT Hub
- Good relationship with customer
- Knowledgeable staff
-  Most skilled ISP 
- After sale service support is good
- Star SKUs sales out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3104" y="408558"/>
            <a:ext cx="4323620" cy="20330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Weaknesses: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Low end value product sales out focused
- Desktop/AIO Sales is less.
- High end printer sales out is less.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819" y="2538913"/>
            <a:ext cx="4562275" cy="21498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  <a:latin typeface="HP Simplified" pitchFamily="34" charset="0"/>
              </a:rPr>
              <a:t>Opportunities: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Presently we are at 45% of the SOW, can grow up to 50% 
- AIO Sales out 
- Tablet Sales out focus required 
- UIA Printer Sales out
- Printers direct billing for T1 Partners</a:t>
            </a:r>
            <a:endParaRPr lang="en-US" sz="900" dirty="0">
              <a:solidFill>
                <a:schemeClr val="tx1"/>
              </a:solidFill>
              <a:latin typeface="HP Simplified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32832" y="2532846"/>
            <a:ext cx="4304164" cy="215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i="1" dirty="0">
                <a:solidFill>
                  <a:schemeClr val="tx1"/>
                </a:solidFill>
              </a:rPr>
              <a:t>Support Reqd.:</a:t>
            </a:r>
          </a:p>
          <a:p xmlns:a="http://schemas.openxmlformats.org/drawingml/2006/main">
            <a:r>
              <a:rPr lang="en-US" sz="900" dirty="0" err="1">
                <a:solidFill>
                  <a:schemeClr val="tx1"/>
                </a:solidFill>
                <a:latin typeface="HP Simplified" pitchFamily="34" charset="0"/>
              </a:rPr>
              <a:t>- Dell is getting aggressive at the counter, they have come up 30% of SOW
- Apple is the new entrant in the store.
- Online material procurement has been started at the store.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160" y="55918"/>
            <a:ext cx="7933944" cy="369332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P Simplified" pitchFamily="34" charset="0"/>
              </a:rPr>
              <a:t>Competitive landscape</a:t>
            </a:r>
          </a:p>
        </p:txBody>
      </p:sp>
      <p:graphicFrame>
        <p:nvGraphicFramePr>
          <p:cNvPr id="6" name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75031"/>
              </p:ext>
            </p:extLst>
          </p:nvPr>
        </p:nvGraphicFramePr>
        <p:xfrm>
          <a:off x="38912" y="446048"/>
          <a:ext cx="9017539" cy="5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1128408"/>
                <a:gridCol w="505838"/>
                <a:gridCol w="817124"/>
                <a:gridCol w="904672"/>
                <a:gridCol w="1050587"/>
                <a:gridCol w="914400"/>
                <a:gridCol w="2752928"/>
              </a:tblGrid>
              <a:tr h="321828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/>
                        <a:t>Category</a:t>
                      </a:r>
                      <a:endParaRPr lang="en-US" sz="10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Competitor Name 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Share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Brand</a:t>
                      </a:r>
                      <a:r>
                        <a:rPr lang="en-US" sz="900" u="none" baseline="0" dirty="0"/>
                        <a:t> </a:t>
                      </a:r>
                      <a:r>
                        <a:rPr lang="en-US" sz="900" u="none" dirty="0"/>
                        <a:t>presence %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Price strategy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In-Store investment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dirty="0"/>
                        <a:t>Additional Comments</a:t>
                      </a:r>
                      <a:endParaRPr lang="en-US" sz="900" b="1" i="0" u="none" dirty="0">
                        <a:solidFill>
                          <a:srgbClr val="FFFFFF"/>
                        </a:solidFill>
                        <a:latin typeface="HP Simplified" pitchFamily="34" charset="0"/>
                      </a:endParaRPr>
                    </a:p>
                  </a:txBody>
                  <a:tcPr marL="88392" marR="88392" marT="33497" marB="33497" anchor="ctr"/>
                </a:tc>
              </a:tr>
              <a:tr h="223018">
                <a:tc rowSpan="6" vMerge="1"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HP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12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2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none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NIL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NOE COMMENTS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Acer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Lenovo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Samsung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Sony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Computing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Dell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 rowSpan="4" vMerge="1"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HP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Canon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Intex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  <a:tr h="223018"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baseline="0" dirty="0" err="1"/>
                        <a:t>Printing</a:t>
                      </a:r>
                      <a:endParaRPr lang="en-US" sz="900" b="0" i="0" u="none" baseline="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+mn-cs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r>
                        <a:rPr lang="en-US" sz="900" u="none" dirty="0" err="1"/>
                        <a:t>Lenovo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l"/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>0</a:t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/>
                      <a:r>
                        <a:rPr lang="en-US" sz="900" u="none" dirty="0" err="1"/>
                        <a:t/>
                      </a:r>
                      <a:endParaRPr lang="en-US" sz="900" b="0" i="0" u="none" dirty="0">
                        <a:solidFill>
                          <a:srgbClr val="000000"/>
                        </a:solidFill>
                        <a:latin typeface="HP Simplified" pitchFamily="34" charset="0"/>
                      </a:endParaRPr>
                    </a:p>
                  </a:txBody>
                  <a:tcPr xmlns:a="http://schemas.openxmlformats.org/drawingml/2006/main" marL="88392" marR="88392" marT="36542" marB="3654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146538" y="69310"/>
            <a:ext cx="8534718" cy="348979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ea typeface="Arial" pitchFamily="-111" charset="0"/>
              </a:rPr>
              <a:t>Strategic Plan</a:t>
            </a:r>
            <a:endParaRPr lang="en-US" sz="24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28269"/>
              </p:ext>
            </p:extLst>
          </p:nvPr>
        </p:nvGraphicFramePr>
        <p:xfrm>
          <a:off x="92520" y="686035"/>
          <a:ext cx="8934747" cy="56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66"/>
                <a:gridCol w="3314909"/>
                <a:gridCol w="2177761"/>
                <a:gridCol w="949111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Business objectives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Strategies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/>
                        <a:t>Metrics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/>
                        <a:t>Checkpoint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>
                          <a:effectLst/>
                        </a:rPr>
                        <a:t>kknkn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>
                          <a:effectLst/>
                        </a:rPr>
                        <a:t>nmn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/>
                        <a:t>mnjj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Good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>
                          <a:effectLst/>
                        </a:rPr>
                        <a:t>new test objective to for Accord pvt lrd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>
                          <a:effectLst/>
                        </a:rPr>
                        <a:t>123 new test objective to for Accord pvt ltd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/>
                        <a:t>222 testnew test objective to for Accord pvt lrd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/>
                        <a:t>Good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4531" y="386267"/>
            <a:ext cx="762851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fontAlgn="b"/>
            <a:r>
              <a:rPr lang="en-SG" sz="1400" dirty="0">
                <a:solidFill>
                  <a:srgbClr val="000000"/>
                </a:solidFill>
                <a:latin typeface="HP Simplified" pitchFamily="34" charset="0"/>
              </a:rPr>
              <a:t>Purpose : </a:t>
            </a:r>
            <a:r>
              <a:rPr lang="en-US" sz="1400" dirty="0">
                <a:solidFill>
                  <a:srgbClr val="000000"/>
                </a:solidFill>
                <a:latin typeface="HP Simplified" pitchFamily="34" charset="0"/>
              </a:rPr>
              <a:t>To define rolling 3 month goals, business objectives and key strategic initiatives</a:t>
            </a:r>
            <a:endParaRPr lang="en-SG" sz="1400" dirty="0">
              <a:solidFill>
                <a:srgbClr val="000000"/>
              </a:solidFill>
              <a:latin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54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6" y="9552"/>
            <a:ext cx="6401039" cy="347958"/>
          </a:xfrm>
        </p:spPr>
        <p:txBody>
          <a:bodyPr/>
          <a:lstStyle/>
          <a:p>
            <a:r>
              <a:rPr lang="en-US" sz="1800" dirty="0" smtClean="0"/>
              <a:t>Targeted goals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42797"/>
              </p:ext>
            </p:extLst>
          </p:nvPr>
        </p:nvGraphicFramePr>
        <p:xfrm>
          <a:off x="19456" y="363709"/>
          <a:ext cx="9085633" cy="709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527"/>
                <a:gridCol w="2276272"/>
                <a:gridCol w="2217907"/>
                <a:gridCol w="2752927"/>
              </a:tblGrid>
              <a:tr h="313319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Goals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 smtClean="0"/>
                        <a:t>Q2 2015</a:t>
                      </a:r>
                      <a:r>
                        <a:rPr lang="en-US" sz="800" u="none" strike="noStrike" baseline="0" dirty="0" smtClean="0"/>
                        <a:t> </a:t>
                      </a:r>
                      <a:r>
                        <a:rPr lang="en-US" sz="800" u="none" strike="noStrike" dirty="0" smtClean="0"/>
                        <a:t>Plan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</a:t>
                      </a:r>
                      <a:r>
                        <a:rPr lang="en-US" sz="800" u="none" strike="noStrike" dirty="0" smtClean="0"/>
                        <a:t>were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800" u="none" strike="noStrike" dirty="0"/>
                        <a:t>Where we want to </a:t>
                      </a:r>
                      <a:r>
                        <a:rPr lang="en-US" sz="800" u="none" strike="noStrike" dirty="0" smtClean="0"/>
                        <a:t>be in </a:t>
                      </a:r>
                      <a:r>
                        <a:rPr lang="en-US" sz="800" u="none" strike="noStrike" dirty="0" err="1" smtClean="0"/>
                        <a:t>Q2 2015</a:t>
                      </a:r>
                      <a:endParaRPr lang="en-US" sz="800" b="0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Increase Star SKU Mix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new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15%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&gt;20%, 
Gautam, 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AIO Mix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50%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55%, 
Gautam, 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SOW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45%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47%
Nitin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396150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UIA Sales Out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/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10%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 smtClean="0">
                          <a:solidFill>
                            <a:schemeClr val="dk1"/>
                          </a:solidFill>
                          <a:latin typeface="+mn-lt"/>
                        </a:rPr>
                        <a:t>20%
Gautam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4772"/>
              </p:ext>
            </p:extLst>
          </p:nvPr>
        </p:nvGraphicFramePr>
        <p:xfrm>
          <a:off x="719847" y="3559109"/>
          <a:ext cx="7694579" cy="691880"/>
        </p:xfrm>
        <a:graphic>
          <a:graphicData uri="http://schemas.openxmlformats.org/drawingml/2006/table">
            <a:tbl>
              <a:tblPr/>
              <a:tblGrid>
                <a:gridCol w="1677565"/>
                <a:gridCol w="3129122"/>
                <a:gridCol w="2887892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Product Placement drive</a:t>
                      </a:r>
                    </a:p>
                  </a:txBody>
                  <a:tcPr marL="7144" marR="7144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916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Of store Targeted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2015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Exit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 unit Target/Month in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 2015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exit</a:t>
                      </a: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PavallionMini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464"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 xmlns:a="http://schemas.openxmlformats.org/drawingml/2006/main"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xmlns:a="http://schemas.openxmlformats.org/drawingml/2006/main" marL="7144" marR="7144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49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0"/>
          <p:cNvSpPr>
            <a:spLocks noGrp="1"/>
          </p:cNvSpPr>
          <p:nvPr>
            <p:ph type="title"/>
          </p:nvPr>
        </p:nvSpPr>
        <p:spPr>
          <a:xfrm>
            <a:off x="146538" y="49854"/>
            <a:ext cx="8534718" cy="348979"/>
          </a:xfrm>
        </p:spPr>
        <p:txBody>
          <a:bodyPr/>
          <a:lstStyle/>
          <a:p>
            <a:r>
              <a:rPr lang="en-US" sz="2200" dirty="0" smtClean="0"/>
              <a:t>Actions reqd. to hit the Targeted Goals</a:t>
            </a:r>
            <a:endParaRPr lang="en-US" sz="2200" b="0" i="1" dirty="0">
              <a:solidFill>
                <a:schemeClr val="tx2"/>
              </a:solidFill>
              <a:ea typeface="Arial" pitchFamily="-111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28269"/>
              </p:ext>
            </p:extLst>
          </p:nvPr>
        </p:nvGraphicFramePr>
        <p:xfrm>
          <a:off x="92520" y="462291"/>
          <a:ext cx="8934747" cy="5688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8382"/>
                <a:gridCol w="1292048"/>
                <a:gridCol w="1509518"/>
                <a:gridCol w="2431915"/>
                <a:gridCol w="1682884"/>
              </a:tblGrid>
              <a:tr h="2844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Goal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</a:t>
                      </a:r>
                      <a:r>
                        <a:rPr lang="en-US" sz="1000" u="none" strike="noStrike" baseline="0" dirty="0" smtClean="0"/>
                        <a:t> we are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Where we want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 smtClean="0"/>
                        <a:t>Action Reqd.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/>
                        <a:t>Assigned User</a:t>
                      </a:r>
                      <a:endParaRPr lang="en-US" sz="10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marL="0" marR="0" marT="0" marB="0" anchor="ctr"/>
                </a:tc>
              </a:tr>
              <a:tr h="284417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aaaaa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ss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sds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/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/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Increase SO on IA Mix, UIA, 4H, 7T, DU &amp; 2Q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kk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kjkj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jkjkjk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Admin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 rowSpan="2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new test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2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jkh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2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kjhkj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khkjhedsd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Admin,Abhinay Desai,Abhishek Kumar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new test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jkh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kjhkj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sasa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Anurag Arora,Admin,Arin Banerjee,Avinash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qqq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kk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mkmkmlmkm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m,m.,m.,m.,m,m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Anurag Arora,Admin,Arin Banerjee,Avinash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sss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sss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sss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sssss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Admin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test goal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hhh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newy test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/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test goal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hhh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new action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Anurag Arora,Admin,Gaurav Jaitely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  <a:tr h="284417"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>
                          <a:effectLst/>
                        </a:rPr>
                        <a:t>test goal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>
                          <a:effectLst/>
                        </a:rPr>
                        <a:t>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baseline="0" dirty="0" err="1" smtClean="0"/>
                        <a:t>hhh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900" u="none" strike="noStrike" dirty="0" err="1" smtClean="0"/>
                        <a:t>new action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/>
                        <a:t>Deepti Dang,Gaurav Jaitely</a:t>
                      </a:r>
                      <a:endParaRPr lang="en-US" sz="900" b="1" i="0" u="none" strike="noStrike" dirty="0">
                        <a:solidFill>
                          <a:schemeClr val="bg2"/>
                        </a:solidFill>
                        <a:latin typeface="HP Simplified" charset="0"/>
                      </a:endParaRPr>
                    </a:p>
                  </a:txBody>
                  <a:tcPr xmlns:a="http://schemas.openxmlformats.org/drawingml/2006/main"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96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0"/>
          <p:cNvSpPr txBox="1">
            <a:spLocks/>
          </p:cNvSpPr>
          <p:nvPr/>
        </p:nvSpPr>
        <p:spPr>
          <a:xfrm>
            <a:off x="0" y="0"/>
            <a:ext cx="8534718" cy="34897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rPr>
              <a:t>Category wise Plan performance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P Simplified" pitchFamily="34" charset="0"/>
              <a:ea typeface="Arial" pitchFamily="-111" charset="0"/>
              <a:cs typeface="HP Simplified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83351"/>
              </p:ext>
            </p:extLst>
          </p:nvPr>
        </p:nvGraphicFramePr>
        <p:xfrm>
          <a:off x="0" y="420048"/>
          <a:ext cx="9095365" cy="46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82"/>
                <a:gridCol w="863056"/>
                <a:gridCol w="543259"/>
                <a:gridCol w="597584"/>
                <a:gridCol w="525150"/>
                <a:gridCol w="552314"/>
                <a:gridCol w="525150"/>
                <a:gridCol w="516096"/>
                <a:gridCol w="543259"/>
                <a:gridCol w="543258"/>
                <a:gridCol w="534205"/>
                <a:gridCol w="597585"/>
                <a:gridCol w="688133"/>
              </a:tblGrid>
              <a:tr h="270616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Category</a:t>
                      </a:r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Q1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Q2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Q3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Q4 2014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Q1 2015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Q2 2015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February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March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April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smtClean="0">
                          <a:effectLst/>
                        </a:rPr>
                        <a:t>YOY Growth%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Seg</a:t>
                      </a:r>
                      <a:r>
                        <a:rPr lang="en-US" sz="700" u="none" strike="noStrike" baseline="0" dirty="0" smtClean="0">
                          <a:effectLst/>
                        </a:rPr>
                        <a:t> Growth %</a:t>
                      </a:r>
                      <a:endParaRPr lang="en-US" sz="700" b="1" i="0" u="none" strike="noStrike" dirty="0">
                        <a:solidFill>
                          <a:srgbClr val="44546A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149.00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49.00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50.00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50.00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NoteBook (KV)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4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11.00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4.00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3.00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Desktops (6J)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(AIO 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Tablet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Attach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Print Hardware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 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3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(Units)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Supplies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SoW%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  <a:tr h="194552">
                <a:tc rowSpan="1" vMerge="1">
                  <a:txBody xmlns:a="http://schemas.openxmlformats.org/drawingml/2006/main">
                    <a:bodyPr/>
                    <a:lstStyle/>
                    <a:p>
                      <a:pPr algn="ctr" rtl="0" fontAlgn="ctr"/>
                      <a:r>
                        <a:rPr lang="en-US" sz="700" u="none" strike="noStrike" dirty="0" err="1" smtClean="0">
                          <a:effectLst/>
                        </a:rPr>
                        <a:t>Total PPS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Sellthru ($K)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  <a:tc>
                  <a:txBody xmlns:a="http://schemas.openxmlformats.org/drawingml/2006/main">
                    <a:bodyPr/>
                    <a:lstStyle/>
                    <a:p>
                      <a:pPr algn="ctr" rtl="0" fontAlgn="b"/>
                      <a:r>
                        <a:rPr lang="en-US" sz="700" u="none" strike="noStrike" dirty="0" err="1" smtClean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P Simplified" panose="020B0604020204020204" pitchFamily="34" charset="0"/>
                      </a:endParaRPr>
                    </a:p>
                  </a:txBody>
                  <a:tcPr xmlns:a="http://schemas.openxmlformats.org/drawingml/2006/main" marL="7221" marR="7221" marT="7221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4888" y="30777"/>
            <a:ext cx="8510016" cy="307777"/>
          </a:xfrm>
          <a:prstGeom prst="rect">
            <a:avLst/>
          </a:prstGeom>
        </p:spPr>
        <p:txBody>
          <a:bodyPr vertOverflow="clip" horzOverflow="clip" wrap="square" lIns="0" tIns="0" rIns="0" bIns="0" rtlCol="0" anchor="ctr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HP Simplified" pitchFamily="34" charset="0"/>
              </a:rPr>
              <a:t>Open House</a:t>
            </a:r>
            <a:endParaRPr lang="en-US" sz="2000" b="1" dirty="0">
              <a:solidFill>
                <a:srgbClr val="000000"/>
              </a:solidFill>
              <a:latin typeface="HP Simplifi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24" y="350190"/>
            <a:ext cx="9075264" cy="4280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 xmlns:a="http://schemas.openxmlformats.org/drawingml/2006/main">
            <a:r>
              <a:rPr lang="en-US" sz="900" dirty="0" err="1" smtClean="0">
                <a:solidFill>
                  <a:schemeClr val="tx1"/>
                </a:solidFill>
                <a:latin typeface="HP Simplified" pitchFamily="34" charset="0"/>
              </a:rPr>
              <a:t>test
new test entry
open house description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46577</TotalTime>
  <Words>281</Words>
  <Application>Microsoft Office PowerPoint</Application>
  <PresentationFormat>On-screen Show (16:9)</PresentationFormat>
  <Paragraphs>130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Title with content</vt:lpstr>
      <vt:lpstr>Account Summary    Retail Account Strategy &amp; Joint Business Plan</vt:lpstr>
      <vt:lpstr>Partner  Snapshot: </vt:lpstr>
      <vt:lpstr>Slide 3</vt:lpstr>
      <vt:lpstr>Slide 4</vt:lpstr>
      <vt:lpstr>Strategic Plan</vt:lpstr>
      <vt:lpstr>Targeted goals</vt:lpstr>
      <vt:lpstr>Actions reqd. to hit the Targeted Goals</vt:lpstr>
      <vt:lpstr>Slide 8</vt:lpstr>
      <vt:lpstr>Slide 9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Devesh</cp:lastModifiedBy>
  <cp:revision>1935</cp:revision>
  <cp:lastPrinted>2014-09-15T14:08:31Z</cp:lastPrinted>
  <dcterms:created xsi:type="dcterms:W3CDTF">2012-09-26T04:30:31Z</dcterms:created>
  <dcterms:modified xsi:type="dcterms:W3CDTF">2015-03-18T19:34:39Z</dcterms:modified>
</cp:coreProperties>
</file>