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0" r:id="rId6"/>
    <p:sldId id="2444" r:id="rId7"/>
    <p:sldId id="2445" r:id="rId8"/>
    <p:sldId id="2446" r:id="rId9"/>
    <p:sldId id="2447" r:id="rId10"/>
    <p:sldId id="2448" r:id="rId11"/>
    <p:sldId id="2449" r:id="rId12"/>
    <p:sldId id="2451" r:id="rId13"/>
    <p:sldId id="2440" r:id="rId14"/>
    <p:sldId id="2450" r:id="rId15"/>
    <p:sldId id="244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5AD81C-AA1B-432C-AADF-20E3BEBAF999}" v="14" dt="2021-11-09T07:57:31.079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4" autoAdjust="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44C8ED9-0534-4EC5-8080-49DFF65B3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5B32411-640A-47B5-9A67-FED6430E9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9038"/>
            <a:ext cx="10939668" cy="4834129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605998" cy="11887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C39E4676-2097-45B1-B554-0DFE67952792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9B3254E-B445-46A8-8E69-B2596E25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4" r:id="rId4"/>
    <p:sldLayoutId id="2147483651" r:id="rId5"/>
    <p:sldLayoutId id="2147483653" r:id="rId6"/>
    <p:sldLayoutId id="2147483657" r:id="rId7"/>
    <p:sldLayoutId id="2147483663" r:id="rId8"/>
    <p:sldLayoutId id="2147483670" r:id="rId9"/>
    <p:sldLayoutId id="2147483669" r:id="rId10"/>
    <p:sldLayoutId id="2147483667" r:id="rId11"/>
    <p:sldLayoutId id="2147483668" r:id="rId12"/>
    <p:sldLayoutId id="2147483666" r:id="rId13"/>
    <p:sldLayoutId id="2147483671" r:id="rId14"/>
    <p:sldLayoutId id="2147483655" r:id="rId1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1805319F-612A-49F0-B6DA-8A214D5DBD2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6" y="0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2F3342"/>
                </a:solidFill>
              </a:rPr>
              <a:t>NEWS SENTIMENT ANALYSIS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475" y="3899181"/>
            <a:ext cx="7658914" cy="24842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F3342"/>
                </a:solidFill>
              </a:rPr>
              <a:t>Data Science Programming </a:t>
            </a:r>
          </a:p>
          <a:p>
            <a:r>
              <a:rPr lang="en-US" dirty="0"/>
              <a:t>Presented by:</a:t>
            </a:r>
          </a:p>
          <a:p>
            <a:r>
              <a:rPr lang="en-US" dirty="0"/>
              <a:t> Motahareh (Bahar) Pourbehzadi</a:t>
            </a:r>
          </a:p>
          <a:p>
            <a:r>
              <a:rPr lang="en-US" dirty="0"/>
              <a:t>Teammates: Andrei Pomorov, Sandeep Kumar, Devesh Tomar, Sivaramakrishna Allam</a:t>
            </a:r>
            <a:endParaRPr lang="en-US" dirty="0">
              <a:solidFill>
                <a:srgbClr val="2F3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361EFFB7-8B3E-491D-89F4-6C4D1296501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2B205EF-4045-42E3-8101-270CAA2CF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6" y="0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8" name="Graphic 17" descr="Open square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2507633"/>
            <a:ext cx="4351911" cy="1769608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443EBCED-982A-454F-BC58-43B643EFA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71FE10C-81AC-4781-843B-B9994368CB9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API data</a:t>
            </a:r>
          </a:p>
          <a:p>
            <a:pPr lvl="1"/>
            <a:r>
              <a:rPr lang="en-US" dirty="0"/>
              <a:t>We became creative and searched for relevant keywords/ phrases</a:t>
            </a:r>
          </a:p>
          <a:p>
            <a:pPr lvl="1"/>
            <a:r>
              <a:rPr lang="en-US" dirty="0"/>
              <a:t>Obtaining data from relevant resources </a:t>
            </a:r>
          </a:p>
          <a:p>
            <a:r>
              <a:rPr lang="en-US" dirty="0"/>
              <a:t>Non-functional GitHub resources</a:t>
            </a:r>
          </a:p>
          <a:p>
            <a:pPr lvl="1"/>
            <a:r>
              <a:rPr lang="en-US" dirty="0"/>
              <a:t>Debugging, installing libraries, learning about nltk</a:t>
            </a:r>
          </a:p>
          <a:p>
            <a:r>
              <a:rPr lang="en-US" dirty="0"/>
              <a:t>Learning about sentiment analysis</a:t>
            </a:r>
          </a:p>
          <a:p>
            <a:pPr lvl="1"/>
            <a:r>
              <a:rPr lang="en-US" dirty="0"/>
              <a:t>word frequency distribution and Zipf’s law </a:t>
            </a:r>
          </a:p>
          <a:p>
            <a:pPr lvl="1"/>
            <a:r>
              <a:rPr lang="en-US" dirty="0"/>
              <a:t>word cloud </a:t>
            </a:r>
          </a:p>
          <a:p>
            <a:pPr lvl="1"/>
            <a:r>
              <a:rPr lang="en-US" dirty="0"/>
              <a:t>bigram analysis							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45623" y="20510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9600" y="1189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91773" y="3681838"/>
            <a:ext cx="155938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4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image" title="abstract image">
            <a:extLst>
              <a:ext uri="{FF2B5EF4-FFF2-40B4-BE49-F238E27FC236}">
                <a16:creationId xmlns:a16="http://schemas.microsoft.com/office/drawing/2014/main" id="{BCF9593D-B6BD-4208-A4FF-8CFFE50347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273BD65-CFF3-40DD-939C-97A942BD8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4" y="0"/>
            <a:ext cx="12263014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1372" y="2505427"/>
            <a:ext cx="6609256" cy="1508126"/>
          </a:xfrm>
        </p:spPr>
        <p:txBody>
          <a:bodyPr anchor="ctr"/>
          <a:lstStyle/>
          <a:p>
            <a:r>
              <a:rPr lang="en-US" dirty="0"/>
              <a:t>THANK YOU</a:t>
            </a:r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E01195D9-1845-4282-BE5B-F6B840BE4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056A6478-CD2B-4077-910A-3D006C82EB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59B4175B-2237-4E2B-8940-03CD8C8504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3F03C3-322B-449C-A477-EA1D99EDC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0E0CBA-1F82-43A8-9DE3-F0F883DB2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motive?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Facebook Outage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on Oct 4</a:t>
            </a:r>
            <a:r>
              <a:rPr lang="ru-RU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th,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2021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the Facebook company experienced a major outage that affected the users of Facebook, WhatsApp and Instagram. We are interested to see whether there is a meaningful correlation between the Facebook stock price and the sentiments of the news before and after this incident. </a:t>
            </a:r>
            <a:endParaRPr lang="en-US" dirty="0"/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85DF53DB-409B-49FA-A52D-E30AD84AE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4D90B-FC4E-4781-9E54-536CECF8BA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segment (data)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Data Collection</a:t>
            </a:r>
          </a:p>
          <a:p>
            <a:pPr lvl="1"/>
            <a:r>
              <a:rPr lang="en-US" dirty="0"/>
              <a:t>Data resources and challenges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Data Cleaning a pre-processing:</a:t>
            </a:r>
          </a:p>
          <a:p>
            <a:pPr lvl="1"/>
            <a:r>
              <a:rPr lang="en-US" dirty="0"/>
              <a:t>Tokenization</a:t>
            </a:r>
          </a:p>
          <a:p>
            <a:pPr lvl="1"/>
            <a:r>
              <a:rPr lang="en-US" dirty="0"/>
              <a:t>Removing the non ASCII characters </a:t>
            </a:r>
          </a:p>
          <a:p>
            <a:pPr lvl="1"/>
            <a:r>
              <a:rPr lang="en-US" dirty="0"/>
              <a:t>Stop words removal</a:t>
            </a:r>
          </a:p>
          <a:p>
            <a:pPr lvl="1"/>
            <a:r>
              <a:rPr lang="en-US" dirty="0"/>
              <a:t>Removing punctuations, apostrophe, special characters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6" y="1189038"/>
            <a:ext cx="5889885" cy="226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7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segment sentiments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			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45623" y="20510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834899"/>
              </p:ext>
            </p:extLst>
          </p:nvPr>
        </p:nvGraphicFramePr>
        <p:xfrm>
          <a:off x="648070" y="1254033"/>
          <a:ext cx="5046285" cy="4634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Bitmap Image" r:id="rId3" imgW="5570703" imgH="4580017" progId="Paint.Picture">
                  <p:embed/>
                </p:oleObj>
              </mc:Choice>
              <mc:Fallback>
                <p:oleObj name="Bitmap Image" r:id="rId3" imgW="5570703" imgH="458001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70" y="1254033"/>
                        <a:ext cx="5046285" cy="46341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092" y="1254033"/>
            <a:ext cx="5981257" cy="463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3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segment sentiments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			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45623" y="20510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46" y="1276651"/>
            <a:ext cx="5050727" cy="2703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549" y="1276650"/>
            <a:ext cx="5077222" cy="2658575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3261" y="3992083"/>
            <a:ext cx="5904230" cy="1991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460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segment sentiments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			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45623" y="20510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9600" y="1189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062057"/>
              </p:ext>
            </p:extLst>
          </p:nvPr>
        </p:nvGraphicFramePr>
        <p:xfrm>
          <a:off x="609600" y="1189038"/>
          <a:ext cx="4563291" cy="235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Bitmap Image" r:id="rId3" imgW="5906012" imgH="3093988" progId="Paint.Picture">
                  <p:embed/>
                </p:oleObj>
              </mc:Choice>
              <mc:Fallback>
                <p:oleObj name="Bitmap Image" r:id="rId3" imgW="5906012" imgH="309398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89038"/>
                        <a:ext cx="4563291" cy="2354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91773" y="3681838"/>
            <a:ext cx="155938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860843"/>
              </p:ext>
            </p:extLst>
          </p:nvPr>
        </p:nvGraphicFramePr>
        <p:xfrm>
          <a:off x="691772" y="3482976"/>
          <a:ext cx="4496200" cy="2480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Bitmap Image" r:id="rId5" imgW="5875529" imgH="3116190" progId="Paint.Picture">
                  <p:embed/>
                </p:oleObj>
              </mc:Choice>
              <mc:Fallback>
                <p:oleObj name="Bitmap Image" r:id="rId5" imgW="5875529" imgH="3116190" progId="Paint.Picture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72" y="3482976"/>
                        <a:ext cx="4496200" cy="24807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063" y="1043378"/>
            <a:ext cx="6424590" cy="2539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063" y="3574687"/>
            <a:ext cx="6424590" cy="23890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83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market segment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			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45623" y="20510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9600" y="1189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91773" y="3681838"/>
            <a:ext cx="155938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77" y="1189037"/>
            <a:ext cx="7655858" cy="443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1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market segment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			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45623" y="20510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9600" y="1189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91773" y="3681838"/>
            <a:ext cx="155938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612" y="1146969"/>
            <a:ext cx="6926869" cy="48171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73" y="1146969"/>
            <a:ext cx="4154743" cy="481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5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market segment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			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45623" y="20510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9600" y="1189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91773" y="3681838"/>
            <a:ext cx="155938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610" y="1369917"/>
            <a:ext cx="9593647" cy="422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04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051434_Light modernist presentation_RVA_v3.potx" id="{1300540C-5346-469F-AA5C-717C09787E7E}" vid="{ADCE5FDD-C8BF-4BDC-86F8-B24C14EB90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817f039b-4157-4078-a0ff-bb67fe2a456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4863458B577146B0C2653DDE4F61BE" ma:contentTypeVersion="6" ma:contentTypeDescription="Create a new document." ma:contentTypeScope="" ma:versionID="506abc27a82dbd49a7f1bccb9f2ee3c1">
  <xsd:schema xmlns:xsd="http://www.w3.org/2001/XMLSchema" xmlns:xs="http://www.w3.org/2001/XMLSchema" xmlns:p="http://schemas.microsoft.com/office/2006/metadata/properties" xmlns:ns2="817f039b-4157-4078-a0ff-bb67fe2a4568" targetNamespace="http://schemas.microsoft.com/office/2006/metadata/properties" ma:root="true" ma:fieldsID="a86b104ef6f0afa3fcdf9156081971a5" ns2:_="">
    <xsd:import namespace="817f039b-4157-4078-a0ff-bb67fe2a45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7f039b-4157-4078-a0ff-bb67fe2a45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7BEDAB-01B4-4BD0-9390-31AD928007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19B998-C0F0-415C-AF4D-F10DCCD30A2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817f039b-4157-4078-a0ff-bb67fe2a4568"/>
  </ds:schemaRefs>
</ds:datastoreItem>
</file>

<file path=customXml/itemProps3.xml><?xml version="1.0" encoding="utf-8"?>
<ds:datastoreItem xmlns:ds="http://schemas.openxmlformats.org/officeDocument/2006/customXml" ds:itemID="{D67B7AB3-D04D-4B32-96C6-B75F9D59D5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7f039b-4157-4078-a0ff-bb67fe2a45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modernist presentation</Template>
  <TotalTime>0</TotalTime>
  <Words>263</Words>
  <Application>Microsoft Office PowerPoint</Application>
  <PresentationFormat>Widescreen</PresentationFormat>
  <Paragraphs>591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NEWS SENTIMENT ANALYSIS</vt:lpstr>
      <vt:lpstr>What is our motive?</vt:lpstr>
      <vt:lpstr>News segment (data)</vt:lpstr>
      <vt:lpstr>News segment sentiments</vt:lpstr>
      <vt:lpstr>News segment sentiments</vt:lpstr>
      <vt:lpstr>News segment sentiments</vt:lpstr>
      <vt:lpstr>Stock market segment</vt:lpstr>
      <vt:lpstr>Stock market segment</vt:lpstr>
      <vt:lpstr>Stock market segment</vt:lpstr>
      <vt:lpstr>Challenges</vt:lpstr>
      <vt:lpstr>Challenges and changes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SENTIMENT ANALYSIS</dc:title>
  <dc:creator/>
  <cp:lastModifiedBy/>
  <cp:revision>7</cp:revision>
  <dcterms:created xsi:type="dcterms:W3CDTF">2021-11-09T06:38:07Z</dcterms:created>
  <dcterms:modified xsi:type="dcterms:W3CDTF">2021-11-09T07:57:31Z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0x010100914863458B577146B0C2653DDE4F61BE</vt:lpwstr>
  </property>
</Properties>
</file>