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6" r:id="rId3"/>
    <p:sldId id="277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59" r:id="rId16"/>
    <p:sldId id="270" r:id="rId17"/>
    <p:sldId id="271" r:id="rId18"/>
    <p:sldId id="272" r:id="rId19"/>
    <p:sldId id="273" r:id="rId20"/>
    <p:sldId id="274" r:id="rId21"/>
    <p:sldId id="260" r:id="rId22"/>
    <p:sldId id="275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18" autoAdjust="0"/>
  </p:normalViewPr>
  <p:slideViewPr>
    <p:cSldViewPr>
      <p:cViewPr varScale="1">
        <p:scale>
          <a:sx n="83" d="100"/>
          <a:sy n="83" d="100"/>
        </p:scale>
        <p:origin x="1327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8F99FF4-F9FF-4505-B746-4848456E3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952D56-CD6F-43C0-A521-50AB384C757B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3F1955-70E0-45F1-B730-71408ADA878E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09A3DB8-659E-4489-AC33-FCADCB067335}" type="slidenum">
              <a:rPr lang="en-US"/>
              <a:pPr/>
              <a:t>5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5445125"/>
            <a:ext cx="5327650" cy="750888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6165850"/>
            <a:ext cx="5327650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065838" y="765175"/>
            <a:ext cx="1746250" cy="5688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27088" y="765175"/>
            <a:ext cx="5086350" cy="5688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7088" y="1557338"/>
            <a:ext cx="31988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78300" y="1557338"/>
            <a:ext cx="32004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765175"/>
            <a:ext cx="60483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557338"/>
            <a:ext cx="6551612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260648"/>
            <a:ext cx="6912768" cy="1050074"/>
          </a:xfrm>
          <a:noFill/>
        </p:spPr>
        <p:txBody>
          <a:bodyPr/>
          <a:lstStyle/>
          <a:p>
            <a:pPr algn="ctr" eaLnBrk="1" hangingPunct="1"/>
            <a:r>
              <a:rPr lang="en-US" sz="220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STOCK RECOMMENDATION: COMPREHENSIVE ANALYSIS FOR INFORMED INVESTING </a:t>
            </a:r>
            <a:endParaRPr lang="uk-UA" sz="2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9712" y="5517232"/>
            <a:ext cx="5544839" cy="936104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DEVES PANCHARIYA </a:t>
            </a:r>
          </a:p>
          <a:p>
            <a:pPr algn="ctr" eaLnBrk="1" hangingPunct="1">
              <a:lnSpc>
                <a:spcPct val="9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09/11/2023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8203-1E92-FC0A-D797-046B5319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424613"/>
            <a:ext cx="6048375" cy="508000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6ACD-AE5B-CFD7-A83F-C46815245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62150"/>
            <a:ext cx="8352928" cy="4895850"/>
          </a:xfrm>
        </p:spPr>
        <p:txBody>
          <a:bodyPr/>
          <a:lstStyle/>
          <a:p>
            <a:r>
              <a:rPr lang="en-US" sz="2400" b="1" dirty="0"/>
              <a:t>Random Forest : </a:t>
            </a:r>
            <a:r>
              <a:rPr lang="en-IN" sz="2400" dirty="0"/>
              <a:t>Random Forest is a potent machine learning method. </a:t>
            </a:r>
          </a:p>
          <a:p>
            <a:r>
              <a:rPr lang="en-IN" sz="2400" dirty="0"/>
              <a:t>Widely used in various fields, including stock market forecasting. </a:t>
            </a:r>
          </a:p>
          <a:p>
            <a:r>
              <a:rPr lang="en-IN" sz="2400" dirty="0"/>
              <a:t>Combines multiple independent decision trees for improved predictions.</a:t>
            </a:r>
          </a:p>
          <a:p>
            <a:r>
              <a:rPr lang="en-IN" sz="2400" dirty="0"/>
              <a:t>Random Forest leverages ensemble learning.</a:t>
            </a:r>
          </a:p>
          <a:p>
            <a:r>
              <a:rPr lang="en-IN" sz="2400" dirty="0"/>
              <a:t>It integrates individual decision trees into a more accurate model.</a:t>
            </a:r>
          </a:p>
          <a:p>
            <a:r>
              <a:rPr lang="en-IN" sz="2400" dirty="0"/>
              <a:t>Each tree in the Random Forest is a decision tree.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89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0754-2E3D-7D73-AC85-28F768E5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72" y="476672"/>
            <a:ext cx="6048375" cy="50800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Contd.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E519-15DD-7F07-4BEB-27855392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4" y="1485478"/>
            <a:ext cx="6629657" cy="4751834"/>
          </a:xfrm>
        </p:spPr>
        <p:txBody>
          <a:bodyPr/>
          <a:lstStyle/>
          <a:p>
            <a:r>
              <a:rPr lang="en-US" sz="2000" b="1" dirty="0"/>
              <a:t>Artificial Neural Network (ANN)</a:t>
            </a:r>
          </a:p>
          <a:p>
            <a:pPr marL="400050" lvl="1" indent="0">
              <a:buNone/>
            </a:pPr>
            <a:r>
              <a:rPr lang="en-IN" sz="2000" dirty="0"/>
              <a:t>Inspiration: </a:t>
            </a:r>
          </a:p>
          <a:p>
            <a:pPr marL="800100" lvl="2" indent="0">
              <a:buNone/>
            </a:pPr>
            <a:r>
              <a:rPr lang="en-IN" sz="2000" dirty="0"/>
              <a:t>Modelled after the structure and function of the human brain</a:t>
            </a:r>
          </a:p>
          <a:p>
            <a:pPr marL="400050" lvl="1" indent="0">
              <a:buNone/>
            </a:pPr>
            <a:r>
              <a:rPr lang="en-IN" sz="2000" dirty="0"/>
              <a:t>Key Components:</a:t>
            </a:r>
          </a:p>
          <a:p>
            <a:pPr marL="800100" lvl="2" indent="0">
              <a:buNone/>
            </a:pPr>
            <a:r>
              <a:rPr lang="en-IN" sz="2000" dirty="0"/>
              <a:t>Input Layer: Receives input data</a:t>
            </a:r>
          </a:p>
          <a:p>
            <a:pPr marL="800100" lvl="2" indent="0">
              <a:buNone/>
            </a:pPr>
            <a:r>
              <a:rPr lang="en-IN" sz="2000" dirty="0"/>
              <a:t>Hidden Layers: Process and transform data</a:t>
            </a:r>
          </a:p>
          <a:p>
            <a:pPr marL="800100" lvl="2" indent="0">
              <a:buNone/>
            </a:pPr>
            <a:r>
              <a:rPr lang="en-IN" sz="2000" dirty="0"/>
              <a:t>Output Layer: Produces predictions or outputs</a:t>
            </a:r>
          </a:p>
          <a:p>
            <a:pPr marL="400050" lvl="1" indent="0">
              <a:buNone/>
            </a:pPr>
            <a:r>
              <a:rPr lang="en-IN" sz="2000" dirty="0"/>
              <a:t>Benefits of ANNs:</a:t>
            </a:r>
          </a:p>
          <a:p>
            <a:pPr marL="800100" lvl="2" indent="0" algn="just">
              <a:buNone/>
            </a:pPr>
            <a:r>
              <a:rPr lang="en-IN" sz="2000" dirty="0"/>
              <a:t>Powerful tools for machine learning and artificial intelligence</a:t>
            </a:r>
          </a:p>
          <a:p>
            <a:pPr marL="800100" lvl="2" indent="0" algn="just">
              <a:buNone/>
            </a:pPr>
            <a:r>
              <a:rPr lang="en-IN" sz="2000" dirty="0"/>
              <a:t>Enable computers to learn and solve complex problems with remarkable accuracy</a:t>
            </a:r>
          </a:p>
          <a:p>
            <a:pPr marL="1257300" lvl="3" indent="0">
              <a:buNone/>
            </a:pPr>
            <a:endParaRPr lang="en-IN" sz="1600" dirty="0"/>
          </a:p>
          <a:p>
            <a:pPr marL="800100" lvl="2" indent="0">
              <a:buNone/>
            </a:pPr>
            <a:endParaRPr lang="en-IN" sz="2000" dirty="0"/>
          </a:p>
          <a:p>
            <a:pPr marL="800100" lvl="2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4AA2-0819-D54D-D61E-51E4DCD2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628799"/>
            <a:ext cx="2880320" cy="27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085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FC26-75E5-6C7F-35F7-078724BE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404812"/>
            <a:ext cx="6048375" cy="50800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Contd.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E66F-8FAF-115D-6ED4-CF613DA0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033612"/>
            <a:ext cx="8640960" cy="4824388"/>
          </a:xfrm>
        </p:spPr>
        <p:txBody>
          <a:bodyPr/>
          <a:lstStyle/>
          <a:p>
            <a:r>
              <a:rPr lang="en-US" dirty="0"/>
              <a:t>LSTM (Long-Short Term Memory)</a:t>
            </a:r>
          </a:p>
          <a:p>
            <a:pPr marL="400050" lvl="1" indent="0">
              <a:buNone/>
            </a:pPr>
            <a:r>
              <a:rPr lang="en-IN" sz="1800" dirty="0"/>
              <a:t>Purpose:</a:t>
            </a:r>
          </a:p>
          <a:p>
            <a:pPr marL="800100" lvl="2" indent="0">
              <a:buNone/>
            </a:pPr>
            <a:r>
              <a:rPr lang="en-IN" sz="1800" dirty="0"/>
              <a:t>Identify long-term dependencies and relationships in sequential data</a:t>
            </a:r>
          </a:p>
          <a:p>
            <a:pPr marL="800100" lvl="2" indent="0">
              <a:buNone/>
            </a:pPr>
            <a:r>
              <a:rPr lang="en-IN" sz="1800" dirty="0"/>
              <a:t>Widely utilized in time series analysis, natural language processing, and stock market forecasting</a:t>
            </a:r>
          </a:p>
          <a:p>
            <a:pPr marL="400050" lvl="1" indent="0">
              <a:buNone/>
            </a:pPr>
            <a:r>
              <a:rPr lang="en-IN" sz="1800" dirty="0"/>
              <a:t>Key Components of LSTMs:</a:t>
            </a:r>
          </a:p>
          <a:p>
            <a:pPr marL="800100" lvl="2" indent="0">
              <a:buNone/>
            </a:pPr>
            <a:r>
              <a:rPr lang="en-IN" sz="1800" dirty="0"/>
              <a:t>Cells: Maintain a cell state that functions as a memory unit</a:t>
            </a:r>
          </a:p>
          <a:p>
            <a:pPr marL="800100" lvl="2" indent="0">
              <a:buNone/>
            </a:pPr>
            <a:r>
              <a:rPr lang="en-IN" sz="1800" dirty="0"/>
              <a:t>Gates: Regulate the flow of information into, out of, and within the cell state</a:t>
            </a:r>
          </a:p>
          <a:p>
            <a:pPr marL="800100" lvl="2" indent="0">
              <a:buNone/>
            </a:pPr>
            <a:r>
              <a:rPr lang="en-IN" sz="1800" dirty="0"/>
              <a:t>Input Gate: Controls the information that will be stored in the cell state</a:t>
            </a:r>
          </a:p>
          <a:p>
            <a:pPr marL="800100" lvl="2" indent="0">
              <a:buNone/>
            </a:pPr>
            <a:r>
              <a:rPr lang="en-IN" sz="1800" dirty="0"/>
              <a:t>Forget Gate: Determines the information to be removed from the cell state</a:t>
            </a:r>
          </a:p>
          <a:p>
            <a:pPr marL="800100" lvl="2" indent="0">
              <a:buNone/>
            </a:pPr>
            <a:r>
              <a:rPr lang="en-IN" sz="1800" dirty="0"/>
              <a:t>Output Gate: Controls the information output to the following layer and the prediction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E0B1-9DD6-F123-26B1-394EDB02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848" y="476672"/>
            <a:ext cx="6048375" cy="508000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Contd.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84CFE-7379-BE22-D51C-108C0939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060848"/>
            <a:ext cx="8496944" cy="4895850"/>
          </a:xfrm>
        </p:spPr>
        <p:txBody>
          <a:bodyPr/>
          <a:lstStyle/>
          <a:p>
            <a:r>
              <a:rPr lang="en-US" sz="2400" dirty="0"/>
              <a:t>Multilayer Perceptron Regressor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lvl="3" indent="-342900"/>
            <a:r>
              <a:rPr lang="en-IN" dirty="0">
                <a:solidFill>
                  <a:schemeClr val="bg2"/>
                </a:solidFill>
              </a:rPr>
              <a:t>Specialized neural network for regression tasks.</a:t>
            </a:r>
          </a:p>
          <a:p>
            <a:pPr lvl="3" indent="-342900"/>
            <a:r>
              <a:rPr lang="en-IN" dirty="0">
                <a:solidFill>
                  <a:schemeClr val="bg2"/>
                </a:solidFill>
              </a:rPr>
              <a:t>Composed of input, hidden, and output layers.</a:t>
            </a:r>
          </a:p>
          <a:p>
            <a:pPr lvl="3" indent="-342900"/>
            <a:r>
              <a:rPr lang="en-IN" dirty="0">
                <a:solidFill>
                  <a:schemeClr val="bg2"/>
                </a:solidFill>
              </a:rPr>
              <a:t>Utilizes nodes (neurons) for data processing.</a:t>
            </a:r>
          </a:p>
          <a:p>
            <a:pPr lvl="3" indent="-342900"/>
            <a:r>
              <a:rPr lang="en-IN" dirty="0">
                <a:solidFill>
                  <a:schemeClr val="bg2"/>
                </a:solidFill>
              </a:rPr>
              <a:t>Weights (w) determine the strength of connections between nodes.</a:t>
            </a:r>
          </a:p>
          <a:p>
            <a:pPr lvl="3" indent="-342900"/>
            <a:r>
              <a:rPr lang="en-IN" dirty="0">
                <a:solidFill>
                  <a:schemeClr val="bg2"/>
                </a:solidFill>
              </a:rPr>
              <a:t>Activation functions (e.g., sigmoid, tanh, </a:t>
            </a:r>
            <a:r>
              <a:rPr lang="en-IN" dirty="0" err="1">
                <a:solidFill>
                  <a:schemeClr val="bg2"/>
                </a:solidFill>
              </a:rPr>
              <a:t>ReLU</a:t>
            </a:r>
            <a:r>
              <a:rPr lang="en-IN" dirty="0">
                <a:solidFill>
                  <a:schemeClr val="bg2"/>
                </a:solidFill>
              </a:rPr>
              <a:t>) add nonlinearity for pattern recognition.</a:t>
            </a:r>
          </a:p>
          <a:p>
            <a:pPr lvl="3" indent="-342900"/>
            <a:r>
              <a:rPr lang="en-IN" dirty="0">
                <a:solidFill>
                  <a:schemeClr val="bg2"/>
                </a:solidFill>
              </a:rPr>
              <a:t>Benefits: Excels at regression tasks, versatile, and captures intricate data patterns.</a:t>
            </a:r>
          </a:p>
        </p:txBody>
      </p:sp>
    </p:spTree>
    <p:extLst>
      <p:ext uri="{BB962C8B-B14F-4D97-AF65-F5344CB8AC3E}">
        <p14:creationId xmlns:p14="http://schemas.microsoft.com/office/powerpoint/2010/main" val="9236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52C-801F-1178-F920-1123BCA8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548680"/>
            <a:ext cx="6048375" cy="50800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63F69-2618-F752-2B5A-1E8E29FED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3" t="16982" r="27090" b="6516"/>
          <a:stretch/>
        </p:blipFill>
        <p:spPr>
          <a:xfrm>
            <a:off x="0" y="1484784"/>
            <a:ext cx="9144000" cy="5396810"/>
          </a:xfrm>
        </p:spPr>
      </p:pic>
    </p:spTree>
    <p:extLst>
      <p:ext uri="{BB962C8B-B14F-4D97-AF65-F5344CB8AC3E}">
        <p14:creationId xmlns:p14="http://schemas.microsoft.com/office/powerpoint/2010/main" val="3484544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4554-5EC0-EEF5-25FA-7D396895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888" y="404664"/>
            <a:ext cx="3456384" cy="652016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4EB4-CACA-4B23-FFFE-61668761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962150"/>
            <a:ext cx="6913264" cy="48958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Book Antiqua" panose="02040602050305030304" pitchFamily="18" charset="0"/>
              </a:rPr>
              <a:t>Stacking ensemble model achieved highest accuracy in predicting prices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Book Antiqua" panose="02040602050305030304" pitchFamily="18" charset="0"/>
              </a:rPr>
              <a:t>Random Forest performed best on technical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Book Antiqua" panose="02040602050305030304" pitchFamily="18" charset="0"/>
              </a:rPr>
              <a:t>ANN most suitable for fundamental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Book Antiqua" panose="02040602050305030304" pitchFamily="18" charset="0"/>
              </a:rPr>
              <a:t>Correlation analysis showed positive relationship between actuals and predictions.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66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FCAA-E809-34B2-DC32-567E2FD5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404812"/>
            <a:ext cx="6048375" cy="651868"/>
          </a:xfrm>
        </p:spPr>
        <p:txBody>
          <a:bodyPr/>
          <a:lstStyle/>
          <a:p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C179-71D0-753D-D448-939C5C152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564434"/>
            <a:ext cx="8209408" cy="489585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following are the results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A51FD-7974-C061-35B8-5DA94A9B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6" y="2690953"/>
            <a:ext cx="8916173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4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A404-16F2-A7C2-6013-442931C9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856" y="476672"/>
            <a:ext cx="6048375" cy="508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Analysis Result: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DCC026-F264-D8BE-816D-1E5AF46D95D7}"/>
              </a:ext>
            </a:extLst>
          </p:cNvPr>
          <p:cNvGrpSpPr/>
          <p:nvPr/>
        </p:nvGrpSpPr>
        <p:grpSpPr>
          <a:xfrm>
            <a:off x="-9672" y="1484784"/>
            <a:ext cx="8496944" cy="4362798"/>
            <a:chOff x="0" y="0"/>
            <a:chExt cx="5148275" cy="31711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D2FD7A-DAE3-38AB-70DA-F6B582C309DA}"/>
                </a:ext>
              </a:extLst>
            </p:cNvPr>
            <p:cNvSpPr/>
            <p:nvPr/>
          </p:nvSpPr>
          <p:spPr>
            <a:xfrm>
              <a:off x="0" y="49399"/>
              <a:ext cx="2888361" cy="1843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77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                                                     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2B9BD5-80D5-E0B0-2C16-FBFE2D0EB6CE}"/>
                </a:ext>
              </a:extLst>
            </p:cNvPr>
            <p:cNvSpPr/>
            <p:nvPr/>
          </p:nvSpPr>
          <p:spPr>
            <a:xfrm>
              <a:off x="2172030" y="19279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77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b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5B3D0D7-74C0-397F-8F4F-8DCF73AD0FC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14375" y="0"/>
              <a:ext cx="4533900" cy="317119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57560A9-A35A-8A17-F50A-765CDF00CE66}"/>
              </a:ext>
            </a:extLst>
          </p:cNvPr>
          <p:cNvSpPr txBox="1"/>
          <p:nvPr/>
        </p:nvSpPr>
        <p:spPr>
          <a:xfrm rot="10800000" flipV="1">
            <a:off x="323528" y="5915541"/>
            <a:ext cx="8352928" cy="68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610" marR="45085" indent="-6350" algn="just">
              <a:lnSpc>
                <a:spcPct val="112000"/>
              </a:lnSpc>
              <a:spcAft>
                <a:spcPts val="715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 chart shows feature importance scores for a combined model trained on fundamental analysis data. Y axis represents EPS and X axis represents data points.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4519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A4BA-8870-089A-D003-07DF87BE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404812"/>
            <a:ext cx="6048375" cy="508000"/>
          </a:xfrm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Analysis Result: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82C3E5-CB93-E746-9DB1-FA7DB84973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628800"/>
            <a:ext cx="7417752" cy="3887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BEA96B-3AD6-5FAB-46D7-8F94F0CF52B1}"/>
              </a:ext>
            </a:extLst>
          </p:cNvPr>
          <p:cNvSpPr txBox="1"/>
          <p:nvPr/>
        </p:nvSpPr>
        <p:spPr>
          <a:xfrm>
            <a:off x="467544" y="5589240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 chart shows feature importance scores for a combined model trained on technical analysis data. Y axis represents close price and X axis represents data points.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409702"/>
      </p:ext>
    </p:extLst>
  </p:cSld>
  <p:clrMapOvr>
    <a:masterClrMapping/>
  </p:clrMapOvr>
  <p:transition spd="slow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EEAA-6830-234B-AC11-28D1E0E4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404812"/>
            <a:ext cx="6048375" cy="863948"/>
          </a:xfrm>
        </p:spPr>
        <p:txBody>
          <a:bodyPr/>
          <a:lstStyle/>
          <a:p>
            <a:pPr marL="51435" indent="-6350">
              <a:lnSpc>
                <a:spcPct val="107000"/>
              </a:lnSpc>
              <a:spcAft>
                <a:spcPts val="25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4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Ensemble Result: </a:t>
            </a:r>
            <a:b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9C88B2-692D-35C9-C855-7CCD93FE40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556" y="1556792"/>
            <a:ext cx="7992888" cy="3996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4CE5A5-05DD-4103-C9B3-959185C77A67}"/>
              </a:ext>
            </a:extLst>
          </p:cNvPr>
          <p:cNvSpPr txBox="1"/>
          <p:nvPr/>
        </p:nvSpPr>
        <p:spPr>
          <a:xfrm>
            <a:off x="575556" y="5661248"/>
            <a:ext cx="8316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 chart shows feature importance scores for a combined model trained on ensemble data. Y axis represents </a:t>
            </a:r>
            <a:r>
              <a:rPr lang="en-IN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X axis represents data points.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065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4C35-7BE5-33E9-F959-CE4F8518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404812"/>
            <a:ext cx="4824536" cy="508000"/>
          </a:xfrm>
        </p:spPr>
        <p:txBody>
          <a:bodyPr/>
          <a:lstStyle/>
          <a:p>
            <a:r>
              <a:rPr lang="en-IN" dirty="0"/>
              <a:t>What is stock market?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B9795E-13A8-E4D7-317F-0EB03DA17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5373216"/>
          </a:xfrm>
        </p:spPr>
      </p:pic>
    </p:spTree>
    <p:extLst>
      <p:ext uri="{BB962C8B-B14F-4D97-AF65-F5344CB8AC3E}">
        <p14:creationId xmlns:p14="http://schemas.microsoft.com/office/powerpoint/2010/main" val="1318413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2394-9582-9A77-C6B6-F0EA27CE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435590"/>
            <a:ext cx="6048375" cy="508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3CDCAA-3EC8-840D-629B-4A0F970405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7338"/>
            <a:ext cx="9143999" cy="4031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48DFA5-E78A-833B-F3CE-3F5DA7B028CA}"/>
              </a:ext>
            </a:extLst>
          </p:cNvPr>
          <p:cNvSpPr txBox="1"/>
          <p:nvPr/>
        </p:nvSpPr>
        <p:spPr>
          <a:xfrm>
            <a:off x="467544" y="602128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matrix of stock market data shows strong correlations between Fundamental prediction, technical prediction, combined prediction of both and actual predictions.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48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B21F-D91D-DB50-1D12-14F7FB67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72" y="404812"/>
            <a:ext cx="3672408" cy="508000"/>
          </a:xfrm>
        </p:spPr>
        <p:txBody>
          <a:bodyPr/>
          <a:lstStyle/>
          <a:p>
            <a:r>
              <a:rPr lang="en-IN" sz="4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b="0" i="0" dirty="0">
                <a:effectLst/>
                <a:latin typeface="-apple-system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59B4-49AA-9A0E-5331-FD5888B47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2132856"/>
            <a:ext cx="7345312" cy="489585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Book Antiqua" panose="02040602050305030304" pitchFamily="18" charset="0"/>
              </a:rPr>
              <a:t>Fusing fundamental and technical factors leads to more robust models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Book Antiqua" panose="02040602050305030304" pitchFamily="18" charset="0"/>
              </a:rPr>
              <a:t>Demonstrated machine learning, especially ensembles, provide valuable financial insights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Book Antiqua" panose="02040602050305030304" pitchFamily="18" charset="0"/>
              </a:rPr>
              <a:t>Models can be expanded by adding more data sources and further tuning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0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7E81-49C5-9070-B8C9-442A92EDD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8" y="5517232"/>
            <a:ext cx="5327650" cy="75088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114948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DC3E-4192-A5BB-F489-CE3046F2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620688"/>
            <a:ext cx="5256287" cy="508000"/>
          </a:xfrm>
        </p:spPr>
        <p:txBody>
          <a:bodyPr/>
          <a:lstStyle/>
          <a:p>
            <a:r>
              <a:rPr lang="en-IN" dirty="0"/>
              <a:t>CANDLESTICK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9497B-98E5-7B2C-2F63-DF0DAF16D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1992633"/>
            <a:ext cx="5908846" cy="4244679"/>
          </a:xfrm>
        </p:spPr>
      </p:pic>
    </p:spTree>
    <p:extLst>
      <p:ext uri="{BB962C8B-B14F-4D97-AF65-F5344CB8AC3E}">
        <p14:creationId xmlns:p14="http://schemas.microsoft.com/office/powerpoint/2010/main" val="246511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476672"/>
            <a:ext cx="4824536" cy="620713"/>
          </a:xfrm>
        </p:spPr>
        <p:txBody>
          <a:bodyPr/>
          <a:lstStyle/>
          <a:p>
            <a:pPr eaLnBrk="1" hangingPunct="1"/>
            <a:r>
              <a:rPr lang="en-IN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uk-UA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920" y="1844824"/>
            <a:ext cx="8352159" cy="403304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Book Antiqua" panose="02040602050305030304" pitchFamily="18" charset="0"/>
              </a:rPr>
              <a:t>Goal </a:t>
            </a:r>
            <a:r>
              <a:rPr lang="en-US" sz="2000" dirty="0">
                <a:solidFill>
                  <a:srgbClr val="1C1917"/>
                </a:solidFill>
                <a:latin typeface="Book Antiqua" panose="02040602050305030304" pitchFamily="18" charset="0"/>
              </a:rPr>
              <a:t>is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Book Antiqua" panose="02040602050305030304" pitchFamily="18" charset="0"/>
              </a:rPr>
              <a:t> to predict stock prices by analyzing historical data using ML algorithms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Book Antiqua" panose="02040602050305030304" pitchFamily="18" charset="0"/>
              </a:rPr>
              <a:t>Focused on combining fundamental analysis (financial ratios) and technical analysis (price trends)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Book Antiqua" panose="02040602050305030304" pitchFamily="18" charset="0"/>
              </a:rPr>
              <a:t>Fundamental data sourced from 10 years of Bombay Stock Exchange reports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Book Antiqua" panose="02040602050305030304" pitchFamily="18" charset="0"/>
              </a:rPr>
              <a:t>Technical data compiled from Yahoo Finance (OHLC prices and volumes)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Book Antiqua" panose="02040602050305030304" pitchFamily="18" charset="0"/>
              </a:rPr>
              <a:t>Key algorithms used were Random Forest, Artificial Neural Networks (ANN), and Long Short-Term Memory (LSTM) models.</a:t>
            </a:r>
          </a:p>
          <a:p>
            <a:pPr eaLnBrk="1" hangingPunct="1">
              <a:lnSpc>
                <a:spcPct val="80000"/>
              </a:lnSpc>
            </a:pPr>
            <a:endParaRPr lang="uk-UA" sz="200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0700" y="332656"/>
            <a:ext cx="7056438" cy="1151285"/>
          </a:xfrm>
        </p:spPr>
        <p:txBody>
          <a:bodyPr/>
          <a:lstStyle/>
          <a:p>
            <a:pPr eaLnBrk="1" hangingPunct="1"/>
            <a:r>
              <a:rPr lang="en-IN" sz="4400" b="1" i="0" dirty="0">
                <a:solidFill>
                  <a:srgbClr val="1C19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IN" sz="4000" b="1" i="0" u="sng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  <a:endParaRPr lang="en-US" sz="4000" b="1" u="sng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4841" y="1916832"/>
            <a:ext cx="7056438" cy="475327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Book Antiqua" panose="02040602050305030304" pitchFamily="18" charset="0"/>
              </a:rPr>
              <a:t>Followed standard data science pipeline: data collection, preprocessing, feature engineering, model training, evaluation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Book Antiqua" panose="02040602050305030304" pitchFamily="18" charset="0"/>
              </a:rPr>
              <a:t>Trained models on fundamental and technical datasets separately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Book Antiqua" panose="02040602050305030304" pitchFamily="18" charset="0"/>
              </a:rPr>
              <a:t>Combined predictions using stacking ensemble technique to consolidate signals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AB0A-BEFD-6748-E2A0-85C0B44C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812" y="434410"/>
            <a:ext cx="6048375" cy="50800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Used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BA6A-D762-E041-4721-4AEA7344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2348880"/>
            <a:ext cx="6551612" cy="4895850"/>
          </a:xfrm>
        </p:spPr>
        <p:txBody>
          <a:bodyPr/>
          <a:lstStyle/>
          <a:p>
            <a:r>
              <a:rPr lang="en-US" dirty="0"/>
              <a:t>There were three datasets used to follow this research idea: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Fundamental Analysis dataset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Technical Analysis dataset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Fusion Dataset</a:t>
            </a:r>
          </a:p>
        </p:txBody>
      </p:sp>
    </p:spTree>
    <p:extLst>
      <p:ext uri="{BB962C8B-B14F-4D97-AF65-F5344CB8AC3E}">
        <p14:creationId xmlns:p14="http://schemas.microsoft.com/office/powerpoint/2010/main" val="255332783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C5ED-97EE-05C7-C033-443B7D4B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72" y="476672"/>
            <a:ext cx="6048375" cy="50800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Analysis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737B-A360-A435-0441-D8549670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844824"/>
            <a:ext cx="7848872" cy="4392340"/>
          </a:xfrm>
        </p:spPr>
        <p:txBody>
          <a:bodyPr/>
          <a:lstStyle/>
          <a:p>
            <a:r>
              <a:rPr lang="en-IN" sz="2000" dirty="0"/>
              <a:t>Dataset Source: Data collected from BSE (Bombay Stock Exchange)</a:t>
            </a:r>
          </a:p>
          <a:p>
            <a:r>
              <a:rPr lang="en-IN" sz="2000" dirty="0"/>
              <a:t>Description: This dataset comprises fundamental financial data for the past 10 years. It includes critical indicators such as earnings per share (EPS), revenue, profit margins, and more.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EBB1F-75CA-378F-248A-938CDE110F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3789040"/>
            <a:ext cx="6624736" cy="244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7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956F-DCA9-1EC6-5521-52E62163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856" y="404812"/>
            <a:ext cx="6048375" cy="50800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Analysis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91269-E6AF-56EC-673F-E2E5B0237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7338"/>
            <a:ext cx="8496944" cy="4895850"/>
          </a:xfrm>
        </p:spPr>
        <p:txBody>
          <a:bodyPr/>
          <a:lstStyle/>
          <a:p>
            <a:r>
              <a:rPr lang="en-IN" sz="2400" dirty="0"/>
              <a:t>Dataset Source: Data retrieved from Yahoo Finance</a:t>
            </a:r>
          </a:p>
          <a:p>
            <a:r>
              <a:rPr lang="en-IN" sz="2400" dirty="0"/>
              <a:t>Description: This dataset contains technical analysis data for the past 10 years, including stock price charts, moving averages, trading volumes, and various technical indicators.</a:t>
            </a:r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8E3B6-9E27-6476-FCD9-7FCE6AAB94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3522564"/>
            <a:ext cx="597666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05197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4EB-56F5-6C96-7066-59E102C9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404812"/>
            <a:ext cx="6048375" cy="50800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Dataset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3315-2DC2-7FB6-367C-567DB6F3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7338"/>
            <a:ext cx="8424936" cy="4895850"/>
          </a:xfrm>
        </p:spPr>
        <p:txBody>
          <a:bodyPr/>
          <a:lstStyle/>
          <a:p>
            <a:r>
              <a:rPr lang="en-IN" sz="2000" dirty="0"/>
              <a:t>Dataset Description: The Fusion dataset is the result of merging fundamental and technical analysis data.</a:t>
            </a:r>
          </a:p>
          <a:p>
            <a:r>
              <a:rPr lang="en-IN" sz="2000" dirty="0"/>
              <a:t>Key variables in this dataset include:</a:t>
            </a:r>
          </a:p>
          <a:p>
            <a:pPr lvl="1"/>
            <a:r>
              <a:rPr lang="en-IN" sz="1600" dirty="0"/>
              <a:t>Earnings Per Share (EPS) from Fundamental Analysis</a:t>
            </a:r>
          </a:p>
          <a:p>
            <a:pPr lvl="1"/>
            <a:r>
              <a:rPr lang="en-IN" sz="1600" dirty="0"/>
              <a:t>Close Price from Technical Analysis</a:t>
            </a:r>
          </a:p>
          <a:p>
            <a:pPr lvl="1"/>
            <a:r>
              <a:rPr lang="en-IN" sz="1600" dirty="0"/>
              <a:t>Actual Close Price</a:t>
            </a:r>
          </a:p>
          <a:p>
            <a:pPr lvl="1"/>
            <a:endParaRPr lang="en-IN" sz="1600" dirty="0"/>
          </a:p>
          <a:p>
            <a:pPr marL="457200" lvl="1" indent="0">
              <a:buNone/>
            </a:pP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AA919-F1DD-2BE5-4B98-C363873647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3645024"/>
            <a:ext cx="5400600" cy="280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80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15">
      <a:dk1>
        <a:srgbClr val="4D4D4D"/>
      </a:dk1>
      <a:lt1>
        <a:srgbClr val="FFFFFF"/>
      </a:lt1>
      <a:dk2>
        <a:srgbClr val="4D4D4D"/>
      </a:dk2>
      <a:lt2>
        <a:srgbClr val="1F1111"/>
      </a:lt2>
      <a:accent1>
        <a:srgbClr val="393939"/>
      </a:accent1>
      <a:accent2>
        <a:srgbClr val="727272"/>
      </a:accent2>
      <a:accent3>
        <a:srgbClr val="FFFFFF"/>
      </a:accent3>
      <a:accent4>
        <a:srgbClr val="404040"/>
      </a:accent4>
      <a:accent5>
        <a:srgbClr val="AEAEAE"/>
      </a:accent5>
      <a:accent6>
        <a:srgbClr val="676767"/>
      </a:accent6>
      <a:hlink>
        <a:srgbClr val="D42424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3E3B55"/>
        </a:lt2>
        <a:accent1>
          <a:srgbClr val="8D8DC2"/>
        </a:accent1>
        <a:accent2>
          <a:srgbClr val="777777"/>
        </a:accent2>
        <a:accent3>
          <a:srgbClr val="FFFFFF"/>
        </a:accent3>
        <a:accent4>
          <a:srgbClr val="404040"/>
        </a:accent4>
        <a:accent5>
          <a:srgbClr val="C5C5DD"/>
        </a:accent5>
        <a:accent6>
          <a:srgbClr val="6B6B6B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26231E"/>
        </a:lt2>
        <a:accent1>
          <a:srgbClr val="D69F8C"/>
        </a:accent1>
        <a:accent2>
          <a:srgbClr val="AD8D82"/>
        </a:accent2>
        <a:accent3>
          <a:srgbClr val="FFFFFF"/>
        </a:accent3>
        <a:accent4>
          <a:srgbClr val="404040"/>
        </a:accent4>
        <a:accent5>
          <a:srgbClr val="E8CDC5"/>
        </a:accent5>
        <a:accent6>
          <a:srgbClr val="9C7F75"/>
        </a:accent6>
        <a:hlink>
          <a:srgbClr val="67606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4D4D4D"/>
        </a:dk2>
        <a:lt2>
          <a:srgbClr val="1F1111"/>
        </a:lt2>
        <a:accent1>
          <a:srgbClr val="393939"/>
        </a:accent1>
        <a:accent2>
          <a:srgbClr val="727272"/>
        </a:accent2>
        <a:accent3>
          <a:srgbClr val="FFFFFF"/>
        </a:accent3>
        <a:accent4>
          <a:srgbClr val="404040"/>
        </a:accent4>
        <a:accent5>
          <a:srgbClr val="AEAEAE"/>
        </a:accent5>
        <a:accent6>
          <a:srgbClr val="676767"/>
        </a:accent6>
        <a:hlink>
          <a:srgbClr val="D4242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902</TotalTime>
  <Words>807</Words>
  <Application>Microsoft Office PowerPoint</Application>
  <PresentationFormat>On-screen Show (4:3)</PresentationFormat>
  <Paragraphs>97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Book Antiqua</vt:lpstr>
      <vt:lpstr>Times New Roman</vt:lpstr>
      <vt:lpstr>Wingdings</vt:lpstr>
      <vt:lpstr>template</vt:lpstr>
      <vt:lpstr>STOCK RECOMMENDATION: COMPREHENSIVE ANALYSIS FOR INFORMED INVESTING </vt:lpstr>
      <vt:lpstr>What is stock market?</vt:lpstr>
      <vt:lpstr>CANDLESTICK ANALYSIS</vt:lpstr>
      <vt:lpstr>Introduction</vt:lpstr>
      <vt:lpstr>Methodology </vt:lpstr>
      <vt:lpstr>Datasets Used</vt:lpstr>
      <vt:lpstr>Fundamental Analysis</vt:lpstr>
      <vt:lpstr>Technical Analysis</vt:lpstr>
      <vt:lpstr>Fusion Dataset</vt:lpstr>
      <vt:lpstr>Algorithms</vt:lpstr>
      <vt:lpstr>Algorithms Contd.</vt:lpstr>
      <vt:lpstr>Algorithms Contd.</vt:lpstr>
      <vt:lpstr>Algorithms Contd.</vt:lpstr>
      <vt:lpstr>FLOWCHART</vt:lpstr>
      <vt:lpstr>Results:</vt:lpstr>
      <vt:lpstr>PowerPoint Presentation</vt:lpstr>
      <vt:lpstr>Fundamental Analysis Result:</vt:lpstr>
      <vt:lpstr>Technical Analysis Result:</vt:lpstr>
      <vt:lpstr>  Ensemble Result:  </vt:lpstr>
      <vt:lpstr>Final Output</vt:lpstr>
      <vt:lpstr>Conclusion 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ANANYA TIWARI</dc:creator>
  <cp:lastModifiedBy>deves panchariya</cp:lastModifiedBy>
  <cp:revision>7</cp:revision>
  <dcterms:created xsi:type="dcterms:W3CDTF">2023-11-07T18:09:05Z</dcterms:created>
  <dcterms:modified xsi:type="dcterms:W3CDTF">2023-11-09T17:51:18Z</dcterms:modified>
</cp:coreProperties>
</file>