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40dc943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40dc943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40dc943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40dc943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40dc943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40dc943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40dc943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40dc943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40dc943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40dc943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40dc943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40dc943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d1ff50d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d1ff50d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40dc943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40dc943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40dc943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40dc943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40dc943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40dc943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40dc943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40dc943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40dc943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40dc943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40dc943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40dc943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40dc943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40dc943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d1ff50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d1ff50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40dc943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40dc943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40dc943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40dc943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http://www.nektra.com/custom-software-development-company/desktop-software-development/user-mode-api-hooking/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40dc94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40dc94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40dc943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40dc943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8e538eb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8e538eb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8e538eb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8e538eb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bugcrowd.com/" TargetMode="External"/><Relationship Id="rId4" Type="http://schemas.openxmlformats.org/officeDocument/2006/relationships/hyperlink" Target="https://www.hackeron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hostileharlot.github.i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Hostile Harlot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“She’s a malicious hooker.”</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Surface: Non-User Controlled Inputs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 application collects system information and sends it back to a server</a:t>
            </a:r>
            <a:endParaRPr/>
          </a:p>
          <a:p>
            <a:pPr indent="0" lvl="0" marL="0" rtl="0" algn="l">
              <a:spcBef>
                <a:spcPts val="1600"/>
              </a:spcBef>
              <a:spcAft>
                <a:spcPts val="0"/>
              </a:spcAft>
              <a:buNone/>
            </a:pPr>
            <a:r>
              <a:rPr lang="en"/>
              <a:t>Malware profiles system and sends back information about your host</a:t>
            </a:r>
            <a:endParaRPr/>
          </a:p>
          <a:p>
            <a:pPr indent="0" lvl="0" marL="0" rtl="0" algn="l">
              <a:spcBef>
                <a:spcPts val="1600"/>
              </a:spcBef>
              <a:spcAft>
                <a:spcPts val="0"/>
              </a:spcAft>
              <a:buNone/>
            </a:pPr>
            <a:r>
              <a:rPr lang="en"/>
              <a:t>Windows 10 collects telemetry data on your soul</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Basically anything that collects and tracks your IP, MAC, system time, GPS coords, browser state, activity….. Basically anything. If you send data back, willingly or not, you can hit em up.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HOOK+ATTACK PROXY Example Text</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&lt;date: 05 July 2017, time: 10:34 AM&gt;  						Original Content</a:t>
            </a:r>
            <a:endParaRPr/>
          </a:p>
          <a:p>
            <a:pPr indent="0" lvl="0" marL="0" rtl="0" algn="l">
              <a:spcBef>
                <a:spcPts val="1600"/>
              </a:spcBef>
              <a:spcAft>
                <a:spcPts val="0"/>
              </a:spcAft>
              <a:buNone/>
            </a:pPr>
            <a:r>
              <a:rPr lang="en"/>
              <a:t>&lt;date:</a:t>
            </a:r>
            <a:r>
              <a:rPr lang="en"/>
              <a:t> </a:t>
            </a:r>
            <a:r>
              <a:rPr lang="en">
                <a:solidFill>
                  <a:srgbClr val="00FF00"/>
                </a:solidFill>
              </a:rPr>
              <a:t>05 July 2017</a:t>
            </a:r>
            <a:r>
              <a:rPr lang="en"/>
              <a:t>, time: </a:t>
            </a:r>
            <a:r>
              <a:rPr lang="en">
                <a:solidFill>
                  <a:srgbClr val="00FF00"/>
                </a:solidFill>
              </a:rPr>
              <a:t>10:34 AM</a:t>
            </a:r>
            <a:r>
              <a:rPr lang="en"/>
              <a:t>&gt;		Identify Program Controlled Inputs</a:t>
            </a:r>
            <a:endParaRPr/>
          </a:p>
          <a:p>
            <a:pPr indent="0" lvl="0" marL="0" rtl="0" algn="l">
              <a:spcBef>
                <a:spcPts val="1600"/>
              </a:spcBef>
              <a:spcAft>
                <a:spcPts val="0"/>
              </a:spcAft>
              <a:buNone/>
            </a:pPr>
            <a:r>
              <a:rPr lang="en"/>
              <a:t>&lt;date: </a:t>
            </a:r>
            <a:r>
              <a:rPr lang="en">
                <a:solidFill>
                  <a:srgbClr val="FF0000"/>
                </a:solidFill>
              </a:rPr>
              <a:t>*</a:t>
            </a:r>
            <a:r>
              <a:rPr lang="en">
                <a:solidFill>
                  <a:srgbClr val="00FF00"/>
                </a:solidFill>
              </a:rPr>
              <a:t> </a:t>
            </a:r>
            <a:r>
              <a:rPr lang="en"/>
              <a:t>, time: </a:t>
            </a:r>
            <a:r>
              <a:rPr lang="en">
                <a:solidFill>
                  <a:srgbClr val="FF0000"/>
                </a:solidFill>
              </a:rPr>
              <a:t>*</a:t>
            </a:r>
            <a:r>
              <a:rPr lang="en"/>
              <a:t>&gt;						Mark Inputs as Potential Attack Vectors</a:t>
            </a:r>
            <a:endParaRPr/>
          </a:p>
          <a:p>
            <a:pPr indent="0" lvl="0" marL="0" rtl="0" algn="l">
              <a:spcBef>
                <a:spcPts val="1600"/>
              </a:spcBef>
              <a:spcAft>
                <a:spcPts val="0"/>
              </a:spcAft>
              <a:buNone/>
            </a:pPr>
            <a:r>
              <a:rPr lang="en"/>
              <a:t>&lt;date: </a:t>
            </a:r>
            <a:r>
              <a:rPr lang="en">
                <a:solidFill>
                  <a:srgbClr val="FF0000"/>
                </a:solidFill>
              </a:rPr>
              <a:t>Attack</a:t>
            </a:r>
            <a:r>
              <a:rPr lang="en">
                <a:solidFill>
                  <a:srgbClr val="00FF00"/>
                </a:solidFill>
              </a:rPr>
              <a:t> </a:t>
            </a:r>
            <a:r>
              <a:rPr lang="en"/>
              <a:t>, time: </a:t>
            </a:r>
            <a:r>
              <a:rPr lang="en">
                <a:solidFill>
                  <a:srgbClr val="FF0000"/>
                </a:solidFill>
              </a:rPr>
              <a:t>Attack</a:t>
            </a:r>
            <a:r>
              <a:rPr lang="en"/>
              <a:t>&gt;  						    Modify inputs to Attack	</a:t>
            </a:r>
            <a:endParaRPr/>
          </a:p>
          <a:p>
            <a:pPr indent="0" lvl="0" marL="0" rtl="0" algn="l">
              <a:spcBef>
                <a:spcPts val="1600"/>
              </a:spcBef>
              <a:spcAft>
                <a:spcPts val="0"/>
              </a:spcAft>
              <a:buNone/>
            </a:pPr>
            <a:r>
              <a:rPr lang="en">
                <a:solidFill>
                  <a:srgbClr val="FF0000"/>
                </a:solidFill>
              </a:rPr>
              <a:t>	Test every attack method. Then fuzz for crashes.</a:t>
            </a:r>
            <a:endParaRPr>
              <a:solidFill>
                <a:srgbClr val="FF0000"/>
              </a:solidFill>
            </a:endParaRPr>
          </a:p>
          <a:p>
            <a:pPr indent="0" lvl="0" marL="0" rtl="0" algn="l">
              <a:spcBef>
                <a:spcPts val="1600"/>
              </a:spcBef>
              <a:spcAft>
                <a:spcPts val="1600"/>
              </a:spcAft>
              <a:buNone/>
            </a:pPr>
            <a:r>
              <a:rPr lang="en"/>
              <a:t>Those Attacks can be anything: OS command injects, db injects, fuzzing, brute forcing, file path traversal</a:t>
            </a:r>
            <a:r>
              <a:rPr b="1" lang="en">
                <a:solidFill>
                  <a:srgbClr val="FF0000"/>
                </a:solidFill>
              </a:rPr>
              <a:t>	… Any Standard WebApp Attack</a:t>
            </a:r>
            <a:endParaRPr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they say… </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It’s on like Donkey Kong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Implementation</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Identify function calls that contain interesting data</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Rohitab API Monitor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Intercept Content and Identify Potential Inputs to Modify</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Custom stuff</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Hook functions</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Nektra Deviare API Hook</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Squeeze it, squish it, and pass it to a friend</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Zed Attack Proxy</a:t>
            </a:r>
            <a:endParaRPr sz="24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Armitage, Cobalt Strike</a:t>
            </a:r>
            <a:endParaRPr/>
          </a:p>
        </p:txBody>
      </p:sp>
      <p:sp>
        <p:nvSpPr>
          <p:cNvPr id="135" name="Google Shape;135;p26"/>
          <p:cNvSpPr txBox="1"/>
          <p:nvPr>
            <p:ph idx="1" type="body"/>
          </p:nvPr>
        </p:nvSpPr>
        <p:spPr>
          <a:xfrm>
            <a:off x="311700" y="11524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Metasploit (PARANOID MODE):</a:t>
            </a:r>
            <a:endParaRPr/>
          </a:p>
        </p:txBody>
      </p:sp>
      <p:sp>
        <p:nvSpPr>
          <p:cNvPr id="141" name="Google Shape;141;p27"/>
          <p:cNvSpPr txBox="1"/>
          <p:nvPr>
            <p:ph idx="1" type="body"/>
          </p:nvPr>
        </p:nvSpPr>
        <p:spPr>
          <a:xfrm>
            <a:off x="311700" y="11524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HackerOne and BugCrowd Bodies</a:t>
            </a:r>
            <a:endParaRPr/>
          </a:p>
        </p:txBody>
      </p:sp>
      <p:sp>
        <p:nvSpPr>
          <p:cNvPr id="147" name="Google Shape;147;p28"/>
          <p:cNvSpPr txBox="1"/>
          <p:nvPr/>
        </p:nvSpPr>
        <p:spPr>
          <a:xfrm>
            <a:off x="5235100" y="18061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https://www.bugcrowd.com/</a:t>
            </a:r>
            <a:endParaRPr/>
          </a:p>
          <a:p>
            <a:pPr indent="0" lvl="0" marL="0" rtl="0" algn="l">
              <a:spcBef>
                <a:spcPts val="0"/>
              </a:spcBef>
              <a:spcAft>
                <a:spcPts val="0"/>
              </a:spcAft>
              <a:buNone/>
            </a:pPr>
            <a:r>
              <a:t/>
            </a:r>
            <a:endParaRPr/>
          </a:p>
        </p:txBody>
      </p:sp>
      <p:sp>
        <p:nvSpPr>
          <p:cNvPr id="148" name="Google Shape;148;p28"/>
          <p:cNvSpPr txBox="1"/>
          <p:nvPr/>
        </p:nvSpPr>
        <p:spPr>
          <a:xfrm>
            <a:off x="706750" y="188462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https://www.hackerone.com/</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OS?</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Linux? Easy </a:t>
            </a:r>
            <a:endParaRPr/>
          </a:p>
          <a:p>
            <a:pPr indent="0" lvl="0" marL="0" rtl="0" algn="l">
              <a:spcBef>
                <a:spcPts val="1600"/>
              </a:spcBef>
              <a:spcAft>
                <a:spcPts val="0"/>
              </a:spcAft>
              <a:buNone/>
            </a:pPr>
            <a:r>
              <a:rPr lang="en"/>
              <a:t>OSX?</a:t>
            </a:r>
            <a:endParaRPr/>
          </a:p>
          <a:p>
            <a:pPr indent="0" lvl="0" marL="0" rtl="0" algn="l">
              <a:spcBef>
                <a:spcPts val="1600"/>
              </a:spcBef>
              <a:spcAft>
                <a:spcPts val="0"/>
              </a:spcAft>
              <a:buNone/>
            </a:pPr>
            <a:r>
              <a:rPr lang="en"/>
              <a:t>Android?</a:t>
            </a:r>
            <a:endParaRPr/>
          </a:p>
          <a:p>
            <a:pPr indent="0" lvl="0" marL="0" rtl="0" algn="l">
              <a:spcBef>
                <a:spcPts val="1600"/>
              </a:spcBef>
              <a:spcAft>
                <a:spcPts val="0"/>
              </a:spcAft>
              <a:buNone/>
            </a:pPr>
            <a:r>
              <a:rPr lang="en"/>
              <a:t>iPhone?</a:t>
            </a:r>
            <a:endParaRPr/>
          </a:p>
          <a:p>
            <a:pPr indent="0" lvl="0" marL="0" rtl="0" algn="l">
              <a:spcBef>
                <a:spcPts val="1600"/>
              </a:spcBef>
              <a:spcAft>
                <a:spcPts val="1600"/>
              </a:spcAft>
              <a:buNone/>
            </a:pPr>
            <a:r>
              <a:rPr lang="en"/>
              <a:t>Video games?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Improvements</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Open source?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Secure Coding 101</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“Treat all user input as potentially hostile”</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a:t>Corrected for the existence of Hostile Harlot:</a:t>
            </a:r>
            <a:endParaRPr b="1"/>
          </a:p>
          <a:p>
            <a:pPr indent="0" lvl="0" marL="0" rtl="0" algn="l">
              <a:spcBef>
                <a:spcPts val="1600"/>
              </a:spcBef>
              <a:spcAft>
                <a:spcPts val="0"/>
              </a:spcAft>
              <a:buNone/>
            </a:pPr>
            <a:r>
              <a:t/>
            </a:r>
            <a:endParaRPr/>
          </a:p>
          <a:p>
            <a:pPr indent="0" lvl="0" marL="0" rtl="0" algn="l">
              <a:spcBef>
                <a:spcPts val="1600"/>
              </a:spcBef>
              <a:spcAft>
                <a:spcPts val="0"/>
              </a:spcAft>
              <a:buNone/>
            </a:pPr>
            <a:r>
              <a:rPr lang="en"/>
              <a:t>“Treat ALL input as potentially hostile”</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Open source, motherfuckers.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BSD License.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www.hostileharlot.github.io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Hack responsibly.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But first, some 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function hooking?</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Defined as “intercepting function calls or messages or events passed between software components”</a:t>
            </a:r>
            <a:endParaRPr/>
          </a:p>
          <a:p>
            <a:pPr indent="0" lvl="0" marL="0" rtl="0" algn="l">
              <a:spcBef>
                <a:spcPts val="1600"/>
              </a:spcBef>
              <a:spcAft>
                <a:spcPts val="0"/>
              </a:spcAft>
              <a:buNone/>
            </a:pPr>
            <a:r>
              <a:rPr lang="en"/>
              <a:t>It is “</a:t>
            </a:r>
            <a:r>
              <a:rPr lang="en"/>
              <a:t>used for many purposes, including debugging and extending functionality. Examples might include intercepting keyboard or mouse event messages before they reach an application, or intercepting operating system calls in order to monitor behavior or modify the function of an application or other component.”</a:t>
            </a:r>
            <a:endParaRPr/>
          </a:p>
          <a:p>
            <a:pPr indent="0" lvl="0" marL="0" rtl="0" algn="l">
              <a:spcBef>
                <a:spcPts val="1600"/>
              </a:spcBef>
              <a:spcAft>
                <a:spcPts val="0"/>
              </a:spcAft>
              <a:buNone/>
            </a:pPr>
            <a:r>
              <a:rPr lang="en"/>
              <a:t>Can be implemented in userland or the kernel</a:t>
            </a:r>
            <a:endParaRPr/>
          </a:p>
          <a:p>
            <a:pPr indent="0" lvl="0" marL="0" rtl="0" algn="ctr">
              <a:spcBef>
                <a:spcPts val="1600"/>
              </a:spcBef>
              <a:spcAft>
                <a:spcPts val="0"/>
              </a:spcAft>
              <a:buNone/>
            </a:pPr>
            <a:r>
              <a:rPr lang="en" sz="3000"/>
              <a:t>If this sounds like how rootkits work to you, you’re right!</a:t>
            </a:r>
            <a:endParaRPr sz="3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Function Hooking Works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There are a ton of ways to do this, but </a:t>
            </a:r>
            <a:r>
              <a:rPr lang="en"/>
              <a:t>basically you hijack a call to a function (or functions) inside of an application and cause your code to be executed inline with the actual program</a:t>
            </a:r>
            <a:endParaRPr/>
          </a:p>
          <a:p>
            <a:pPr indent="-342900" lvl="0" marL="457200" marR="0" rtl="0" algn="l">
              <a:lnSpc>
                <a:spcPct val="115000"/>
              </a:lnSpc>
              <a:spcBef>
                <a:spcPts val="0"/>
              </a:spcBef>
              <a:spcAft>
                <a:spcPts val="0"/>
              </a:spcAft>
              <a:buSzPts val="1800"/>
              <a:buChar char="●"/>
            </a:pPr>
            <a:r>
              <a:rPr lang="en"/>
              <a:t>This lets you</a:t>
            </a:r>
            <a:r>
              <a:rPr b="1" lang="en"/>
              <a:t> </a:t>
            </a:r>
            <a:r>
              <a:rPr b="1" i="1" lang="en"/>
              <a:t>do things</a:t>
            </a:r>
            <a:r>
              <a:rPr i="1" lang="en"/>
              <a:t> </a:t>
            </a:r>
            <a:r>
              <a:rPr lang="en"/>
              <a:t>the original developer may not have intended, like modify outputs, add your own logic, or patch security vulnerabilities </a:t>
            </a:r>
            <a:endParaRPr/>
          </a:p>
          <a:p>
            <a:pPr indent="0" lvl="0" marL="0" marR="0" rtl="0" algn="l">
              <a:lnSpc>
                <a:spcPct val="115000"/>
              </a:lnSpc>
              <a:spcBef>
                <a:spcPts val="1600"/>
              </a:spcBef>
              <a:spcAft>
                <a:spcPts val="0"/>
              </a:spcAft>
              <a:buNone/>
            </a:pPr>
            <a:r>
              <a:t/>
            </a:r>
            <a:endParaRPr/>
          </a:p>
          <a:p>
            <a:pPr indent="-342900" lvl="0" marL="457200" marR="0" rtl="0" algn="l">
              <a:lnSpc>
                <a:spcPct val="115000"/>
              </a:lnSpc>
              <a:spcBef>
                <a:spcPts val="1600"/>
              </a:spcBef>
              <a:spcAft>
                <a:spcPts val="0"/>
              </a:spcAft>
              <a:buSzPts val="1800"/>
              <a:buChar char="●"/>
            </a:pPr>
            <a:r>
              <a:rPr lang="en"/>
              <a:t>Hostile Harlot modifies outputs… in a pretty cool way. </a:t>
            </a:r>
            <a:endParaRPr/>
          </a:p>
          <a:p>
            <a:pPr indent="0" lvl="0" marL="0" marR="0" rtl="0" algn="l">
              <a:lnSpc>
                <a:spcPct val="115000"/>
              </a:lnSpc>
              <a:spcBef>
                <a:spcPts val="1600"/>
              </a:spcBef>
              <a:spcAft>
                <a:spcPts val="1600"/>
              </a:spcAft>
              <a:buNone/>
            </a:pPr>
            <a:r>
              <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an intercepting proxy</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Defined as a web proxy that allows the interception and modification of all traffic that passed through it</a:t>
            </a:r>
            <a:endParaRPr/>
          </a:p>
          <a:p>
            <a:pPr indent="-342900" lvl="0" marL="457200" rtl="0" algn="l">
              <a:spcBef>
                <a:spcPts val="1600"/>
              </a:spcBef>
              <a:spcAft>
                <a:spcPts val="0"/>
              </a:spcAft>
              <a:buSzPts val="1800"/>
              <a:buChar char="●"/>
            </a:pPr>
            <a:r>
              <a:rPr lang="en"/>
              <a:t>Uses </a:t>
            </a:r>
            <a:endParaRPr/>
          </a:p>
          <a:p>
            <a:pPr indent="-317500" lvl="1" marL="914400" rtl="0" algn="l">
              <a:spcBef>
                <a:spcPts val="0"/>
              </a:spcBef>
              <a:spcAft>
                <a:spcPts val="0"/>
              </a:spcAft>
              <a:buSzPts val="1400"/>
              <a:buChar char="○"/>
            </a:pPr>
            <a:r>
              <a:rPr lang="en"/>
              <a:t>Dynamic analysis of web application</a:t>
            </a:r>
            <a:endParaRPr/>
          </a:p>
          <a:p>
            <a:pPr indent="-317500" lvl="1" marL="914400" rtl="0" algn="l">
              <a:spcBef>
                <a:spcPts val="0"/>
              </a:spcBef>
              <a:spcAft>
                <a:spcPts val="0"/>
              </a:spcAft>
              <a:buSzPts val="1400"/>
              <a:buChar char="○"/>
            </a:pPr>
            <a:r>
              <a:rPr lang="en"/>
              <a:t>Aka Web App Pentests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Examples:</a:t>
            </a:r>
            <a:endParaRPr/>
          </a:p>
          <a:p>
            <a:pPr indent="-317500" lvl="1" marL="914400" rtl="0" algn="l">
              <a:spcBef>
                <a:spcPts val="0"/>
              </a:spcBef>
              <a:spcAft>
                <a:spcPts val="0"/>
              </a:spcAft>
              <a:buSzPts val="1400"/>
              <a:buChar char="○"/>
            </a:pPr>
            <a:r>
              <a:rPr lang="en"/>
              <a:t>Burp Suite</a:t>
            </a:r>
            <a:endParaRPr/>
          </a:p>
          <a:p>
            <a:pPr indent="-317500" lvl="1" marL="914400" rtl="0" algn="l">
              <a:spcBef>
                <a:spcPts val="0"/>
              </a:spcBef>
              <a:spcAft>
                <a:spcPts val="0"/>
              </a:spcAft>
              <a:buSzPts val="1400"/>
              <a:buChar char="○"/>
            </a:pPr>
            <a:r>
              <a:rPr lang="en"/>
              <a:t>MITMProxy</a:t>
            </a:r>
            <a:endParaRPr/>
          </a:p>
          <a:p>
            <a:pPr indent="-317500" lvl="1" marL="914400" rtl="0" algn="l">
              <a:spcBef>
                <a:spcPts val="0"/>
              </a:spcBef>
              <a:spcAft>
                <a:spcPts val="0"/>
              </a:spcAft>
              <a:buSzPts val="1400"/>
              <a:buChar char="○"/>
            </a:pPr>
            <a:r>
              <a:rPr lang="en"/>
              <a:t>ZED Attack Proxy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an Intercepting Proxy Works</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1" name="Google Shape;91;p19"/>
          <p:cNvPicPr preferRelativeResize="0"/>
          <p:nvPr/>
        </p:nvPicPr>
        <p:blipFill>
          <a:blip r:embed="rId3">
            <a:alphaModFix/>
          </a:blip>
          <a:stretch>
            <a:fillRect/>
          </a:stretch>
        </p:blipFill>
        <p:spPr>
          <a:xfrm>
            <a:off x="0" y="1452130"/>
            <a:ext cx="9143999" cy="2817091"/>
          </a:xfrm>
          <a:prstGeom prst="rect">
            <a:avLst/>
          </a:prstGeom>
          <a:noFill/>
          <a:ln>
            <a:noFill/>
          </a:ln>
        </p:spPr>
      </p:pic>
      <p:sp>
        <p:nvSpPr>
          <p:cNvPr id="92" name="Google Shape;92;p19"/>
          <p:cNvSpPr txBox="1"/>
          <p:nvPr/>
        </p:nvSpPr>
        <p:spPr>
          <a:xfrm>
            <a:off x="5936600" y="2157700"/>
            <a:ext cx="944700" cy="572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Modified</a:t>
            </a:r>
            <a:endParaRPr b="1">
              <a:solidFill>
                <a:srgbClr val="FF0000"/>
              </a:solidFill>
            </a:endParaRPr>
          </a:p>
          <a:p>
            <a:pPr indent="0" lvl="0" marL="0" rtl="0" algn="l">
              <a:spcBef>
                <a:spcPts val="0"/>
              </a:spcBef>
              <a:spcAft>
                <a:spcPts val="0"/>
              </a:spcAft>
              <a:buNone/>
            </a:pPr>
            <a:r>
              <a:rPr b="1" lang="en">
                <a:solidFill>
                  <a:srgbClr val="FF0000"/>
                </a:solidFill>
              </a:rPr>
              <a:t>Request</a:t>
            </a:r>
            <a:endParaRPr b="1">
              <a:solidFill>
                <a:srgbClr val="FF0000"/>
              </a:solidFill>
            </a:endParaRPr>
          </a:p>
        </p:txBody>
      </p:sp>
      <p:sp>
        <p:nvSpPr>
          <p:cNvPr id="93" name="Google Shape;93;p19"/>
          <p:cNvSpPr/>
          <p:nvPr/>
        </p:nvSpPr>
        <p:spPr>
          <a:xfrm rot="6729981">
            <a:off x="7203319" y="2584282"/>
            <a:ext cx="139943" cy="187019"/>
          </a:xfrm>
          <a:prstGeom prst="triangle">
            <a:avLst>
              <a:gd fmla="val 50000"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Lightbulb yet?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Hooking + Intercepting Proxy</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Provides the ability to modify the content of function calls, </a:t>
            </a:r>
            <a:r>
              <a:rPr lang="en"/>
              <a:t>interprocess</a:t>
            </a:r>
            <a:r>
              <a:rPr lang="en"/>
              <a:t> communications, _________, basically anything that is taking place inside of a program </a:t>
            </a:r>
            <a:endParaRPr/>
          </a:p>
          <a:p>
            <a:pPr indent="0" lvl="0" marL="0" rtl="0" algn="l">
              <a:spcBef>
                <a:spcPts val="1600"/>
              </a:spcBef>
              <a:spcAft>
                <a:spcPts val="0"/>
              </a:spcAft>
              <a:buNone/>
            </a:pPr>
            <a:r>
              <a:rPr lang="en"/>
              <a:t>What does that allow us to do?</a:t>
            </a:r>
            <a:endParaRPr/>
          </a:p>
          <a:p>
            <a:pPr indent="0" lvl="0" marL="0" rtl="0" algn="l">
              <a:spcBef>
                <a:spcPts val="1600"/>
              </a:spcBef>
              <a:spcAft>
                <a:spcPts val="0"/>
              </a:spcAft>
              <a:buNone/>
            </a:pPr>
            <a:r>
              <a:rPr b="1" lang="en"/>
              <a:t>It allows us to modify non-user controlled trusted input, greatly increasing the attack surface we can go after</a:t>
            </a:r>
            <a:endParaRPr b="1"/>
          </a:p>
          <a:p>
            <a:pPr indent="0" lvl="0" marL="0" rtl="0" algn="l">
              <a:spcBef>
                <a:spcPts val="1600"/>
              </a:spcBef>
              <a:spcAft>
                <a:spcPts val="1600"/>
              </a:spcAft>
              <a:buNone/>
            </a:pPr>
            <a:r>
              <a:t/>
            </a:r>
            <a:endParaRPr b="1"/>
          </a:p>
        </p:txBody>
      </p:sp>
      <p:pic>
        <p:nvPicPr>
          <p:cNvPr id="105" name="Google Shape;105;p21"/>
          <p:cNvPicPr preferRelativeResize="0"/>
          <p:nvPr/>
        </p:nvPicPr>
        <p:blipFill>
          <a:blip r:embed="rId3">
            <a:alphaModFix/>
          </a:blip>
          <a:stretch>
            <a:fillRect/>
          </a:stretch>
        </p:blipFill>
        <p:spPr>
          <a:xfrm>
            <a:off x="7476150" y="3206275"/>
            <a:ext cx="1356150" cy="184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