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5" r:id="rId6"/>
    <p:sldId id="318" r:id="rId7"/>
    <p:sldId id="320" r:id="rId8"/>
    <p:sldId id="316" r:id="rId9"/>
    <p:sldId id="321" r:id="rId10"/>
    <p:sldId id="326" r:id="rId11"/>
    <p:sldId id="309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86811-B892-4816-B05A-EB2E440FA9A9}" v="13" dt="2025-06-09T19:53:50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388" autoAdjust="0"/>
  </p:normalViewPr>
  <p:slideViewPr>
    <p:cSldViewPr snapToGrid="0">
      <p:cViewPr varScale="1">
        <p:scale>
          <a:sx n="111" d="100"/>
          <a:sy n="111" d="100"/>
        </p:scale>
        <p:origin x="2226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72" y="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C7F52948-4D90-4E66-8863-299E2D891C34}" type="datetime1">
              <a:rPr lang="pt-BR" smtClean="0"/>
              <a:t>09/06/2025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084E3F4E-D410-4272-8B8A-C8F6221579FE}" type="datetime1">
              <a:rPr lang="pt-BR" smtClean="0"/>
              <a:pPr/>
              <a:t>09/06/2025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4B9A9E5-4F7F-4A7D-9DE1-89923232926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771F-C161-95A4-48EF-C7F6780C3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BDB590A-846B-B44C-E710-0AE770D12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A7FE3C9-D28F-13A4-3F0A-B4FEBB721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16ABC1B-30B6-BD7C-3215-F01611E15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30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Título e Tabe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0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0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0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da Mesa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pt-BR" sz="2000"/>
            </a:lvl1pPr>
          </a:lstStyle>
          <a:p>
            <a:pPr rtl="0"/>
            <a:r>
              <a:rPr lang="pt-BR"/>
              <a:t>Clique no ícone para inserir a tabela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pt-BR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pt-BR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pt-BR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pt-BR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pt-BR" sz="16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pt-BR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pt-BR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pt-BR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pt-BR" sz="1400" b="1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Tabe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pt-BR" sz="2400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pt-BR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2" name="Elemento 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pt-BR" sz="2000"/>
            </a:lvl1pPr>
            <a:lvl2pPr>
              <a:lnSpc>
                <a:spcPct val="120000"/>
              </a:lnSpc>
              <a:defRPr lang="pt-BR" sz="1800"/>
            </a:lvl2pPr>
            <a:lvl3pPr>
              <a:lnSpc>
                <a:spcPct val="120000"/>
              </a:lnSpc>
              <a:defRPr lang="pt-BR" sz="1600"/>
            </a:lvl3pPr>
            <a:lvl4pPr>
              <a:lnSpc>
                <a:spcPct val="120000"/>
              </a:lnSpc>
              <a:defRPr lang="pt-BR" sz="1400"/>
            </a:lvl4pPr>
            <a:lvl5pPr>
              <a:lnSpc>
                <a:spcPct val="120000"/>
              </a:lnSpc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a imagem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pt-BR" sz="2000"/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600"/>
            </a:lvl3pPr>
            <a:lvl4pPr marL="1371600" indent="0">
              <a:buNone/>
              <a:defRPr lang="pt-BR" sz="1400"/>
            </a:lvl4pPr>
            <a:lvl5pPr marL="1828800" indent="0">
              <a:buNone/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à esqu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pt-BR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1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1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1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1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1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à direi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Conteú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0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0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0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Ash</a:t>
            </a:r>
            <a:br>
              <a:rPr lang="pt-BR" dirty="0"/>
            </a:br>
            <a:r>
              <a:rPr lang="pt-BR" sz="1800" dirty="0"/>
              <a:t>Por: Fernando Alzueta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Motivação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 interpretador padrão dos terminais modernos em </a:t>
            </a:r>
            <a:r>
              <a:rPr lang="pt-BR" dirty="0" err="1"/>
              <a:t>unix</a:t>
            </a:r>
            <a:r>
              <a:rPr lang="pt-BR" dirty="0"/>
              <a:t> e Linux é o </a:t>
            </a:r>
            <a:r>
              <a:rPr lang="pt-BR" dirty="0" err="1"/>
              <a:t>bash</a:t>
            </a:r>
            <a:r>
              <a:rPr lang="pt-BR" dirty="0"/>
              <a:t>, que apesar de ser ótimo como um interpretador de comandos, acaba tendo uma sintaxe muito dura e difícil de entender quando se trata de scripts. Logo, surge a ideia de facilitar esses scripts, com uma linguagem que compile nativamente para </a:t>
            </a:r>
            <a:r>
              <a:rPr lang="pt-BR" dirty="0" err="1"/>
              <a:t>bash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200" dirty="0"/>
              <a:t>Características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r>
              <a:rPr lang="pt-BR" sz="2000" b="1" cap="none" dirty="0"/>
              <a:t>Tipagem estática:</a:t>
            </a:r>
            <a:r>
              <a:rPr lang="pt-BR" b="1" dirty="0"/>
              <a:t> </a:t>
            </a:r>
            <a:r>
              <a:rPr lang="pt-BR" dirty="0"/>
              <a:t>Utilizando tipos (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bool</a:t>
            </a:r>
            <a:r>
              <a:rPr lang="pt-BR" dirty="0"/>
              <a:t>) em suas variáveis e em declarações de função.</a:t>
            </a:r>
            <a:endParaRPr lang="pt-BR" sz="2000" cap="none" dirty="0">
              <a:cs typeface="Calibri"/>
            </a:endParaRP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cap="none" dirty="0"/>
              <a:t>Sintax</a:t>
            </a:r>
            <a:r>
              <a:rPr lang="pt-BR" b="1" dirty="0"/>
              <a:t>e limpa</a:t>
            </a:r>
            <a:r>
              <a:rPr lang="pt-BR" sz="2000" b="1" cap="none" dirty="0"/>
              <a:t>:</a:t>
            </a:r>
            <a:r>
              <a:rPr lang="pt-BR" sz="2000" cap="none" dirty="0"/>
              <a:t> Uma sintaxe limpa e organizada, mais parecida com linguagens modernas.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cap="none" dirty="0"/>
              <a:t>Suporte para loops:</a:t>
            </a:r>
            <a:r>
              <a:rPr lang="pt-BR" sz="2000" cap="none" dirty="0"/>
              <a:t> </a:t>
            </a:r>
            <a:r>
              <a:rPr lang="pt-BR" dirty="0">
                <a:ea typeface="+mn-lt"/>
                <a:cs typeface="+mn-lt"/>
              </a:rPr>
              <a:t>Suportando tanto loops com for quanto com </a:t>
            </a:r>
            <a:r>
              <a:rPr lang="pt-BR" dirty="0" err="1">
                <a:ea typeface="+mn-lt"/>
                <a:cs typeface="+mn-lt"/>
              </a:rPr>
              <a:t>while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sz="2000" cap="none" dirty="0">
              <a:ea typeface="+mn-lt"/>
              <a:cs typeface="+mn-lt"/>
            </a:endParaRP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cap="none" dirty="0"/>
              <a:t>Execução de comandos </a:t>
            </a:r>
            <a:r>
              <a:rPr lang="pt-BR" sz="2000" b="1" cap="none" dirty="0" err="1"/>
              <a:t>bash</a:t>
            </a:r>
            <a:r>
              <a:rPr lang="pt-BR" sz="2000" b="1" cap="none" dirty="0"/>
              <a:t>: </a:t>
            </a:r>
            <a:r>
              <a:rPr lang="pt-BR" dirty="0"/>
              <a:t>Utilizando o operador ! é possível executar comandos no terminal e, se o comando estiver entre parênteses, capturar sua saída.</a:t>
            </a:r>
            <a:endParaRPr lang="pt-BR" sz="2000" cap="none" dirty="0">
              <a:cs typeface="Calibri" panose="020F0502020204030204"/>
            </a:endParaRP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cap="none" dirty="0"/>
              <a:t>Echo e </a:t>
            </a:r>
            <a:r>
              <a:rPr lang="pt-BR" sz="2000" b="1" cap="none" dirty="0" err="1"/>
              <a:t>scan</a:t>
            </a:r>
            <a:r>
              <a:rPr lang="pt-BR" sz="2000" b="1" cap="none" dirty="0"/>
              <a:t>: </a:t>
            </a:r>
            <a:r>
              <a:rPr lang="pt-BR" dirty="0"/>
              <a:t>Funções nativas do </a:t>
            </a:r>
            <a:r>
              <a:rPr lang="pt-BR" dirty="0" err="1"/>
              <a:t>bash</a:t>
            </a:r>
            <a:r>
              <a:rPr lang="pt-BR" dirty="0"/>
              <a:t> implementadas e adaptadas.</a:t>
            </a:r>
            <a:r>
              <a:rPr lang="pt-BR" sz="2000" cap="none" dirty="0"/>
              <a:t> </a:t>
            </a:r>
            <a:endParaRPr lang="pt-BR" sz="2000" cap="none" dirty="0">
              <a:cs typeface="Calibri"/>
            </a:endParaRP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Curiosidades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1"/>
              <a:t>Além do compilador, também foi feito uma extensão para o vscode que verifica erros em tempo real!</a:t>
            </a:r>
          </a:p>
          <a:p>
            <a:pPr rtl="0"/>
            <a:r>
              <a:rPr lang="pt-BR" noProof="1"/>
              <a:t>Uma coisa que eu queria e não consegui implementar a tempo foi implementar a capacidade do for iterar sobre os arquivos em um diretório.</a:t>
            </a:r>
          </a:p>
          <a:p>
            <a:pPr rtl="0"/>
            <a:r>
              <a:rPr lang="pt-BR" noProof="1"/>
              <a:t>Tudo está integrado com o github actions, então todo push garante que eu não quebrei nada.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1"/>
              <a:t>Implementar recursão foi muito difícil, pela chamada do argumento na própria função. </a:t>
            </a:r>
          </a:p>
          <a:p>
            <a:r>
              <a:rPr lang="pt-BR" noProof="1"/>
              <a:t>Atualmente a captura de outputs sempre resulta em uma string, então um bom próximo passo seria a conversão de tipos.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Exemplos</a:t>
            </a:r>
          </a:p>
        </p:txBody>
      </p:sp>
      <p:pic>
        <p:nvPicPr>
          <p:cNvPr id="8" name="Espaço Reservado para Imagem 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D75EA739-0661-B62E-8BAC-ED90700764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798" r="4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Fibonacci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778371" cy="3747180"/>
          </a:xfrm>
        </p:spPr>
        <p:txBody>
          <a:bodyPr rtlCol="0">
            <a:normAutofit fontScale="92500" lnSpcReduction="20000"/>
          </a:bodyPr>
          <a:lstStyle>
            <a:defPPr>
              <a:defRPr lang="pt-BR"/>
            </a:defPPr>
          </a:lstStyle>
          <a:p>
            <a:pPr marL="0" indent="0">
              <a:buNone/>
            </a:pPr>
            <a:r>
              <a:rPr lang="pt-BR" b="0" dirty="0"/>
              <a:t>// </a:t>
            </a:r>
            <a:r>
              <a:rPr lang="pt-BR" b="0" dirty="0" err="1"/>
              <a:t>Ash</a:t>
            </a:r>
            <a:endParaRPr lang="pt-BR" b="0" dirty="0"/>
          </a:p>
          <a:p>
            <a:pPr marL="0" indent="0">
              <a:buNone/>
            </a:pPr>
            <a:r>
              <a:rPr lang="pt-BR" b="0" dirty="0" err="1"/>
              <a:t>int</a:t>
            </a:r>
            <a:r>
              <a:rPr lang="pt-BR" b="0" dirty="0"/>
              <a:t> </a:t>
            </a:r>
            <a:r>
              <a:rPr lang="pt-BR" b="0" dirty="0" err="1"/>
              <a:t>function</a:t>
            </a:r>
            <a:r>
              <a:rPr lang="pt-BR" b="0" dirty="0"/>
              <a:t> </a:t>
            </a:r>
            <a:r>
              <a:rPr lang="pt-BR" b="0" dirty="0" err="1"/>
              <a:t>fib</a:t>
            </a:r>
            <a:r>
              <a:rPr lang="pt-BR" b="0" dirty="0"/>
              <a:t>(</a:t>
            </a:r>
            <a:r>
              <a:rPr lang="pt-BR" b="0" dirty="0" err="1"/>
              <a:t>int</a:t>
            </a:r>
            <a:r>
              <a:rPr lang="pt-BR" b="0" dirty="0"/>
              <a:t> n) {</a:t>
            </a:r>
          </a:p>
          <a:p>
            <a:pPr marL="0" indent="0">
              <a:buNone/>
            </a:pPr>
            <a:r>
              <a:rPr lang="pt-BR" b="0" dirty="0"/>
              <a:t>    </a:t>
            </a:r>
            <a:r>
              <a:rPr lang="pt-BR" b="0" dirty="0" err="1"/>
              <a:t>if</a:t>
            </a:r>
            <a:r>
              <a:rPr lang="pt-BR" b="0" dirty="0"/>
              <a:t> (n &lt;= 1) {</a:t>
            </a:r>
          </a:p>
          <a:p>
            <a:pPr marL="0" indent="0">
              <a:buNone/>
            </a:pPr>
            <a:r>
              <a:rPr lang="pt-BR" b="0" dirty="0"/>
              <a:t>        </a:t>
            </a:r>
            <a:r>
              <a:rPr lang="pt-BR" b="0" dirty="0" err="1"/>
              <a:t>return</a:t>
            </a:r>
            <a:r>
              <a:rPr lang="pt-BR" b="0" dirty="0"/>
              <a:t> n;</a:t>
            </a:r>
          </a:p>
          <a:p>
            <a:pPr marL="0" indent="0">
              <a:buNone/>
            </a:pPr>
            <a:r>
              <a:rPr lang="pt-BR" b="0" dirty="0"/>
              <a:t>    }</a:t>
            </a:r>
          </a:p>
          <a:p>
            <a:pPr marL="0" indent="0">
              <a:buNone/>
            </a:pPr>
            <a:r>
              <a:rPr lang="pt-BR" b="0" dirty="0"/>
              <a:t>    </a:t>
            </a:r>
            <a:r>
              <a:rPr lang="pt-BR" b="0" dirty="0" err="1"/>
              <a:t>return</a:t>
            </a:r>
            <a:r>
              <a:rPr lang="pt-BR" b="0" dirty="0"/>
              <a:t> </a:t>
            </a:r>
            <a:r>
              <a:rPr lang="pt-BR" b="0" dirty="0" err="1"/>
              <a:t>fib</a:t>
            </a:r>
            <a:r>
              <a:rPr lang="pt-BR" b="0" dirty="0"/>
              <a:t>(n - 1) + </a:t>
            </a:r>
            <a:r>
              <a:rPr lang="pt-BR" b="0" dirty="0" err="1"/>
              <a:t>fib</a:t>
            </a:r>
            <a:r>
              <a:rPr lang="pt-BR" b="0" dirty="0"/>
              <a:t>(n - 2);</a:t>
            </a:r>
          </a:p>
          <a:p>
            <a:pPr marL="0" indent="0">
              <a:buNone/>
            </a:pPr>
            <a:r>
              <a:rPr lang="pt-BR" b="0" dirty="0"/>
              <a:t>}</a:t>
            </a:r>
          </a:p>
          <a:p>
            <a:pPr marL="0" indent="0">
              <a:buNone/>
            </a:pPr>
            <a:endParaRPr lang="pt-BR" b="0" dirty="0"/>
          </a:p>
          <a:p>
            <a:pPr marL="0" indent="0">
              <a:buNone/>
            </a:pPr>
            <a:r>
              <a:rPr lang="pt-BR" b="0" dirty="0" err="1"/>
              <a:t>let</a:t>
            </a:r>
            <a:r>
              <a:rPr lang="pt-BR" b="0" dirty="0"/>
              <a:t> </a:t>
            </a:r>
            <a:r>
              <a:rPr lang="pt-BR" b="0" dirty="0" err="1"/>
              <a:t>result</a:t>
            </a:r>
            <a:r>
              <a:rPr lang="pt-BR" b="0" dirty="0"/>
              <a:t>: </a:t>
            </a:r>
            <a:r>
              <a:rPr lang="pt-BR" b="0" dirty="0" err="1"/>
              <a:t>int</a:t>
            </a:r>
            <a:r>
              <a:rPr lang="pt-BR" b="0" dirty="0"/>
              <a:t> = </a:t>
            </a:r>
            <a:r>
              <a:rPr lang="pt-BR" b="0" dirty="0" err="1"/>
              <a:t>fib</a:t>
            </a:r>
            <a:r>
              <a:rPr lang="pt-BR" b="0" dirty="0"/>
              <a:t>(6);</a:t>
            </a:r>
          </a:p>
          <a:p>
            <a:pPr marL="0" indent="0">
              <a:buNone/>
            </a:pPr>
            <a:r>
              <a:rPr lang="pt-BR" b="0" dirty="0" err="1"/>
              <a:t>echo</a:t>
            </a:r>
            <a:r>
              <a:rPr lang="pt-BR" b="0" dirty="0"/>
              <a:t>(</a:t>
            </a:r>
            <a:r>
              <a:rPr lang="pt-BR" b="0" dirty="0" err="1"/>
              <a:t>result</a:t>
            </a:r>
            <a:r>
              <a:rPr lang="pt-BR" b="0" dirty="0"/>
              <a:t>);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03653" y="2018120"/>
            <a:ext cx="5850146" cy="3747180"/>
          </a:xfrm>
        </p:spPr>
        <p:txBody>
          <a:bodyPr rtlCol="0">
            <a:normAutofit fontScale="77500" lnSpcReduction="20000"/>
          </a:bodyPr>
          <a:lstStyle>
            <a:defPPr>
              <a:defRPr lang="pt-BR"/>
            </a:defPPr>
          </a:lstStyle>
          <a:p>
            <a:pPr marL="0" indent="0">
              <a:buNone/>
            </a:pPr>
            <a:r>
              <a:rPr lang="pt-BR" dirty="0"/>
              <a:t>#!/bin/bash</a:t>
            </a:r>
          </a:p>
          <a:p>
            <a:pPr marL="0" indent="0">
              <a:buNone/>
            </a:pPr>
            <a:r>
              <a:rPr lang="pt-BR" dirty="0" err="1"/>
              <a:t>fib</a:t>
            </a:r>
            <a:r>
              <a:rPr lang="pt-BR" dirty="0"/>
              <a:t>() {</a:t>
            </a:r>
          </a:p>
          <a:p>
            <a:pPr marL="457200" lvl="1" indent="0">
              <a:buNone/>
            </a:pPr>
            <a:r>
              <a:rPr lang="pt-BR" dirty="0"/>
              <a:t>local n=$1</a:t>
            </a:r>
          </a:p>
          <a:p>
            <a:pPr marL="457200" lvl="1" indent="0">
              <a:buNone/>
            </a:pPr>
            <a:r>
              <a:rPr lang="pt-BR" dirty="0" err="1"/>
              <a:t>if</a:t>
            </a:r>
            <a:r>
              <a:rPr lang="pt-BR" dirty="0"/>
              <a:t> (( $n &lt;= 1 )); </a:t>
            </a:r>
            <a:r>
              <a:rPr lang="pt-BR" dirty="0" err="1"/>
              <a:t>then</a:t>
            </a:r>
            <a:endParaRPr lang="pt-BR" dirty="0"/>
          </a:p>
          <a:p>
            <a:pPr marL="914400" lvl="2" indent="0">
              <a:buNone/>
            </a:pPr>
            <a:r>
              <a:rPr lang="pt-BR" dirty="0" err="1"/>
              <a:t>echo</a:t>
            </a:r>
            <a:r>
              <a:rPr lang="pt-BR" dirty="0"/>
              <a:t> $n</a:t>
            </a:r>
          </a:p>
          <a:p>
            <a:pPr marL="914400" lvl="2" indent="0">
              <a:buNone/>
            </a:pPr>
            <a:r>
              <a:rPr lang="pt-BR" dirty="0" err="1"/>
              <a:t>return</a:t>
            </a:r>
            <a:endParaRPr lang="pt-BR" dirty="0"/>
          </a:p>
          <a:p>
            <a:pPr marL="457200" lvl="1" indent="0">
              <a:buNone/>
            </a:pPr>
            <a:r>
              <a:rPr lang="pt-BR" dirty="0" err="1"/>
              <a:t>fi</a:t>
            </a:r>
            <a:endParaRPr lang="pt-BR" dirty="0"/>
          </a:p>
          <a:p>
            <a:pPr marL="457200" lvl="1" indent="0">
              <a:buNone/>
            </a:pPr>
            <a:r>
              <a:rPr lang="pt-BR" dirty="0" err="1"/>
              <a:t>echo</a:t>
            </a:r>
            <a:r>
              <a:rPr lang="pt-BR" dirty="0"/>
              <a:t> $(( $( </a:t>
            </a:r>
            <a:r>
              <a:rPr lang="pt-BR" dirty="0" err="1"/>
              <a:t>fib</a:t>
            </a:r>
            <a:r>
              <a:rPr lang="pt-BR" dirty="0"/>
              <a:t> $(( $n - 1 )) ) + $( </a:t>
            </a:r>
            <a:r>
              <a:rPr lang="pt-BR" dirty="0" err="1"/>
              <a:t>fib</a:t>
            </a:r>
            <a:r>
              <a:rPr lang="pt-BR" dirty="0"/>
              <a:t> $(( $n - 2 )) ) ))</a:t>
            </a:r>
          </a:p>
          <a:p>
            <a:pPr marL="457200" lvl="1" indent="0">
              <a:buNone/>
            </a:pPr>
            <a:r>
              <a:rPr lang="pt-BR" dirty="0" err="1"/>
              <a:t>return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result</a:t>
            </a:r>
            <a:r>
              <a:rPr lang="pt-BR" dirty="0"/>
              <a:t>=$( </a:t>
            </a:r>
            <a:r>
              <a:rPr lang="pt-BR" dirty="0" err="1"/>
              <a:t>fib</a:t>
            </a:r>
            <a:r>
              <a:rPr lang="pt-BR" dirty="0"/>
              <a:t> 6 )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 $</a:t>
            </a:r>
            <a:r>
              <a:rPr lang="pt-BR" dirty="0" err="1"/>
              <a:t>result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70811-7AF6-E67F-69CD-6963FA379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BFAA9-0321-054B-EF03-21B01B68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Maior divisor comum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5F59E-257C-4C76-9CFA-798719C2C9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778371" cy="3747180"/>
          </a:xfrm>
        </p:spPr>
        <p:txBody>
          <a:bodyPr rtlCol="0">
            <a:normAutofit fontScale="70000" lnSpcReduction="20000"/>
          </a:bodyPr>
          <a:lstStyle>
            <a:defPPr>
              <a:defRPr lang="pt-BR"/>
            </a:defPPr>
          </a:lstStyle>
          <a:p>
            <a:pPr marL="0" indent="0">
              <a:buNone/>
            </a:pPr>
            <a:r>
              <a:rPr lang="pt-BR" b="0" dirty="0"/>
              <a:t>// </a:t>
            </a:r>
            <a:r>
              <a:rPr lang="pt-BR" b="0" dirty="0" err="1"/>
              <a:t>Ash</a:t>
            </a:r>
            <a:endParaRPr lang="pt-BR" b="0" dirty="0"/>
          </a:p>
          <a:p>
            <a:pPr marL="0" indent="0">
              <a:buNone/>
            </a:pPr>
            <a:r>
              <a:rPr lang="en-US" b="0" dirty="0"/>
              <a:t>int function </a:t>
            </a:r>
            <a:r>
              <a:rPr lang="en-US" b="0" dirty="0" err="1"/>
              <a:t>gcd</a:t>
            </a:r>
            <a:r>
              <a:rPr lang="en-US" b="0" dirty="0"/>
              <a:t>(int a, int b) {</a:t>
            </a:r>
          </a:p>
          <a:p>
            <a:pPr marL="0" indent="0">
              <a:buNone/>
            </a:pPr>
            <a:r>
              <a:rPr lang="en-US" b="0" dirty="0"/>
              <a:t>    while (b != 0) {</a:t>
            </a:r>
          </a:p>
          <a:p>
            <a:pPr marL="0" indent="0">
              <a:buNone/>
            </a:pPr>
            <a:r>
              <a:rPr lang="en-US" b="0" dirty="0"/>
              <a:t>        let temp: int = b;</a:t>
            </a:r>
          </a:p>
          <a:p>
            <a:pPr marL="0" indent="0">
              <a:buNone/>
            </a:pPr>
            <a:r>
              <a:rPr lang="en-US" b="0" dirty="0"/>
              <a:t>        b = a % b;</a:t>
            </a:r>
          </a:p>
          <a:p>
            <a:pPr marL="0" indent="0">
              <a:buNone/>
            </a:pPr>
            <a:r>
              <a:rPr lang="en-US" b="0" dirty="0"/>
              <a:t>        a = temp;</a:t>
            </a:r>
          </a:p>
          <a:p>
            <a:pPr marL="0" indent="0">
              <a:buNone/>
            </a:pPr>
            <a:r>
              <a:rPr lang="en-US" b="0" dirty="0"/>
              <a:t>    }</a:t>
            </a:r>
          </a:p>
          <a:p>
            <a:pPr marL="0" indent="0">
              <a:buNone/>
            </a:pPr>
            <a:r>
              <a:rPr lang="en-US" b="0" dirty="0"/>
              <a:t>    return a;</a:t>
            </a:r>
          </a:p>
          <a:p>
            <a:pPr marL="0" indent="0">
              <a:buNone/>
            </a:pPr>
            <a:r>
              <a:rPr lang="en-US" b="0" dirty="0"/>
              <a:t>}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let result: int = </a:t>
            </a:r>
            <a:r>
              <a:rPr lang="en-US" b="0" dirty="0" err="1"/>
              <a:t>gcd</a:t>
            </a:r>
            <a:r>
              <a:rPr lang="en-US" b="0" dirty="0"/>
              <a:t>(48, 18);</a:t>
            </a:r>
          </a:p>
          <a:p>
            <a:pPr marL="0" indent="0">
              <a:buNone/>
            </a:pPr>
            <a:r>
              <a:rPr lang="en-US" b="0" dirty="0"/>
              <a:t>echo(result);</a:t>
            </a:r>
            <a:endParaRPr lang="pt-BR" b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5CC053-8831-1DF8-6564-BA3EC6EB59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03653" y="2018120"/>
            <a:ext cx="5850146" cy="3747180"/>
          </a:xfrm>
        </p:spPr>
        <p:txBody>
          <a:bodyPr rtlCol="0">
            <a:normAutofit fontScale="70000" lnSpcReduction="20000"/>
          </a:bodyPr>
          <a:lstStyle>
            <a:defPPr>
              <a:defRPr lang="pt-BR"/>
            </a:defPPr>
          </a:lstStyle>
          <a:p>
            <a:pPr marL="0" indent="0">
              <a:buNone/>
            </a:pPr>
            <a:r>
              <a:rPr lang="pt-BR" dirty="0"/>
              <a:t>#!/bin/bash</a:t>
            </a:r>
          </a:p>
          <a:p>
            <a:pPr marL="0" indent="0">
              <a:buNone/>
            </a:pPr>
            <a:r>
              <a:rPr lang="pt-BR" dirty="0" err="1"/>
              <a:t>gcd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local a=$1 ; local b=$2</a:t>
            </a:r>
          </a:p>
          <a:p>
            <a:pPr marL="457200" lvl="1" indent="0">
              <a:buNone/>
            </a:pPr>
            <a:r>
              <a:rPr lang="pt-BR" dirty="0" err="1"/>
              <a:t>while</a:t>
            </a:r>
            <a:r>
              <a:rPr lang="pt-BR" dirty="0"/>
              <a:t> (( $b != 0 )); do</a:t>
            </a:r>
          </a:p>
          <a:p>
            <a:pPr marL="914400" lvl="2" indent="0">
              <a:buNone/>
            </a:pPr>
            <a:r>
              <a:rPr lang="pt-BR" dirty="0" err="1"/>
              <a:t>temp</a:t>
            </a:r>
            <a:r>
              <a:rPr lang="pt-BR" dirty="0"/>
              <a:t>=$b</a:t>
            </a:r>
          </a:p>
          <a:p>
            <a:pPr marL="914400" lvl="2" indent="0">
              <a:buNone/>
            </a:pPr>
            <a:r>
              <a:rPr lang="pt-BR" dirty="0"/>
              <a:t>b=$(( $a % $b ))</a:t>
            </a:r>
          </a:p>
          <a:p>
            <a:pPr marL="914400" lvl="2" indent="0">
              <a:buNone/>
            </a:pPr>
            <a:r>
              <a:rPr lang="pt-BR" dirty="0"/>
              <a:t>a=$</a:t>
            </a:r>
            <a:r>
              <a:rPr lang="pt-BR" dirty="0" err="1"/>
              <a:t>temp</a:t>
            </a:r>
            <a:endParaRPr lang="pt-BR" dirty="0"/>
          </a:p>
          <a:p>
            <a:pPr marL="457200" lvl="1" indent="0">
              <a:buNone/>
            </a:pPr>
            <a:r>
              <a:rPr lang="pt-BR" dirty="0" err="1"/>
              <a:t>done</a:t>
            </a:r>
            <a:endParaRPr lang="pt-BR" dirty="0"/>
          </a:p>
          <a:p>
            <a:pPr marL="457200" lvl="1" indent="0">
              <a:buNone/>
            </a:pPr>
            <a:r>
              <a:rPr lang="pt-BR" dirty="0" err="1"/>
              <a:t>echo</a:t>
            </a:r>
            <a:r>
              <a:rPr lang="pt-BR" dirty="0"/>
              <a:t> $a</a:t>
            </a:r>
          </a:p>
          <a:p>
            <a:pPr marL="457200" lvl="1" indent="0">
              <a:buNone/>
            </a:pPr>
            <a:r>
              <a:rPr lang="pt-BR" dirty="0" err="1"/>
              <a:t>return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result</a:t>
            </a:r>
            <a:r>
              <a:rPr lang="pt-BR" dirty="0"/>
              <a:t>=$( </a:t>
            </a:r>
            <a:r>
              <a:rPr lang="pt-BR" dirty="0" err="1"/>
              <a:t>gcd</a:t>
            </a:r>
            <a:r>
              <a:rPr lang="pt-BR" dirty="0"/>
              <a:t> 48 18 )</a:t>
            </a:r>
          </a:p>
          <a:p>
            <a:pPr marL="0" indent="0">
              <a:buNone/>
            </a:pPr>
            <a:r>
              <a:rPr lang="pt-BR" dirty="0" err="1"/>
              <a:t>echo</a:t>
            </a:r>
            <a:r>
              <a:rPr lang="pt-BR" dirty="0"/>
              <a:t> $</a:t>
            </a:r>
            <a:r>
              <a:rPr lang="pt-BR" dirty="0" err="1"/>
              <a:t>result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2926D50-9147-DE7F-2A07-2EC37858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71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Tem mais exemplos no github!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245_TF22318419_Win32" id="{7D7699CB-82A5-408D-B906-79A03C112F61}" vid="{F4A829DA-EC99-46CA-8115-8FD6C37EE6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41</TotalTime>
  <Words>506</Words>
  <Application>Microsoft Office PowerPoint</Application>
  <PresentationFormat>Widescreen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Personalizado</vt:lpstr>
      <vt:lpstr>Ash Por: Fernando Alzueta</vt:lpstr>
      <vt:lpstr>Motivação</vt:lpstr>
      <vt:lpstr>Características  </vt:lpstr>
      <vt:lpstr>Curiosidades</vt:lpstr>
      <vt:lpstr>Exemplos</vt:lpstr>
      <vt:lpstr>Fibonacci</vt:lpstr>
      <vt:lpstr>Maior divisor comum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Alzueta</dc:creator>
  <cp:lastModifiedBy>Fernando Alzueta</cp:lastModifiedBy>
  <cp:revision>2</cp:revision>
  <dcterms:created xsi:type="dcterms:W3CDTF">2025-06-09T19:15:36Z</dcterms:created>
  <dcterms:modified xsi:type="dcterms:W3CDTF">2025-06-09T19:57:01Z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