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Google Sans"/>
      <p:regular r:id="rId25"/>
      <p:bold r:id="rId26"/>
      <p:italic r:id="rId27"/>
      <p:boldItalic r:id="rId28"/>
    </p:embeddedFont>
    <p:embeddedFont>
      <p:font typeface="Google Sans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9F164C-672C-429B-9F00-C2B0B600CE17}">
  <a:tblStyle styleId="{8C9F164C-672C-429B-9F00-C2B0B600CE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oogleSans-bold.fntdata"/><Relationship Id="rId25" Type="http://schemas.openxmlformats.org/officeDocument/2006/relationships/font" Target="fonts/GoogleSans-regular.fntdata"/><Relationship Id="rId28" Type="http://schemas.openxmlformats.org/officeDocument/2006/relationships/font" Target="fonts/GoogleSans-boldItalic.fntdata"/><Relationship Id="rId27" Type="http://schemas.openxmlformats.org/officeDocument/2006/relationships/font" Target="fonts/Google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oogleSans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Medium-italic.fntdata"/><Relationship Id="rId30" Type="http://schemas.openxmlformats.org/officeDocument/2006/relationships/font" Target="fonts/GoogleSansMedium-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GoogleSans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5839a093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5839a093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5839a093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839a093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9ed81d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9ed81d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164bae03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164bae03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164bae0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64bae0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164bae0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164bae0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b094e6b118d412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b094e6b118d412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5839a093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5839a093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839a093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839a093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839a09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839a09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839a093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839a093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69ed81d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9ed81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839a093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839a093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5839a093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5839a093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ai.google/tools/datasets/" TargetMode="External"/><Relationship Id="rId4" Type="http://schemas.openxmlformats.org/officeDocument/2006/relationships/hyperlink" Target="https://hackathon.gui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docs.google.com/presentation/d/1Pu7vVlXnAvRcpqfuMuJ-RvvfGdPZO8mcwHLbksU7V_Q/edit?ts=5c6d7eee#slide=id.g1734ed7b7a_0_0" TargetMode="External"/><Relationship Id="rId4" Type="http://schemas.openxmlformats.org/officeDocument/2006/relationships/hyperlink" Target="https://rework.withgoogle.com/guides/design-thinking/steps/run-a-CSI-Lab-on-design-thinking/" TargetMode="External"/><Relationship Id="rId5" Type="http://schemas.openxmlformats.org/officeDocument/2006/relationships/hyperlink" Target="https://www.coursera.org/learn/serverless-machine-learning-gcp?aid=true" TargetMode="External"/><Relationship Id="rId6" Type="http://schemas.openxmlformats.org/officeDocument/2006/relationships/hyperlink" Target="https://g.co/machinelearningcrashcourse" TargetMode="External"/><Relationship Id="rId7" Type="http://schemas.openxmlformats.org/officeDocument/2006/relationships/hyperlink" Target="https://qwiklab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qwiklabs.com" TargetMode="External"/><Relationship Id="rId4" Type="http://schemas.openxmlformats.org/officeDocument/2006/relationships/hyperlink" Target="https://google.qwiklabs.com/quests/34" TargetMode="External"/><Relationship Id="rId5" Type="http://schemas.openxmlformats.org/officeDocument/2006/relationships/hyperlink" Target="https://www.kaggle.com/c/jigsaw-toxic-comment-classification-challenge" TargetMode="External"/><Relationship Id="rId6" Type="http://schemas.openxmlformats.org/officeDocument/2006/relationships/hyperlink" Target="https://colab.sandbox.google.com/drive/1WL-c83g15EuSjbwSjWD1Xx9goX9uHkGA" TargetMode="External"/><Relationship Id="rId7" Type="http://schemas.openxmlformats.org/officeDocument/2006/relationships/hyperlink" Target="https://hackathon.gui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mailto:desaiv@google.com" TargetMode="External"/><Relationship Id="rId4" Type="http://schemas.openxmlformats.org/officeDocument/2006/relationships/hyperlink" Target="mailto:thyeyeowbok@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11.xml"/><Relationship Id="rId5" Type="http://schemas.openxmlformats.org/officeDocument/2006/relationships/slide" Target="/ppt/slides/slide3.xml"/><Relationship Id="rId6"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developers.google.com/machine-learning/crash-course/prereqs-and-prework#python-programming" TargetMode="External"/><Relationship Id="rId4" Type="http://schemas.openxmlformats.org/officeDocument/2006/relationships/hyperlink" Target="https://www.tensorflow.org/tutorials/#get-started-with-tensorflow" TargetMode="External"/><Relationship Id="rId5" Type="http://schemas.openxmlformats.org/officeDocument/2006/relationships/hyperlink" Target="https://www.tensorflow.org/tutorials/#build-your-first-ml-app" TargetMode="External"/><Relationship Id="rId6" Type="http://schemas.openxmlformats.org/officeDocument/2006/relationships/hyperlink" Target="https://www.coursera.org/learn/gcp-big-data-ml-fundamentals?specialization=gcp-data-machine-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docs.google.com/presentation/d/1Pu7vVlXnAvRcpqfuMuJ-RvvfGdPZO8mcwHLbksU7V_Q/edit?ts=5c6d7eee#slide=id.g1734ed7b7a_0_0" TargetMode="External"/><Relationship Id="rId4" Type="http://schemas.openxmlformats.org/officeDocument/2006/relationships/hyperlink" Target="https://docs.google.com/presentation/d/1Pu7vVlXnAvRcpqfuMuJ-RvvfGdPZO8mcwHLbksU7V_Q/edit?ts=5c6d7eee#slide=id.g1734ed7b7a_0_0" TargetMode="External"/><Relationship Id="rId5" Type="http://schemas.openxmlformats.org/officeDocument/2006/relationships/hyperlink" Target="https://developers.google.com/machine-learning/problem-fra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coursera.org/learn/serverless-machine-learning-gcp?aid=true" TargetMode="External"/><Relationship Id="rId4" Type="http://schemas.openxmlformats.org/officeDocument/2006/relationships/hyperlink" Target="https://www.coursera.org/learn/serverless-machine-learning-gcp?aid=true" TargetMode="External"/><Relationship Id="rId5" Type="http://schemas.openxmlformats.org/officeDocument/2006/relationships/hyperlink" Target="https://www.coursera.org/specializations/gcp-data-machine-lear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google.qwiklabs.com/focuses/581?locale=en&amp;parent=catalog" TargetMode="External"/><Relationship Id="rId4" Type="http://schemas.openxmlformats.org/officeDocument/2006/relationships/hyperlink" Target="https://google.qwiklabs.com/focuses/584?locale=en&amp;parent=catalog" TargetMode="External"/><Relationship Id="rId5" Type="http://schemas.openxmlformats.org/officeDocument/2006/relationships/hyperlink" Target="https://google.qwiklabs.com/focuses/1101?locale=en&amp;parent=catalog" TargetMode="External"/><Relationship Id="rId6" Type="http://schemas.openxmlformats.org/officeDocument/2006/relationships/hyperlink" Target="https://google.qwiklabs.com/quests/34" TargetMode="External"/><Relationship Id="rId7" Type="http://schemas.openxmlformats.org/officeDocument/2006/relationships/hyperlink" Target="https://google.qwiklabs.com/quests/34" TargetMode="External"/><Relationship Id="rId8" Type="http://schemas.openxmlformats.org/officeDocument/2006/relationships/hyperlink" Target="https://google.qwiklabs.com/quests/5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www.kaggle.com/c/jigsaw-toxic-comment-classification-challenge" TargetMode="External"/><Relationship Id="rId4" Type="http://schemas.openxmlformats.org/officeDocument/2006/relationships/hyperlink" Target="https://colab.sandbox.google.com/drive/1WL-c83g15EuSjbwSjWD1Xx9goX9uHkGA" TargetMode="External"/><Relationship Id="rId5" Type="http://schemas.openxmlformats.org/officeDocument/2006/relationships/hyperlink" Target="http://www.kaggle.com/uciml/sms-spam-collection-dataset" TargetMode="External"/><Relationship Id="rId6" Type="http://schemas.openxmlformats.org/officeDocument/2006/relationships/hyperlink" Target="http://www.kaggle.com/zalando-research/fashionmni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285F4"/>
                </a:solidFill>
                <a:latin typeface="Google Sans"/>
                <a:ea typeface="Google Sans"/>
                <a:cs typeface="Google Sans"/>
                <a:sym typeface="Google Sans"/>
              </a:rPr>
              <a:t>Machine Learning Bootcamp</a:t>
            </a:r>
            <a:endParaRPr sz="4800">
              <a:solidFill>
                <a:srgbClr val="4285F4"/>
              </a:solidFill>
              <a:latin typeface="Google Sans"/>
              <a:ea typeface="Google Sans"/>
              <a:cs typeface="Google Sans"/>
              <a:sym typeface="Google Sa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oogle Sans"/>
                <a:ea typeface="Google Sans"/>
                <a:cs typeface="Google Sans"/>
                <a:sym typeface="Google Sans"/>
              </a:rPr>
              <a:t>Content Kit</a:t>
            </a:r>
            <a:endParaRPr>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555600"/>
            <a:ext cx="8228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&lt;</a:t>
            </a:r>
            <a:r>
              <a:rPr lang="en">
                <a:solidFill>
                  <a:srgbClr val="4285F4"/>
                </a:solidFill>
                <a:latin typeface="Google Sans"/>
                <a:ea typeface="Google Sans"/>
                <a:cs typeface="Google Sans"/>
                <a:sym typeface="Google Sans"/>
              </a:rPr>
              <a:t>Build&gt; </a:t>
            </a:r>
            <a:r>
              <a:rPr lang="en">
                <a:latin typeface="Google Sans"/>
                <a:ea typeface="Google Sans"/>
                <a:cs typeface="Google Sans"/>
                <a:sym typeface="Google Sans"/>
              </a:rPr>
              <a:t>Example Agenda </a:t>
            </a:r>
            <a:r>
              <a:rPr i="1" lang="en" sz="1800">
                <a:solidFill>
                  <a:srgbClr val="34A853"/>
                </a:solidFill>
                <a:latin typeface="Google Sans"/>
                <a:ea typeface="Google Sans"/>
                <a:cs typeface="Google Sans"/>
                <a:sym typeface="Google Sans"/>
              </a:rPr>
              <a:t>[Advanced]</a:t>
            </a:r>
            <a:endParaRPr i="1" sz="1800">
              <a:solidFill>
                <a:srgbClr val="34A853"/>
              </a:solidFill>
              <a:latin typeface="Google Sans"/>
              <a:ea typeface="Google Sans"/>
              <a:cs typeface="Google Sans"/>
              <a:sym typeface="Google Sans"/>
            </a:endParaRPr>
          </a:p>
        </p:txBody>
      </p:sp>
      <p:graphicFrame>
        <p:nvGraphicFramePr>
          <p:cNvPr id="129" name="Google Shape;129;p22"/>
          <p:cNvGraphicFramePr/>
          <p:nvPr/>
        </p:nvGraphicFramePr>
        <p:xfrm>
          <a:off x="518075" y="1584875"/>
          <a:ext cx="3000000" cy="3000000"/>
        </p:xfrm>
        <a:graphic>
          <a:graphicData uri="http://schemas.openxmlformats.org/drawingml/2006/table">
            <a:tbl>
              <a:tblPr>
                <a:noFill/>
                <a:tableStyleId>{8C9F164C-672C-429B-9F00-C2B0B600CE17}</a:tableStyleId>
              </a:tblPr>
              <a:tblGrid>
                <a:gridCol w="712675"/>
                <a:gridCol w="2897425"/>
              </a:tblGrid>
              <a:tr h="304475">
                <a:tc>
                  <a:txBody>
                    <a:bodyPr/>
                    <a:lstStyle/>
                    <a:p>
                      <a:pPr indent="0" lvl="0" marL="0" rtl="0" algn="l">
                        <a:spcBef>
                          <a:spcPts val="0"/>
                        </a:spcBef>
                        <a:spcAft>
                          <a:spcPts val="0"/>
                        </a:spcAft>
                        <a:buNone/>
                      </a:pPr>
                      <a:r>
                        <a:rPr lang="en" sz="1100">
                          <a:solidFill>
                            <a:srgbClr val="4285F4"/>
                          </a:solidFill>
                          <a:latin typeface="Google Sans Medium"/>
                          <a:ea typeface="Google Sans Medium"/>
                          <a:cs typeface="Google Sans Medium"/>
                          <a:sym typeface="Google Sans Medium"/>
                        </a:rPr>
                        <a:t>5</a:t>
                      </a:r>
                      <a:r>
                        <a:rPr lang="en" sz="1100">
                          <a:solidFill>
                            <a:srgbClr val="4285F4"/>
                          </a:solidFill>
                          <a:latin typeface="Google Sans Medium"/>
                          <a:ea typeface="Google Sans Medium"/>
                          <a:cs typeface="Google Sans Medium"/>
                          <a:sym typeface="Google Sans Medium"/>
                        </a:rPr>
                        <a:t>:00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Welcome!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5</a:t>
                      </a:r>
                      <a:r>
                        <a:rPr lang="en" sz="1100">
                          <a:solidFill>
                            <a:srgbClr val="4285F4"/>
                          </a:solidFill>
                          <a:latin typeface="Google Sans Medium"/>
                          <a:ea typeface="Google Sans Medium"/>
                          <a:cs typeface="Google Sans Medium"/>
                          <a:sym typeface="Google Sans Medium"/>
                        </a:rPr>
                        <a:t>:05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u="sng">
                          <a:solidFill>
                            <a:schemeClr val="hlink"/>
                          </a:solidFill>
                          <a:latin typeface="Google Sans"/>
                          <a:ea typeface="Google Sans"/>
                          <a:cs typeface="Google Sans"/>
                          <a:sym typeface="Google Sans"/>
                          <a:hlinkClick r:id="rId3"/>
                        </a:rPr>
                        <a:t>Datasets</a:t>
                      </a:r>
                      <a:r>
                        <a:rPr lang="en" sz="1100">
                          <a:solidFill>
                            <a:srgbClr val="434343"/>
                          </a:solidFill>
                          <a:latin typeface="Google Sans"/>
                          <a:ea typeface="Google Sans"/>
                          <a:cs typeface="Google Sans"/>
                          <a:sym typeface="Google Sans"/>
                        </a:rPr>
                        <a:t> (select 2-3) up for hack</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5</a:t>
                      </a:r>
                      <a:r>
                        <a:rPr lang="en" sz="1100">
                          <a:solidFill>
                            <a:srgbClr val="4285F4"/>
                          </a:solidFill>
                          <a:latin typeface="Google Sans Medium"/>
                          <a:ea typeface="Google Sans Medium"/>
                          <a:cs typeface="Google Sans Medium"/>
                          <a:sym typeface="Google Sans Medium"/>
                        </a:rPr>
                        <a:t>:15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Hackathon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9</a:t>
                      </a:r>
                      <a:r>
                        <a:rPr lang="en" sz="1100">
                          <a:solidFill>
                            <a:srgbClr val="4285F4"/>
                          </a:solidFill>
                          <a:latin typeface="Google Sans Medium"/>
                          <a:ea typeface="Google Sans Medium"/>
                          <a:cs typeface="Google Sans Medium"/>
                          <a:sym typeface="Google Sans Medium"/>
                        </a:rPr>
                        <a:t>:15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Wrap up &amp; prototype submission</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89750">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9:45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1 min showcase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10:00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Event ends - THANK YOU!</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None/>
                      </a:pPr>
                      <a:r>
                        <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30" name="Google Shape;130;p22"/>
          <p:cNvSpPr txBox="1"/>
          <p:nvPr/>
        </p:nvSpPr>
        <p:spPr>
          <a:xfrm>
            <a:off x="5322300" y="4812400"/>
            <a:ext cx="3412800" cy="1914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700">
                <a:solidFill>
                  <a:srgbClr val="434343"/>
                </a:solidFill>
                <a:latin typeface="Roboto"/>
                <a:ea typeface="Roboto"/>
                <a:cs typeface="Roboto"/>
                <a:sym typeface="Roboto"/>
              </a:rPr>
              <a:t>* This is a sample description. Feel free to personalize to your community. </a:t>
            </a:r>
            <a:endParaRPr sz="700">
              <a:solidFill>
                <a:srgbClr val="434343"/>
              </a:solidFill>
              <a:latin typeface="Roboto"/>
              <a:ea typeface="Roboto"/>
              <a:cs typeface="Roboto"/>
              <a:sym typeface="Roboto"/>
            </a:endParaRPr>
          </a:p>
        </p:txBody>
      </p:sp>
      <p:sp>
        <p:nvSpPr>
          <p:cNvPr id="131" name="Google Shape;131;p22"/>
          <p:cNvSpPr txBox="1"/>
          <p:nvPr/>
        </p:nvSpPr>
        <p:spPr>
          <a:xfrm>
            <a:off x="4572000" y="1495750"/>
            <a:ext cx="4192500" cy="12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Tips for customization:</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Keep thematic hackathon</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Encourage use of tools learned in Module-1 &amp; 2 (Scalable ML model using GCP)</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Hackathon guide: </a:t>
            </a:r>
            <a:r>
              <a:rPr lang="en" sz="1100" u="sng">
                <a:solidFill>
                  <a:schemeClr val="hlink"/>
                </a:solidFill>
                <a:latin typeface="Google Sans"/>
                <a:ea typeface="Google Sans"/>
                <a:cs typeface="Google Sans"/>
                <a:sym typeface="Google Sans"/>
                <a:hlinkClick r:id="rId4"/>
              </a:rPr>
              <a:t>https://hackathon.guide/</a:t>
            </a:r>
            <a:r>
              <a:rPr lang="en" sz="1100">
                <a:solidFill>
                  <a:srgbClr val="666666"/>
                </a:solidFill>
                <a:latin typeface="Google Sans"/>
                <a:ea typeface="Google Sans"/>
                <a:cs typeface="Google Sans"/>
                <a:sym typeface="Google Sans"/>
              </a:rPr>
              <a:t> </a:t>
            </a:r>
            <a:endParaRPr sz="1100">
              <a:solidFill>
                <a:srgbClr val="666666"/>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
        <p:nvSpPr>
          <p:cNvPr id="132" name="Google Shape;132;p22"/>
          <p:cNvSpPr txBox="1"/>
          <p:nvPr/>
        </p:nvSpPr>
        <p:spPr>
          <a:xfrm>
            <a:off x="4572000" y="2637125"/>
            <a:ext cx="43662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Next steps: </a:t>
            </a:r>
            <a:endParaRPr>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E06666"/>
                </a:solidFill>
                <a:latin typeface="Google Sans"/>
                <a:ea typeface="Google Sans"/>
                <a:cs typeface="Google Sans"/>
                <a:sym typeface="Google Sans"/>
              </a:rPr>
              <a:t>[Recommended] </a:t>
            </a:r>
            <a:r>
              <a:rPr lang="en" sz="1100">
                <a:solidFill>
                  <a:srgbClr val="666666"/>
                </a:solidFill>
                <a:latin typeface="Google Sans"/>
                <a:ea typeface="Google Sans"/>
                <a:cs typeface="Google Sans"/>
                <a:sym typeface="Google Sans"/>
              </a:rPr>
              <a:t>Each participating startup receives $XXX GCP credits to build a prototype/feature using ML. Selected startups to receive further mentorship from Google technology experts. </a:t>
            </a:r>
            <a:endParaRPr sz="1100">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50800"/>
            <a:ext cx="85551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oogle Sans"/>
                <a:ea typeface="Google Sans"/>
                <a:cs typeface="Google Sans"/>
                <a:sym typeface="Google Sans"/>
              </a:rPr>
              <a:t>Trainer requirements </a:t>
            </a:r>
            <a:r>
              <a:rPr i="1" lang="en" sz="1800">
                <a:solidFill>
                  <a:srgbClr val="34A853"/>
                </a:solidFill>
                <a:latin typeface="Google Sans"/>
                <a:ea typeface="Google Sans"/>
                <a:cs typeface="Google Sans"/>
                <a:sym typeface="Google Sans"/>
              </a:rPr>
              <a:t>[for a class of 50]</a:t>
            </a:r>
            <a:endParaRPr>
              <a:latin typeface="Google Sans"/>
              <a:ea typeface="Google Sans"/>
              <a:cs typeface="Google Sans"/>
              <a:sym typeface="Google Sans"/>
            </a:endParaRPr>
          </a:p>
        </p:txBody>
      </p:sp>
      <p:sp>
        <p:nvSpPr>
          <p:cNvPr id="138" name="Google Shape;138;p23"/>
          <p:cNvSpPr txBox="1"/>
          <p:nvPr>
            <p:ph type="title"/>
          </p:nvPr>
        </p:nvSpPr>
        <p:spPr>
          <a:xfrm>
            <a:off x="235500" y="1307100"/>
            <a:ext cx="2808000" cy="476400"/>
          </a:xfrm>
          <a:prstGeom prst="rect">
            <a:avLst/>
          </a:prstGeom>
          <a:solidFill>
            <a:srgbClr val="4285F4"/>
          </a:solidFill>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a:solidFill>
                  <a:srgbClr val="FFFFFF"/>
                </a:solidFill>
                <a:latin typeface="Google Sans"/>
                <a:ea typeface="Google Sans"/>
                <a:cs typeface="Google Sans"/>
                <a:sym typeface="Google Sans"/>
              </a:rPr>
              <a:t>Design</a:t>
            </a:r>
            <a:endParaRPr>
              <a:solidFill>
                <a:srgbClr val="FFFFFF"/>
              </a:solidFill>
              <a:latin typeface="Google Sans"/>
              <a:ea typeface="Google Sans"/>
              <a:cs typeface="Google Sans"/>
              <a:sym typeface="Google Sans"/>
            </a:endParaRPr>
          </a:p>
        </p:txBody>
      </p:sp>
      <p:sp>
        <p:nvSpPr>
          <p:cNvPr id="139" name="Google Shape;139;p23"/>
          <p:cNvSpPr txBox="1"/>
          <p:nvPr>
            <p:ph idx="1" type="body"/>
          </p:nvPr>
        </p:nvSpPr>
        <p:spPr>
          <a:xfrm>
            <a:off x="235500" y="2020375"/>
            <a:ext cx="2808000" cy="29763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ogle Sans"/>
                <a:ea typeface="Google Sans"/>
                <a:cs typeface="Google Sans"/>
                <a:sym typeface="Google Sans"/>
              </a:rPr>
              <a:t>Facilitator :</a:t>
            </a:r>
            <a:r>
              <a:rPr lang="en">
                <a:latin typeface="Google Sans"/>
                <a:ea typeface="Google Sans"/>
                <a:cs typeface="Google Sans"/>
                <a:sym typeface="Google Sans"/>
              </a:rPr>
              <a:t> </a:t>
            </a:r>
            <a:r>
              <a:rPr lang="en" sz="1100">
                <a:latin typeface="Google Sans"/>
                <a:ea typeface="Google Sans"/>
                <a:cs typeface="Google Sans"/>
                <a:sym typeface="Google Sans"/>
              </a:rPr>
              <a:t>Someone who has delivered a design sprint/ design thinking workshop in past for a group of 25-30 people. Familiarity with ML use cases (in depth knowledge of ML/AI not required).</a:t>
            </a:r>
            <a:endParaRPr sz="1100">
              <a:latin typeface="Google Sans"/>
              <a:ea typeface="Google Sans"/>
              <a:cs typeface="Google Sans"/>
              <a:sym typeface="Google Sans"/>
            </a:endParaRPr>
          </a:p>
          <a:p>
            <a:pPr indent="0" lvl="0" marL="0" rtl="0" algn="l">
              <a:spcBef>
                <a:spcPts val="1600"/>
              </a:spcBef>
              <a:spcAft>
                <a:spcPts val="0"/>
              </a:spcAft>
              <a:buNone/>
            </a:pPr>
            <a:r>
              <a:rPr lang="en" sz="1100">
                <a:latin typeface="Google Sans"/>
                <a:ea typeface="Google Sans"/>
                <a:cs typeface="Google Sans"/>
                <a:sym typeface="Google Sans"/>
              </a:rPr>
              <a:t>Example: </a:t>
            </a:r>
            <a:r>
              <a:rPr lang="en" sz="1100">
                <a:latin typeface="Google Sans"/>
                <a:ea typeface="Google Sans"/>
                <a:cs typeface="Google Sans"/>
                <a:sym typeface="Google Sans"/>
              </a:rPr>
              <a:t>GDE/ certified sprint master / UX expert</a:t>
            </a:r>
            <a:endParaRPr sz="1100">
              <a:latin typeface="Google Sans"/>
              <a:ea typeface="Google Sans"/>
              <a:cs typeface="Google Sans"/>
              <a:sym typeface="Google Sans"/>
            </a:endParaRPr>
          </a:p>
          <a:p>
            <a:pPr indent="0" lvl="0" marL="0" rtl="0" algn="l">
              <a:spcBef>
                <a:spcPts val="1600"/>
              </a:spcBef>
              <a:spcAft>
                <a:spcPts val="1600"/>
              </a:spcAft>
              <a:buNone/>
            </a:pPr>
            <a:r>
              <a:rPr b="1" lang="en">
                <a:latin typeface="Google Sans"/>
                <a:ea typeface="Google Sans"/>
                <a:cs typeface="Google Sans"/>
                <a:sym typeface="Google Sans"/>
              </a:rPr>
              <a:t>Volunteers :</a:t>
            </a:r>
            <a:r>
              <a:rPr lang="en">
                <a:latin typeface="Google Sans"/>
                <a:ea typeface="Google Sans"/>
                <a:cs typeface="Google Sans"/>
                <a:sym typeface="Google Sans"/>
              </a:rPr>
              <a:t> Someone who is familiar with design thinking methodology and is keen to help teams understand the process. Eg. Community organizers. </a:t>
            </a:r>
            <a:endParaRPr>
              <a:latin typeface="Google Sans"/>
              <a:ea typeface="Google Sans"/>
              <a:cs typeface="Google Sans"/>
              <a:sym typeface="Google Sans"/>
            </a:endParaRPr>
          </a:p>
        </p:txBody>
      </p:sp>
      <p:sp>
        <p:nvSpPr>
          <p:cNvPr id="140" name="Google Shape;140;p23"/>
          <p:cNvSpPr txBox="1"/>
          <p:nvPr>
            <p:ph type="title"/>
          </p:nvPr>
        </p:nvSpPr>
        <p:spPr>
          <a:xfrm>
            <a:off x="235500" y="1734850"/>
            <a:ext cx="2808000" cy="326700"/>
          </a:xfrm>
          <a:prstGeom prst="rect">
            <a:avLst/>
          </a:prstGeom>
          <a:solidFill>
            <a:srgbClr val="6D9EEB"/>
          </a:solidFill>
        </p:spPr>
        <p:txBody>
          <a:bodyPr anchorCtr="0" anchor="b"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200">
                <a:solidFill>
                  <a:srgbClr val="FFFFFF"/>
                </a:solidFill>
                <a:latin typeface="Google Sans"/>
                <a:ea typeface="Google Sans"/>
                <a:cs typeface="Google Sans"/>
                <a:sym typeface="Google Sans"/>
              </a:rPr>
              <a:t>1 main facilitator, 3 volunteers</a:t>
            </a:r>
            <a:endParaRPr sz="1200">
              <a:solidFill>
                <a:srgbClr val="FFFFFF"/>
              </a:solidFill>
              <a:latin typeface="Google Sans"/>
              <a:ea typeface="Google Sans"/>
              <a:cs typeface="Google Sans"/>
              <a:sym typeface="Google Sans"/>
            </a:endParaRPr>
          </a:p>
        </p:txBody>
      </p:sp>
      <p:sp>
        <p:nvSpPr>
          <p:cNvPr id="141" name="Google Shape;141;p23"/>
          <p:cNvSpPr txBox="1"/>
          <p:nvPr>
            <p:ph type="title"/>
          </p:nvPr>
        </p:nvSpPr>
        <p:spPr>
          <a:xfrm>
            <a:off x="3193025" y="1307100"/>
            <a:ext cx="2808000" cy="476400"/>
          </a:xfrm>
          <a:prstGeom prst="rect">
            <a:avLst/>
          </a:prstGeom>
          <a:solidFill>
            <a:srgbClr val="4285F4"/>
          </a:solidFill>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a:solidFill>
                  <a:srgbClr val="FFFFFF"/>
                </a:solidFill>
                <a:latin typeface="Google Sans"/>
                <a:ea typeface="Google Sans"/>
                <a:cs typeface="Google Sans"/>
                <a:sym typeface="Google Sans"/>
              </a:rPr>
              <a:t>Study &amp; Learn</a:t>
            </a:r>
            <a:endParaRPr>
              <a:solidFill>
                <a:srgbClr val="FFFFFF"/>
              </a:solidFill>
              <a:latin typeface="Google Sans"/>
              <a:ea typeface="Google Sans"/>
              <a:cs typeface="Google Sans"/>
              <a:sym typeface="Google Sans"/>
            </a:endParaRPr>
          </a:p>
        </p:txBody>
      </p:sp>
      <p:sp>
        <p:nvSpPr>
          <p:cNvPr id="142" name="Google Shape;142;p23"/>
          <p:cNvSpPr txBox="1"/>
          <p:nvPr>
            <p:ph idx="1" type="body"/>
          </p:nvPr>
        </p:nvSpPr>
        <p:spPr>
          <a:xfrm>
            <a:off x="3193025" y="2020375"/>
            <a:ext cx="2808000" cy="29763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ogle Sans"/>
                <a:ea typeface="Google Sans"/>
                <a:cs typeface="Google Sans"/>
                <a:sym typeface="Google Sans"/>
              </a:rPr>
              <a:t>Facilitator :</a:t>
            </a:r>
            <a:r>
              <a:rPr lang="en">
                <a:latin typeface="Google Sans"/>
                <a:ea typeface="Google Sans"/>
                <a:cs typeface="Google Sans"/>
                <a:sym typeface="Google Sans"/>
              </a:rPr>
              <a:t> </a:t>
            </a:r>
            <a:r>
              <a:rPr lang="en" sz="1100">
                <a:latin typeface="Google Sans"/>
                <a:ea typeface="Google Sans"/>
                <a:cs typeface="Google Sans"/>
                <a:sym typeface="Google Sans"/>
              </a:rPr>
              <a:t>Someone who has delivered training/sessions on ML &amp; GCP (knowledge of both theory &amp; application), Experienced with qwiklabs (completed quests), worked on a real life ML project.</a:t>
            </a:r>
            <a:endParaRPr sz="1100">
              <a:latin typeface="Google Sans"/>
              <a:ea typeface="Google Sans"/>
              <a:cs typeface="Google Sans"/>
              <a:sym typeface="Google Sans"/>
            </a:endParaRPr>
          </a:p>
          <a:p>
            <a:pPr indent="0" lvl="0" marL="0" rtl="0" algn="l">
              <a:spcBef>
                <a:spcPts val="1600"/>
              </a:spcBef>
              <a:spcAft>
                <a:spcPts val="0"/>
              </a:spcAft>
              <a:buNone/>
            </a:pPr>
            <a:r>
              <a:rPr lang="en" sz="1100">
                <a:latin typeface="Google Sans"/>
                <a:ea typeface="Google Sans"/>
                <a:cs typeface="Google Sans"/>
                <a:sym typeface="Google Sans"/>
              </a:rPr>
              <a:t>Example: Cloud Study Jam (CSJ) facilitator / GDEs / Trainer</a:t>
            </a:r>
            <a:endParaRPr sz="1100">
              <a:latin typeface="Google Sans"/>
              <a:ea typeface="Google Sans"/>
              <a:cs typeface="Google Sans"/>
              <a:sym typeface="Google Sans"/>
            </a:endParaRPr>
          </a:p>
          <a:p>
            <a:pPr indent="0" lvl="0" marL="0" rtl="0" algn="l">
              <a:spcBef>
                <a:spcPts val="1600"/>
              </a:spcBef>
              <a:spcAft>
                <a:spcPts val="1600"/>
              </a:spcAft>
              <a:buNone/>
            </a:pPr>
            <a:r>
              <a:rPr b="1" lang="en">
                <a:latin typeface="Google Sans"/>
                <a:ea typeface="Google Sans"/>
                <a:cs typeface="Google Sans"/>
                <a:sym typeface="Google Sans"/>
              </a:rPr>
              <a:t>Volunteers : </a:t>
            </a:r>
            <a:r>
              <a:rPr lang="en">
                <a:latin typeface="Google Sans"/>
                <a:ea typeface="Google Sans"/>
                <a:cs typeface="Google Sans"/>
                <a:sym typeface="Google Sans"/>
              </a:rPr>
              <a:t>Someone who is familiar with qwiklab platform and is keen to help teams with session related doubts/help when stuck. Eg. CSJ attendees who completed quests. </a:t>
            </a:r>
            <a:endParaRPr>
              <a:latin typeface="Google Sans"/>
              <a:ea typeface="Google Sans"/>
              <a:cs typeface="Google Sans"/>
              <a:sym typeface="Google Sans"/>
            </a:endParaRPr>
          </a:p>
        </p:txBody>
      </p:sp>
      <p:sp>
        <p:nvSpPr>
          <p:cNvPr id="143" name="Google Shape;143;p23"/>
          <p:cNvSpPr txBox="1"/>
          <p:nvPr>
            <p:ph type="title"/>
          </p:nvPr>
        </p:nvSpPr>
        <p:spPr>
          <a:xfrm>
            <a:off x="3193025" y="1734850"/>
            <a:ext cx="2808000" cy="326700"/>
          </a:xfrm>
          <a:prstGeom prst="rect">
            <a:avLst/>
          </a:prstGeom>
          <a:solidFill>
            <a:srgbClr val="6D9EEB"/>
          </a:solidFill>
        </p:spPr>
        <p:txBody>
          <a:bodyPr anchorCtr="0" anchor="b"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200">
                <a:solidFill>
                  <a:srgbClr val="FFFFFF"/>
                </a:solidFill>
                <a:latin typeface="Google Sans"/>
                <a:ea typeface="Google Sans"/>
                <a:cs typeface="Google Sans"/>
                <a:sym typeface="Google Sans"/>
              </a:rPr>
              <a:t>1 main facilitator, 3 volunteers</a:t>
            </a:r>
            <a:endParaRPr sz="1200">
              <a:solidFill>
                <a:srgbClr val="FFFFFF"/>
              </a:solidFill>
              <a:latin typeface="Google Sans"/>
              <a:ea typeface="Google Sans"/>
              <a:cs typeface="Google Sans"/>
              <a:sym typeface="Google Sans"/>
            </a:endParaRPr>
          </a:p>
        </p:txBody>
      </p:sp>
      <p:sp>
        <p:nvSpPr>
          <p:cNvPr id="144" name="Google Shape;144;p23"/>
          <p:cNvSpPr txBox="1"/>
          <p:nvPr>
            <p:ph type="title"/>
          </p:nvPr>
        </p:nvSpPr>
        <p:spPr>
          <a:xfrm>
            <a:off x="6167325" y="1307100"/>
            <a:ext cx="2808000" cy="476400"/>
          </a:xfrm>
          <a:prstGeom prst="rect">
            <a:avLst/>
          </a:prstGeom>
          <a:solidFill>
            <a:srgbClr val="4285F4"/>
          </a:solidFill>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t/>
            </a:r>
            <a:endParaRPr>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a:solidFill>
                  <a:srgbClr val="FFFFFF"/>
                </a:solidFill>
                <a:latin typeface="Google Sans"/>
                <a:ea typeface="Google Sans"/>
                <a:cs typeface="Google Sans"/>
                <a:sym typeface="Google Sans"/>
              </a:rPr>
              <a:t>Build</a:t>
            </a:r>
            <a:endParaRPr>
              <a:solidFill>
                <a:srgbClr val="FFFFFF"/>
              </a:solidFill>
              <a:latin typeface="Google Sans"/>
              <a:ea typeface="Google Sans"/>
              <a:cs typeface="Google Sans"/>
              <a:sym typeface="Google Sans"/>
            </a:endParaRPr>
          </a:p>
        </p:txBody>
      </p:sp>
      <p:sp>
        <p:nvSpPr>
          <p:cNvPr id="145" name="Google Shape;145;p23"/>
          <p:cNvSpPr txBox="1"/>
          <p:nvPr>
            <p:ph idx="1" type="body"/>
          </p:nvPr>
        </p:nvSpPr>
        <p:spPr>
          <a:xfrm>
            <a:off x="6167325" y="2020375"/>
            <a:ext cx="2808000" cy="29763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ogle Sans"/>
                <a:ea typeface="Google Sans"/>
                <a:cs typeface="Google Sans"/>
                <a:sym typeface="Google Sans"/>
              </a:rPr>
              <a:t>Facilitator : </a:t>
            </a:r>
            <a:r>
              <a:rPr lang="en" sz="1100">
                <a:latin typeface="Google Sans"/>
                <a:ea typeface="Google Sans"/>
                <a:cs typeface="Google Sans"/>
                <a:sym typeface="Google Sans"/>
              </a:rPr>
              <a:t>Someone who has participated in any hackathon, has experience building ML models (using TF &amp; GCP), and has fair understanding of end to end ML project lifecycle. </a:t>
            </a:r>
            <a:endParaRPr sz="1100">
              <a:latin typeface="Google Sans"/>
              <a:ea typeface="Google Sans"/>
              <a:cs typeface="Google Sans"/>
              <a:sym typeface="Google Sans"/>
            </a:endParaRPr>
          </a:p>
          <a:p>
            <a:pPr indent="0" lvl="0" marL="0" rtl="0" algn="l">
              <a:spcBef>
                <a:spcPts val="1600"/>
              </a:spcBef>
              <a:spcAft>
                <a:spcPts val="0"/>
              </a:spcAft>
              <a:buNone/>
            </a:pPr>
            <a:r>
              <a:rPr lang="en" sz="1100">
                <a:latin typeface="Google Sans"/>
                <a:ea typeface="Google Sans"/>
                <a:cs typeface="Google Sans"/>
                <a:sym typeface="Google Sans"/>
              </a:rPr>
              <a:t>Example: GDE / Organizer of ML/Cloud community</a:t>
            </a:r>
            <a:endParaRPr sz="1100">
              <a:latin typeface="Google Sans"/>
              <a:ea typeface="Google Sans"/>
              <a:cs typeface="Google Sans"/>
              <a:sym typeface="Google Sans"/>
            </a:endParaRPr>
          </a:p>
          <a:p>
            <a:pPr indent="0" lvl="0" marL="0" rtl="0" algn="l">
              <a:spcBef>
                <a:spcPts val="1600"/>
              </a:spcBef>
              <a:spcAft>
                <a:spcPts val="1600"/>
              </a:spcAft>
              <a:buNone/>
            </a:pPr>
            <a:r>
              <a:rPr b="1" lang="en">
                <a:latin typeface="Google Sans"/>
                <a:ea typeface="Google Sans"/>
                <a:cs typeface="Google Sans"/>
                <a:sym typeface="Google Sans"/>
              </a:rPr>
              <a:t>Mentors</a:t>
            </a:r>
            <a:r>
              <a:rPr b="1" lang="en">
                <a:latin typeface="Google Sans"/>
                <a:ea typeface="Google Sans"/>
                <a:cs typeface="Google Sans"/>
                <a:sym typeface="Google Sans"/>
              </a:rPr>
              <a:t> :</a:t>
            </a:r>
            <a:r>
              <a:rPr lang="en">
                <a:latin typeface="Google Sans"/>
                <a:ea typeface="Google Sans"/>
                <a:cs typeface="Google Sans"/>
                <a:sym typeface="Google Sans"/>
              </a:rPr>
              <a:t> Experienced ML practitioners in industry who can mentor teams on building their ML models, familiar with TF &amp; GCP applications. </a:t>
            </a:r>
            <a:endParaRPr>
              <a:latin typeface="Google Sans"/>
              <a:ea typeface="Google Sans"/>
              <a:cs typeface="Google Sans"/>
              <a:sym typeface="Google Sans"/>
            </a:endParaRPr>
          </a:p>
        </p:txBody>
      </p:sp>
      <p:sp>
        <p:nvSpPr>
          <p:cNvPr id="146" name="Google Shape;146;p23"/>
          <p:cNvSpPr txBox="1"/>
          <p:nvPr>
            <p:ph type="title"/>
          </p:nvPr>
        </p:nvSpPr>
        <p:spPr>
          <a:xfrm>
            <a:off x="6167325" y="1734850"/>
            <a:ext cx="2808000" cy="326700"/>
          </a:xfrm>
          <a:prstGeom prst="rect">
            <a:avLst/>
          </a:prstGeom>
          <a:solidFill>
            <a:srgbClr val="6D9EEB"/>
          </a:solidFill>
        </p:spPr>
        <p:txBody>
          <a:bodyPr anchorCtr="0" anchor="b"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200">
                <a:solidFill>
                  <a:srgbClr val="FFFFFF"/>
                </a:solidFill>
                <a:latin typeface="Google Sans"/>
                <a:ea typeface="Google Sans"/>
                <a:cs typeface="Google Sans"/>
                <a:sym typeface="Google Sans"/>
              </a:rPr>
              <a:t>1 main facilitator, 3 mentors</a:t>
            </a:r>
            <a:endParaRPr sz="1200">
              <a:solidFill>
                <a:srgbClr val="FFFFFF"/>
              </a:solidFill>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35500" y="327000"/>
            <a:ext cx="8228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Trainer resources</a:t>
            </a:r>
            <a:endParaRPr>
              <a:solidFill>
                <a:srgbClr val="4285F4"/>
              </a:solidFill>
              <a:latin typeface="Google Sans"/>
              <a:ea typeface="Google Sans"/>
              <a:cs typeface="Google Sans"/>
              <a:sym typeface="Google Sans"/>
            </a:endParaRPr>
          </a:p>
        </p:txBody>
      </p:sp>
      <p:sp>
        <p:nvSpPr>
          <p:cNvPr id="152" name="Google Shape;152;p24"/>
          <p:cNvSpPr txBox="1"/>
          <p:nvPr/>
        </p:nvSpPr>
        <p:spPr>
          <a:xfrm>
            <a:off x="235500" y="1237525"/>
            <a:ext cx="40896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Module-1</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Design</a:t>
            </a:r>
            <a:endParaRPr sz="1800">
              <a:solidFill>
                <a:srgbClr val="FFFFFF"/>
              </a:solidFill>
              <a:latin typeface="Google Sans"/>
              <a:ea typeface="Google Sans"/>
              <a:cs typeface="Google Sans"/>
              <a:sym typeface="Google Sans"/>
            </a:endParaRPr>
          </a:p>
        </p:txBody>
      </p:sp>
      <p:sp>
        <p:nvSpPr>
          <p:cNvPr id="153" name="Google Shape;153;p24"/>
          <p:cNvSpPr txBox="1"/>
          <p:nvPr/>
        </p:nvSpPr>
        <p:spPr>
          <a:xfrm>
            <a:off x="235500" y="1923000"/>
            <a:ext cx="4089600" cy="2526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Google Sans"/>
                <a:ea typeface="Google Sans"/>
                <a:cs typeface="Google Sans"/>
                <a:sym typeface="Google Sans"/>
              </a:rPr>
              <a:t>Presentation material:</a:t>
            </a:r>
            <a:r>
              <a:rPr lang="en" sz="1000">
                <a:solidFill>
                  <a:schemeClr val="dk2"/>
                </a:solidFill>
                <a:latin typeface="Google Sans"/>
                <a:ea typeface="Google Sans"/>
                <a:cs typeface="Google Sans"/>
                <a:sym typeface="Google Sans"/>
              </a:rPr>
              <a:t> </a:t>
            </a:r>
            <a:r>
              <a:rPr lang="en" sz="1000" u="sng">
                <a:solidFill>
                  <a:schemeClr val="hlink"/>
                </a:solidFill>
                <a:latin typeface="Google Sans"/>
                <a:ea typeface="Google Sans"/>
                <a:cs typeface="Google Sans"/>
                <a:sym typeface="Google Sans"/>
                <a:hlinkClick r:id="rId3"/>
              </a:rPr>
              <a:t>Design thinking deck</a:t>
            </a:r>
            <a:r>
              <a:rPr lang="en" sz="1000">
                <a:solidFill>
                  <a:srgbClr val="595959"/>
                </a:solidFill>
                <a:latin typeface="Google Sans"/>
                <a:ea typeface="Google Sans"/>
                <a:cs typeface="Google Sans"/>
                <a:sym typeface="Google Sans"/>
              </a:rPr>
              <a:t> (estimated time ~4 hours)</a:t>
            </a:r>
            <a:endParaRPr sz="10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000">
                <a:solidFill>
                  <a:srgbClr val="595959"/>
                </a:solidFill>
                <a:latin typeface="Google Sans"/>
                <a:ea typeface="Google Sans"/>
                <a:cs typeface="Google Sans"/>
                <a:sym typeface="Google Sans"/>
              </a:rPr>
              <a:t>Preparation material:</a:t>
            </a:r>
            <a:r>
              <a:rPr lang="en" sz="1000">
                <a:solidFill>
                  <a:srgbClr val="595959"/>
                </a:solidFill>
                <a:latin typeface="Google Sans"/>
                <a:ea typeface="Google Sans"/>
                <a:cs typeface="Google Sans"/>
                <a:sym typeface="Google Sans"/>
              </a:rPr>
              <a:t> </a:t>
            </a:r>
            <a:r>
              <a:rPr lang="en" sz="1000" u="sng">
                <a:solidFill>
                  <a:schemeClr val="hlink"/>
                </a:solidFill>
                <a:latin typeface="Google Sans"/>
                <a:ea typeface="Google Sans"/>
                <a:cs typeface="Google Sans"/>
                <a:sym typeface="Google Sans"/>
                <a:hlinkClick r:id="rId4"/>
              </a:rPr>
              <a:t>Detailed design thinking guide &amp; Speaker notes</a:t>
            </a:r>
            <a:endParaRPr sz="10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000">
                <a:solidFill>
                  <a:srgbClr val="595959"/>
                </a:solidFill>
                <a:latin typeface="Google Sans"/>
                <a:ea typeface="Google Sans"/>
                <a:cs typeface="Google Sans"/>
                <a:sym typeface="Google Sans"/>
              </a:rPr>
              <a:t>Things to note: </a:t>
            </a:r>
            <a:r>
              <a:rPr lang="en" sz="1000">
                <a:solidFill>
                  <a:srgbClr val="595959"/>
                </a:solidFill>
                <a:latin typeface="Google Sans"/>
                <a:ea typeface="Google Sans"/>
                <a:cs typeface="Google Sans"/>
                <a:sym typeface="Google Sans"/>
              </a:rPr>
              <a:t>Aim of this workshop is not to take the participants through the whole design thinking process - but to take them to a stage where they’re able to formulate a problem that can be solved using Machine Learning in one or other way (see the presentation material). Group of 6-8 people is a good size. At the end of the session, ask one person from each group to come up and present their idea. </a:t>
            </a:r>
            <a:endParaRPr sz="10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1600"/>
              </a:spcAft>
              <a:buNone/>
            </a:pPr>
            <a:r>
              <a:t/>
            </a:r>
            <a:endParaRPr sz="1000">
              <a:solidFill>
                <a:srgbClr val="595959"/>
              </a:solidFill>
              <a:latin typeface="Google Sans"/>
              <a:ea typeface="Google Sans"/>
              <a:cs typeface="Google Sans"/>
              <a:sym typeface="Google Sans"/>
            </a:endParaRPr>
          </a:p>
        </p:txBody>
      </p:sp>
      <p:sp>
        <p:nvSpPr>
          <p:cNvPr id="154" name="Google Shape;154;p24"/>
          <p:cNvSpPr txBox="1"/>
          <p:nvPr/>
        </p:nvSpPr>
        <p:spPr>
          <a:xfrm>
            <a:off x="4501450" y="1924225"/>
            <a:ext cx="4050000" cy="2526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Google Sans"/>
                <a:ea typeface="Google Sans"/>
                <a:cs typeface="Google Sans"/>
                <a:sym typeface="Google Sans"/>
              </a:rPr>
              <a:t>Presentation material:</a:t>
            </a:r>
            <a:r>
              <a:rPr lang="en" sz="1000">
                <a:solidFill>
                  <a:schemeClr val="dk2"/>
                </a:solidFill>
                <a:latin typeface="Google Sans"/>
                <a:ea typeface="Google Sans"/>
                <a:cs typeface="Google Sans"/>
                <a:sym typeface="Google Sans"/>
              </a:rPr>
              <a:t> Use the videos from </a:t>
            </a:r>
            <a:r>
              <a:rPr lang="en" sz="1000" u="sng">
                <a:solidFill>
                  <a:schemeClr val="hlink"/>
                </a:solidFill>
                <a:latin typeface="Google Sans"/>
                <a:ea typeface="Google Sans"/>
                <a:cs typeface="Google Sans"/>
                <a:sym typeface="Google Sans"/>
                <a:hlinkClick r:id="rId5"/>
              </a:rPr>
              <a:t>ML with GCP &amp; TF course</a:t>
            </a:r>
            <a:r>
              <a:rPr lang="en" sz="1000">
                <a:solidFill>
                  <a:schemeClr val="dk2"/>
                </a:solidFill>
                <a:latin typeface="Google Sans"/>
                <a:ea typeface="Google Sans"/>
                <a:cs typeface="Google Sans"/>
                <a:sym typeface="Google Sans"/>
              </a:rPr>
              <a:t> to present</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000">
                <a:solidFill>
                  <a:schemeClr val="dk2"/>
                </a:solidFill>
                <a:latin typeface="Google Sans"/>
                <a:ea typeface="Google Sans"/>
                <a:cs typeface="Google Sans"/>
                <a:sym typeface="Google Sans"/>
              </a:rPr>
              <a:t>Preparation material:</a:t>
            </a:r>
            <a:r>
              <a:rPr lang="en" sz="1000">
                <a:solidFill>
                  <a:schemeClr val="dk2"/>
                </a:solidFill>
                <a:latin typeface="Google Sans"/>
                <a:ea typeface="Google Sans"/>
                <a:cs typeface="Google Sans"/>
                <a:sym typeface="Google Sans"/>
              </a:rPr>
              <a:t> Go through </a:t>
            </a:r>
            <a:r>
              <a:rPr lang="en" sz="1000" u="sng">
                <a:solidFill>
                  <a:schemeClr val="hlink"/>
                </a:solidFill>
                <a:latin typeface="Google Sans"/>
                <a:ea typeface="Google Sans"/>
                <a:cs typeface="Google Sans"/>
                <a:sym typeface="Google Sans"/>
                <a:hlinkClick r:id="rId6"/>
              </a:rPr>
              <a:t>MLCC</a:t>
            </a:r>
            <a:r>
              <a:rPr lang="en" sz="1000">
                <a:solidFill>
                  <a:schemeClr val="dk2"/>
                </a:solidFill>
                <a:latin typeface="Google Sans"/>
                <a:ea typeface="Google Sans"/>
                <a:cs typeface="Google Sans"/>
                <a:sym typeface="Google Sans"/>
              </a:rPr>
              <a:t> to familiarise yourself with ML concepts, Try doing one lab on </a:t>
            </a:r>
            <a:r>
              <a:rPr lang="en" sz="1000" u="sng">
                <a:solidFill>
                  <a:schemeClr val="hlink"/>
                </a:solidFill>
                <a:latin typeface="Google Sans"/>
                <a:ea typeface="Google Sans"/>
                <a:cs typeface="Google Sans"/>
                <a:sym typeface="Google Sans"/>
                <a:hlinkClick r:id="rId7"/>
              </a:rPr>
              <a:t>Qwiklab</a:t>
            </a:r>
            <a:r>
              <a:rPr lang="en" sz="1000">
                <a:solidFill>
                  <a:schemeClr val="dk2"/>
                </a:solidFill>
                <a:latin typeface="Google Sans"/>
                <a:ea typeface="Google Sans"/>
                <a:cs typeface="Google Sans"/>
                <a:sym typeface="Google Sans"/>
              </a:rPr>
              <a:t> to be familiar with platform &amp; environment.  </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000">
                <a:solidFill>
                  <a:schemeClr val="dk2"/>
                </a:solidFill>
                <a:latin typeface="Google Sans"/>
                <a:ea typeface="Google Sans"/>
                <a:cs typeface="Google Sans"/>
                <a:sym typeface="Google Sans"/>
              </a:rPr>
              <a:t>Things to note: </a:t>
            </a:r>
            <a:r>
              <a:rPr lang="en" sz="1000">
                <a:solidFill>
                  <a:schemeClr val="dk2"/>
                </a:solidFill>
                <a:latin typeface="Google Sans"/>
                <a:ea typeface="Google Sans"/>
                <a:cs typeface="Google Sans"/>
                <a:sym typeface="Google Sans"/>
              </a:rPr>
              <a:t>Participants will be required to use the free voucher for coursera specialization (would have been shared with organizer before the session), they will be required to put in their credit card for access - which can be removed anytime later &amp; they’ll still have the access. If there’s a problem with access, you may want to consider an option of pairing up participants. </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1600"/>
              </a:spcAft>
              <a:buNone/>
            </a:pPr>
            <a:r>
              <a:t/>
            </a:r>
            <a:endParaRPr b="1" sz="1000">
              <a:solidFill>
                <a:srgbClr val="595959"/>
              </a:solidFill>
              <a:latin typeface="Google Sans"/>
              <a:ea typeface="Google Sans"/>
              <a:cs typeface="Google Sans"/>
              <a:sym typeface="Google Sans"/>
            </a:endParaRPr>
          </a:p>
        </p:txBody>
      </p:sp>
      <p:sp>
        <p:nvSpPr>
          <p:cNvPr id="155" name="Google Shape;155;p24"/>
          <p:cNvSpPr txBox="1"/>
          <p:nvPr/>
        </p:nvSpPr>
        <p:spPr>
          <a:xfrm>
            <a:off x="4501450" y="1237500"/>
            <a:ext cx="40500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Module-2</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Learn</a:t>
            </a:r>
            <a:endParaRPr sz="1800">
              <a:solidFill>
                <a:srgbClr val="FFFFFF"/>
              </a:solidFill>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35500" y="327000"/>
            <a:ext cx="8228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Trainer resources</a:t>
            </a:r>
            <a:endParaRPr>
              <a:solidFill>
                <a:srgbClr val="4285F4"/>
              </a:solidFill>
              <a:latin typeface="Google Sans"/>
              <a:ea typeface="Google Sans"/>
              <a:cs typeface="Google Sans"/>
              <a:sym typeface="Google Sans"/>
            </a:endParaRPr>
          </a:p>
        </p:txBody>
      </p:sp>
      <p:sp>
        <p:nvSpPr>
          <p:cNvPr id="161" name="Google Shape;161;p25"/>
          <p:cNvSpPr txBox="1"/>
          <p:nvPr/>
        </p:nvSpPr>
        <p:spPr>
          <a:xfrm>
            <a:off x="235500" y="1237525"/>
            <a:ext cx="33558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Module-3</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Study</a:t>
            </a:r>
            <a:endParaRPr sz="1800">
              <a:solidFill>
                <a:srgbClr val="FFFFFF"/>
              </a:solidFill>
              <a:latin typeface="Google Sans"/>
              <a:ea typeface="Google Sans"/>
              <a:cs typeface="Google Sans"/>
              <a:sym typeface="Google Sans"/>
            </a:endParaRPr>
          </a:p>
        </p:txBody>
      </p:sp>
      <p:sp>
        <p:nvSpPr>
          <p:cNvPr id="162" name="Google Shape;162;p25"/>
          <p:cNvSpPr txBox="1"/>
          <p:nvPr/>
        </p:nvSpPr>
        <p:spPr>
          <a:xfrm>
            <a:off x="235500" y="1923000"/>
            <a:ext cx="3355800" cy="2790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Google Sans"/>
                <a:ea typeface="Google Sans"/>
                <a:cs typeface="Google Sans"/>
                <a:sym typeface="Google Sans"/>
              </a:rPr>
              <a:t>Presentation material:</a:t>
            </a:r>
            <a:r>
              <a:rPr lang="en" sz="1000">
                <a:solidFill>
                  <a:schemeClr val="dk2"/>
                </a:solidFill>
                <a:latin typeface="Google Sans"/>
                <a:ea typeface="Google Sans"/>
                <a:cs typeface="Google Sans"/>
                <a:sym typeface="Google Sans"/>
              </a:rPr>
              <a:t> You can present the </a:t>
            </a:r>
            <a:r>
              <a:rPr lang="en" sz="1000" u="sng">
                <a:solidFill>
                  <a:schemeClr val="hlink"/>
                </a:solidFill>
                <a:latin typeface="Google Sans"/>
                <a:ea typeface="Google Sans"/>
                <a:cs typeface="Google Sans"/>
                <a:sym typeface="Google Sans"/>
                <a:hlinkClick r:id="rId3"/>
              </a:rPr>
              <a:t>qwiklabs</a:t>
            </a:r>
            <a:r>
              <a:rPr lang="en" sz="1000">
                <a:solidFill>
                  <a:schemeClr val="dk2"/>
                </a:solidFill>
                <a:latin typeface="Google Sans"/>
                <a:ea typeface="Google Sans"/>
                <a:cs typeface="Google Sans"/>
                <a:sym typeface="Google Sans"/>
              </a:rPr>
              <a:t> screen and suggest the participants to follow. </a:t>
            </a:r>
            <a:endParaRPr sz="10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000">
                <a:solidFill>
                  <a:srgbClr val="595959"/>
                </a:solidFill>
                <a:latin typeface="Google Sans"/>
                <a:ea typeface="Google Sans"/>
                <a:cs typeface="Google Sans"/>
                <a:sym typeface="Google Sans"/>
              </a:rPr>
              <a:t>Preparation material:</a:t>
            </a:r>
            <a:r>
              <a:rPr lang="en" sz="1000">
                <a:solidFill>
                  <a:srgbClr val="595959"/>
                </a:solidFill>
                <a:latin typeface="Google Sans"/>
                <a:ea typeface="Google Sans"/>
                <a:cs typeface="Google Sans"/>
                <a:sym typeface="Google Sans"/>
              </a:rPr>
              <a:t> Go through the </a:t>
            </a:r>
            <a:r>
              <a:rPr lang="en" sz="1000" u="sng">
                <a:solidFill>
                  <a:schemeClr val="hlink"/>
                </a:solidFill>
                <a:latin typeface="Google Sans"/>
                <a:ea typeface="Google Sans"/>
                <a:cs typeface="Google Sans"/>
                <a:sym typeface="Google Sans"/>
                <a:hlinkClick r:id="rId4"/>
              </a:rPr>
              <a:t>Baseline AI/ML quest</a:t>
            </a:r>
            <a:r>
              <a:rPr lang="en" sz="1000">
                <a:solidFill>
                  <a:srgbClr val="595959"/>
                </a:solidFill>
                <a:latin typeface="Google Sans"/>
                <a:ea typeface="Google Sans"/>
                <a:cs typeface="Google Sans"/>
                <a:sym typeface="Google Sans"/>
              </a:rPr>
              <a:t> in order to better prepared with the whole topic. </a:t>
            </a:r>
            <a:endParaRPr sz="10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1600"/>
              </a:spcAft>
              <a:buNone/>
            </a:pPr>
            <a:r>
              <a:rPr b="1" lang="en" sz="1000">
                <a:solidFill>
                  <a:srgbClr val="595959"/>
                </a:solidFill>
                <a:latin typeface="Google Sans"/>
                <a:ea typeface="Google Sans"/>
                <a:cs typeface="Google Sans"/>
                <a:sym typeface="Google Sans"/>
              </a:rPr>
              <a:t>Things to note: </a:t>
            </a:r>
            <a:r>
              <a:rPr lang="en" sz="1000">
                <a:solidFill>
                  <a:srgbClr val="595959"/>
                </a:solidFill>
                <a:latin typeface="Google Sans"/>
                <a:ea typeface="Google Sans"/>
                <a:cs typeface="Google Sans"/>
                <a:sym typeface="Google Sans"/>
              </a:rPr>
              <a:t>Give sufficient time (~10-15 mins) to participants for setting up their qwiklab accounts (voucher would have been shared with organizer before the session), redeeming the voucher &amp; getting ready. Spend 10 mins before and after the lab discussing what they’re going to learn and what did they learn respectively. Remind them that the lab is timed, so they shouldn’t take a long break in between of a lab.</a:t>
            </a:r>
            <a:endParaRPr sz="1000">
              <a:solidFill>
                <a:srgbClr val="595959"/>
              </a:solidFill>
              <a:latin typeface="Google Sans"/>
              <a:ea typeface="Google Sans"/>
              <a:cs typeface="Google Sans"/>
              <a:sym typeface="Google Sans"/>
            </a:endParaRPr>
          </a:p>
        </p:txBody>
      </p:sp>
      <p:sp>
        <p:nvSpPr>
          <p:cNvPr id="163" name="Google Shape;163;p25"/>
          <p:cNvSpPr txBox="1"/>
          <p:nvPr/>
        </p:nvSpPr>
        <p:spPr>
          <a:xfrm>
            <a:off x="3718275" y="1924225"/>
            <a:ext cx="4833300" cy="2788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2"/>
                </a:solidFill>
                <a:latin typeface="Google Sans"/>
                <a:ea typeface="Google Sans"/>
                <a:cs typeface="Google Sans"/>
                <a:sym typeface="Google Sans"/>
              </a:rPr>
              <a:t>Presentation material:</a:t>
            </a:r>
            <a:r>
              <a:rPr lang="en" sz="1000">
                <a:solidFill>
                  <a:schemeClr val="dk2"/>
                </a:solidFill>
                <a:latin typeface="Google Sans"/>
                <a:ea typeface="Google Sans"/>
                <a:cs typeface="Google Sans"/>
                <a:sym typeface="Google Sans"/>
              </a:rPr>
              <a:t> (Basic) Present the screen of </a:t>
            </a:r>
            <a:r>
              <a:rPr lang="en" sz="1000" u="sng">
                <a:solidFill>
                  <a:schemeClr val="hlink"/>
                </a:solidFill>
                <a:latin typeface="Google Sans"/>
                <a:ea typeface="Google Sans"/>
                <a:cs typeface="Google Sans"/>
                <a:sym typeface="Google Sans"/>
                <a:hlinkClick r:id="rId5"/>
              </a:rPr>
              <a:t>Kaggle challenge</a:t>
            </a:r>
            <a:r>
              <a:rPr lang="en" sz="1000">
                <a:solidFill>
                  <a:schemeClr val="dk2"/>
                </a:solidFill>
                <a:latin typeface="Google Sans"/>
                <a:ea typeface="Google Sans"/>
                <a:cs typeface="Google Sans"/>
                <a:sym typeface="Google Sans"/>
              </a:rPr>
              <a:t>, (Advanced) Share the themes, timeline &amp;  guidelines of hackathon.</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000">
                <a:solidFill>
                  <a:schemeClr val="dk2"/>
                </a:solidFill>
                <a:latin typeface="Google Sans"/>
                <a:ea typeface="Google Sans"/>
                <a:cs typeface="Google Sans"/>
                <a:sym typeface="Google Sans"/>
              </a:rPr>
              <a:t>Preparation material:</a:t>
            </a:r>
            <a:r>
              <a:rPr lang="en" sz="1000">
                <a:solidFill>
                  <a:schemeClr val="dk2"/>
                </a:solidFill>
                <a:latin typeface="Google Sans"/>
                <a:ea typeface="Google Sans"/>
                <a:cs typeface="Google Sans"/>
                <a:sym typeface="Google Sans"/>
              </a:rPr>
              <a:t> (Basic) Go through the </a:t>
            </a:r>
            <a:r>
              <a:rPr lang="en" sz="1000" u="sng">
                <a:solidFill>
                  <a:schemeClr val="hlink"/>
                </a:solidFill>
                <a:latin typeface="Google Sans"/>
                <a:ea typeface="Google Sans"/>
                <a:cs typeface="Google Sans"/>
                <a:sym typeface="Google Sans"/>
                <a:hlinkClick r:id="rId6"/>
              </a:rPr>
              <a:t>starter colab</a:t>
            </a:r>
            <a:r>
              <a:rPr lang="en" sz="1000">
                <a:solidFill>
                  <a:schemeClr val="dk2"/>
                </a:solidFill>
                <a:latin typeface="Google Sans"/>
                <a:ea typeface="Google Sans"/>
                <a:cs typeface="Google Sans"/>
                <a:sym typeface="Google Sans"/>
              </a:rPr>
              <a:t>, (Advanced) Go through any hackathon guide - </a:t>
            </a:r>
            <a:r>
              <a:rPr lang="en" sz="1000" u="sng">
                <a:solidFill>
                  <a:schemeClr val="hlink"/>
                </a:solidFill>
                <a:latin typeface="Google Sans"/>
                <a:ea typeface="Google Sans"/>
                <a:cs typeface="Google Sans"/>
                <a:sym typeface="Google Sans"/>
                <a:hlinkClick r:id="rId7"/>
              </a:rPr>
              <a:t>example</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000">
                <a:solidFill>
                  <a:schemeClr val="dk2"/>
                </a:solidFill>
                <a:latin typeface="Google Sans"/>
                <a:ea typeface="Google Sans"/>
                <a:cs typeface="Google Sans"/>
                <a:sym typeface="Google Sans"/>
              </a:rPr>
              <a:t>Best practices: </a:t>
            </a:r>
            <a:r>
              <a:rPr lang="en" sz="1000">
                <a:solidFill>
                  <a:schemeClr val="dk2"/>
                </a:solidFill>
                <a:latin typeface="Google Sans"/>
                <a:ea typeface="Google Sans"/>
                <a:cs typeface="Google Sans"/>
                <a:sym typeface="Google Sans"/>
              </a:rPr>
              <a:t>(Basic) 1) Before starting, emphasize that there are multiple ways (i.e., using engineered features, using TensorFlow/Keras text classification APIs, using TF Hub) to solve the project challenge and it’s up to the participants to choose the one(s) that they are comfortable with. 2) Evangelize Kaggle as a platform not just for the project duration but as an open-sourced ML challenge repository for participants to apply and improve their ML skills learnt during the bootcamp at their leisure. Kaggle also serves as a platform to showcase ML skills for potential job roles and hiring. 3) Though not strictly required, it’s advisable to use TensorFlow API</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rPr lang="en" sz="1000">
                <a:solidFill>
                  <a:schemeClr val="dk2"/>
                </a:solidFill>
                <a:latin typeface="Google Sans"/>
                <a:ea typeface="Google Sans"/>
                <a:cs typeface="Google Sans"/>
                <a:sym typeface="Google Sans"/>
              </a:rPr>
              <a:t>abcde</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0"/>
              </a:spcAft>
              <a:buNone/>
            </a:pPr>
            <a:r>
              <a:t/>
            </a:r>
            <a:endParaRPr sz="1000">
              <a:solidFill>
                <a:schemeClr val="dk2"/>
              </a:solidFill>
              <a:latin typeface="Google Sans"/>
              <a:ea typeface="Google Sans"/>
              <a:cs typeface="Google Sans"/>
              <a:sym typeface="Google Sans"/>
            </a:endParaRPr>
          </a:p>
          <a:p>
            <a:pPr indent="0" lvl="0" marL="0" rtl="0" algn="l">
              <a:lnSpc>
                <a:spcPct val="115000"/>
              </a:lnSpc>
              <a:spcBef>
                <a:spcPts val="1600"/>
              </a:spcBef>
              <a:spcAft>
                <a:spcPts val="1600"/>
              </a:spcAft>
              <a:buNone/>
            </a:pPr>
            <a:r>
              <a:t/>
            </a:r>
            <a:endParaRPr b="1" sz="1000">
              <a:solidFill>
                <a:srgbClr val="595959"/>
              </a:solidFill>
              <a:latin typeface="Google Sans"/>
              <a:ea typeface="Google Sans"/>
              <a:cs typeface="Google Sans"/>
              <a:sym typeface="Google Sans"/>
            </a:endParaRPr>
          </a:p>
        </p:txBody>
      </p:sp>
      <p:sp>
        <p:nvSpPr>
          <p:cNvPr id="164" name="Google Shape;164;p25"/>
          <p:cNvSpPr txBox="1"/>
          <p:nvPr/>
        </p:nvSpPr>
        <p:spPr>
          <a:xfrm>
            <a:off x="3718275" y="1237500"/>
            <a:ext cx="48333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Module-4</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Build</a:t>
            </a:r>
            <a:endParaRPr sz="1800">
              <a:solidFill>
                <a:srgbClr val="FFFFFF"/>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Questions? </a:t>
            </a:r>
            <a:endParaRPr>
              <a:latin typeface="Google Sans"/>
              <a:ea typeface="Google Sans"/>
              <a:cs typeface="Google Sans"/>
              <a:sym typeface="Google Sans"/>
            </a:endParaRPr>
          </a:p>
        </p:txBody>
      </p:sp>
      <p:sp>
        <p:nvSpPr>
          <p:cNvPr id="170" name="Google Shape;170;p26"/>
          <p:cNvSpPr txBox="1"/>
          <p:nvPr>
            <p:ph idx="1" type="body"/>
          </p:nvPr>
        </p:nvSpPr>
        <p:spPr>
          <a:xfrm>
            <a:off x="311700" y="1389600"/>
            <a:ext cx="7266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Google Sans"/>
                <a:ea typeface="Google Sans"/>
                <a:cs typeface="Google Sans"/>
                <a:sym typeface="Google Sans"/>
              </a:rPr>
              <a:t>Reach out to </a:t>
            </a:r>
            <a:r>
              <a:rPr lang="en" sz="1400" u="sng">
                <a:solidFill>
                  <a:schemeClr val="hlink"/>
                </a:solidFill>
                <a:latin typeface="Google Sans"/>
                <a:ea typeface="Google Sans"/>
                <a:cs typeface="Google Sans"/>
                <a:sym typeface="Google Sans"/>
                <a:hlinkClick r:id="rId3"/>
              </a:rPr>
              <a:t>desaiv@google.com</a:t>
            </a:r>
            <a:r>
              <a:rPr lang="en" sz="1400">
                <a:latin typeface="Google Sans"/>
                <a:ea typeface="Google Sans"/>
                <a:cs typeface="Google Sans"/>
                <a:sym typeface="Google Sans"/>
              </a:rPr>
              <a:t> or </a:t>
            </a:r>
            <a:r>
              <a:rPr lang="en" sz="1400" u="sng">
                <a:solidFill>
                  <a:schemeClr val="hlink"/>
                </a:solidFill>
                <a:latin typeface="Google Sans"/>
                <a:ea typeface="Google Sans"/>
                <a:cs typeface="Google Sans"/>
                <a:sym typeface="Google Sans"/>
                <a:hlinkClick r:id="rId4"/>
              </a:rPr>
              <a:t>thyeyeowbok@google.com</a:t>
            </a:r>
            <a:r>
              <a:rPr lang="en" sz="1400">
                <a:latin typeface="Google Sans"/>
                <a:ea typeface="Google Sans"/>
                <a:cs typeface="Google Sans"/>
                <a:sym typeface="Google Sans"/>
              </a:rPr>
              <a:t> </a:t>
            </a:r>
            <a:endParaRPr sz="1400">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7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Google Sans"/>
                <a:ea typeface="Google Sans"/>
                <a:cs typeface="Google Sans"/>
                <a:sym typeface="Google Sans"/>
              </a:rPr>
              <a:t>How to use this deck</a:t>
            </a:r>
            <a:endParaRPr sz="2400">
              <a:latin typeface="Google Sans"/>
              <a:ea typeface="Google Sans"/>
              <a:cs typeface="Google Sans"/>
              <a:sym typeface="Google Sans"/>
            </a:endParaRPr>
          </a:p>
        </p:txBody>
      </p:sp>
      <p:sp>
        <p:nvSpPr>
          <p:cNvPr id="61" name="Google Shape;61;p14"/>
          <p:cNvSpPr txBox="1"/>
          <p:nvPr>
            <p:ph idx="1" type="body"/>
          </p:nvPr>
        </p:nvSpPr>
        <p:spPr>
          <a:xfrm>
            <a:off x="311700" y="1381075"/>
            <a:ext cx="8520600" cy="310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oogle Sans"/>
              <a:buAutoNum type="arabicPeriod"/>
            </a:pPr>
            <a:r>
              <a:rPr b="1" lang="en" sz="1400">
                <a:solidFill>
                  <a:srgbClr val="4285F4"/>
                </a:solidFill>
                <a:latin typeface="Google Sans"/>
                <a:ea typeface="Google Sans"/>
                <a:cs typeface="Google Sans"/>
                <a:sym typeface="Google Sans"/>
              </a:rPr>
              <a:t>Choose the modules:</a:t>
            </a:r>
            <a:r>
              <a:rPr lang="en" sz="1400">
                <a:solidFill>
                  <a:srgbClr val="4285F4"/>
                </a:solidFill>
                <a:latin typeface="Google Sans"/>
                <a:ea typeface="Google Sans"/>
                <a:cs typeface="Google Sans"/>
                <a:sym typeface="Google Sans"/>
              </a:rPr>
              <a:t> </a:t>
            </a:r>
            <a:r>
              <a:rPr lang="en" sz="1400">
                <a:latin typeface="Google Sans"/>
                <a:ea typeface="Google Sans"/>
                <a:cs typeface="Google Sans"/>
                <a:sym typeface="Google Sans"/>
              </a:rPr>
              <a:t>There are in total </a:t>
            </a:r>
            <a:r>
              <a:rPr lang="en" sz="1400" u="sng">
                <a:solidFill>
                  <a:schemeClr val="hlink"/>
                </a:solidFill>
                <a:latin typeface="Google Sans"/>
                <a:ea typeface="Google Sans"/>
                <a:cs typeface="Google Sans"/>
                <a:sym typeface="Google Sans"/>
                <a:hlinkClick action="ppaction://hlinksldjump" r:id="rId3"/>
              </a:rPr>
              <a:t>4 modules</a:t>
            </a:r>
            <a:r>
              <a:rPr lang="en" sz="1400">
                <a:latin typeface="Google Sans"/>
                <a:ea typeface="Google Sans"/>
                <a:cs typeface="Google Sans"/>
                <a:sym typeface="Google Sans"/>
              </a:rPr>
              <a:t> of ML Bootcamp (Design, Study, Learn, Build). </a:t>
            </a:r>
            <a:r>
              <a:rPr lang="en" sz="1400">
                <a:latin typeface="Google Sans"/>
                <a:ea typeface="Google Sans"/>
                <a:cs typeface="Google Sans"/>
                <a:sym typeface="Google Sans"/>
              </a:rPr>
              <a:t>Pick up which modules you’d like to have for your audience. </a:t>
            </a:r>
            <a:r>
              <a:rPr lang="en" sz="1400">
                <a:latin typeface="Google Sans"/>
                <a:ea typeface="Google Sans"/>
                <a:cs typeface="Google Sans"/>
                <a:sym typeface="Google Sans"/>
              </a:rPr>
              <a:t>We recommend to include all four in the given sequence for the best experience.  </a:t>
            </a:r>
            <a:endParaRPr sz="1400">
              <a:latin typeface="Google Sans"/>
              <a:ea typeface="Google Sans"/>
              <a:cs typeface="Google Sans"/>
              <a:sym typeface="Google Sans"/>
            </a:endParaRPr>
          </a:p>
          <a:p>
            <a:pPr indent="-317500" lvl="0" marL="457200" rtl="0" algn="l">
              <a:spcBef>
                <a:spcPts val="0"/>
              </a:spcBef>
              <a:spcAft>
                <a:spcPts val="0"/>
              </a:spcAft>
              <a:buSzPts val="1400"/>
              <a:buFont typeface="Google Sans"/>
              <a:buAutoNum type="arabicPeriod"/>
            </a:pPr>
            <a:r>
              <a:rPr b="1" lang="en" sz="1400">
                <a:solidFill>
                  <a:srgbClr val="4285F4"/>
                </a:solidFill>
                <a:latin typeface="Google Sans"/>
                <a:ea typeface="Google Sans"/>
                <a:cs typeface="Google Sans"/>
                <a:sym typeface="Google Sans"/>
              </a:rPr>
              <a:t>Choose the format: </a:t>
            </a:r>
            <a:r>
              <a:rPr lang="en" sz="1400">
                <a:latin typeface="Google Sans"/>
                <a:ea typeface="Google Sans"/>
                <a:cs typeface="Google Sans"/>
                <a:sym typeface="Google Sans"/>
              </a:rPr>
              <a:t>You can do the whole bootcamp (4 modules) in 2 continuous days or different modules spread over different days - based on the availability of your audience. For every module, we’ve provided with a sample agenda. </a:t>
            </a:r>
            <a:endParaRPr sz="1400">
              <a:latin typeface="Google Sans"/>
              <a:ea typeface="Google Sans"/>
              <a:cs typeface="Google Sans"/>
              <a:sym typeface="Google Sans"/>
            </a:endParaRPr>
          </a:p>
          <a:p>
            <a:pPr indent="-317500" lvl="0" marL="457200" rtl="0" algn="l">
              <a:spcBef>
                <a:spcPts val="0"/>
              </a:spcBef>
              <a:spcAft>
                <a:spcPts val="0"/>
              </a:spcAft>
              <a:buSzPts val="1400"/>
              <a:buFont typeface="Google Sans"/>
              <a:buAutoNum type="arabicPeriod"/>
            </a:pPr>
            <a:r>
              <a:rPr b="1" lang="en" sz="1400">
                <a:solidFill>
                  <a:srgbClr val="4285F4"/>
                </a:solidFill>
                <a:latin typeface="Google Sans"/>
                <a:ea typeface="Google Sans"/>
                <a:cs typeface="Google Sans"/>
                <a:sym typeface="Google Sans"/>
              </a:rPr>
              <a:t>Select</a:t>
            </a:r>
            <a:r>
              <a:rPr b="1" lang="en" sz="1400">
                <a:solidFill>
                  <a:srgbClr val="4285F4"/>
                </a:solidFill>
                <a:latin typeface="Google Sans"/>
                <a:ea typeface="Google Sans"/>
                <a:cs typeface="Google Sans"/>
                <a:sym typeface="Google Sans"/>
              </a:rPr>
              <a:t> the trainers: </a:t>
            </a:r>
            <a:r>
              <a:rPr lang="en" sz="1400">
                <a:latin typeface="Google Sans"/>
                <a:ea typeface="Google Sans"/>
                <a:cs typeface="Google Sans"/>
                <a:sym typeface="Google Sans"/>
              </a:rPr>
              <a:t>Make sure to go through the </a:t>
            </a:r>
            <a:r>
              <a:rPr lang="en" sz="1400" u="sng">
                <a:solidFill>
                  <a:schemeClr val="hlink"/>
                </a:solidFill>
                <a:latin typeface="Google Sans"/>
                <a:ea typeface="Google Sans"/>
                <a:cs typeface="Google Sans"/>
                <a:sym typeface="Google Sans"/>
                <a:hlinkClick action="ppaction://hlinksldjump" r:id="rId4"/>
              </a:rPr>
              <a:t>trainer requirements</a:t>
            </a:r>
            <a:r>
              <a:rPr lang="en" sz="1400">
                <a:latin typeface="Google Sans"/>
                <a:ea typeface="Google Sans"/>
                <a:cs typeface="Google Sans"/>
                <a:sym typeface="Google Sans"/>
              </a:rPr>
              <a:t> for selecting the best fit trainers. </a:t>
            </a:r>
            <a:endParaRPr sz="1400">
              <a:latin typeface="Google Sans"/>
              <a:ea typeface="Google Sans"/>
              <a:cs typeface="Google Sans"/>
              <a:sym typeface="Google Sans"/>
            </a:endParaRPr>
          </a:p>
          <a:p>
            <a:pPr indent="-317500" lvl="0" marL="457200" rtl="0" algn="l">
              <a:spcBef>
                <a:spcPts val="0"/>
              </a:spcBef>
              <a:spcAft>
                <a:spcPts val="0"/>
              </a:spcAft>
              <a:buSzPts val="1400"/>
              <a:buFont typeface="Google Sans"/>
              <a:buAutoNum type="arabicPeriod"/>
            </a:pPr>
            <a:r>
              <a:rPr b="1" lang="en" sz="1400">
                <a:solidFill>
                  <a:srgbClr val="4285F4"/>
                </a:solidFill>
                <a:latin typeface="Google Sans"/>
                <a:ea typeface="Google Sans"/>
                <a:cs typeface="Google Sans"/>
                <a:sym typeface="Google Sans"/>
              </a:rPr>
              <a:t>Select</a:t>
            </a:r>
            <a:r>
              <a:rPr b="1" lang="en" sz="1400">
                <a:solidFill>
                  <a:srgbClr val="4285F4"/>
                </a:solidFill>
                <a:latin typeface="Google Sans"/>
                <a:ea typeface="Google Sans"/>
                <a:cs typeface="Google Sans"/>
                <a:sym typeface="Google Sans"/>
              </a:rPr>
              <a:t> your audience: </a:t>
            </a:r>
            <a:r>
              <a:rPr lang="en" sz="1400">
                <a:latin typeface="Google Sans"/>
                <a:ea typeface="Google Sans"/>
                <a:cs typeface="Google Sans"/>
                <a:sym typeface="Google Sans"/>
              </a:rPr>
              <a:t>Make sure to send out </a:t>
            </a:r>
            <a:r>
              <a:rPr lang="en" sz="1400" u="sng">
                <a:solidFill>
                  <a:schemeClr val="hlink"/>
                </a:solidFill>
                <a:latin typeface="Google Sans"/>
                <a:ea typeface="Google Sans"/>
                <a:cs typeface="Google Sans"/>
                <a:sym typeface="Google Sans"/>
                <a:hlinkClick action="ppaction://hlinksldjump" r:id="rId5"/>
              </a:rPr>
              <a:t>pre-requisites</a:t>
            </a:r>
            <a:r>
              <a:rPr lang="en" sz="1400">
                <a:latin typeface="Google Sans"/>
                <a:ea typeface="Google Sans"/>
                <a:cs typeface="Google Sans"/>
                <a:sym typeface="Google Sans"/>
              </a:rPr>
              <a:t> along with introduction to set the right expectations for participants. Once you confirm the participants, feel free to send the </a:t>
            </a:r>
            <a:r>
              <a:rPr lang="en" sz="1400" u="sng">
                <a:solidFill>
                  <a:schemeClr val="hlink"/>
                </a:solidFill>
                <a:latin typeface="Google Sans"/>
                <a:ea typeface="Google Sans"/>
                <a:cs typeface="Google Sans"/>
                <a:sym typeface="Google Sans"/>
                <a:hlinkClick action="ppaction://hlinksldjump" r:id="rId6"/>
              </a:rPr>
              <a:t>pre-work</a:t>
            </a:r>
            <a:r>
              <a:rPr lang="en" sz="1400">
                <a:latin typeface="Google Sans"/>
                <a:ea typeface="Google Sans"/>
                <a:cs typeface="Google Sans"/>
                <a:sym typeface="Google Sans"/>
              </a:rPr>
              <a:t>, so that they’re better </a:t>
            </a:r>
            <a:r>
              <a:rPr lang="en" sz="1400">
                <a:latin typeface="Google Sans"/>
                <a:ea typeface="Google Sans"/>
                <a:cs typeface="Google Sans"/>
                <a:sym typeface="Google Sans"/>
              </a:rPr>
              <a:t>prepared</a:t>
            </a:r>
            <a:r>
              <a:rPr lang="en" sz="1400">
                <a:latin typeface="Google Sans"/>
                <a:ea typeface="Google Sans"/>
                <a:cs typeface="Google Sans"/>
                <a:sym typeface="Google Sans"/>
              </a:rPr>
              <a:t> when they come to the bootcamp. </a:t>
            </a:r>
            <a:endParaRPr>
              <a:latin typeface="Google Sans"/>
              <a:ea typeface="Google Sans"/>
              <a:cs typeface="Google Sans"/>
              <a:sym typeface="Google Sans"/>
            </a:endParaRPr>
          </a:p>
          <a:p>
            <a:pPr indent="0" lvl="0" marL="0" rtl="0" algn="l">
              <a:spcBef>
                <a:spcPts val="1600"/>
              </a:spcBef>
              <a:spcAft>
                <a:spcPts val="1600"/>
              </a:spcAft>
              <a:buNone/>
            </a:pPr>
            <a:r>
              <a:t/>
            </a:r>
            <a:endParaRPr>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55600"/>
            <a:ext cx="8555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Prerequisites for participants</a:t>
            </a:r>
            <a:endParaRPr>
              <a:latin typeface="Google Sans"/>
              <a:ea typeface="Google Sans"/>
              <a:cs typeface="Google Sans"/>
              <a:sym typeface="Google Sans"/>
            </a:endParaRPr>
          </a:p>
        </p:txBody>
      </p:sp>
      <p:sp>
        <p:nvSpPr>
          <p:cNvPr id="67" name="Google Shape;67;p15"/>
          <p:cNvSpPr txBox="1"/>
          <p:nvPr>
            <p:ph idx="1" type="body"/>
          </p:nvPr>
        </p:nvSpPr>
        <p:spPr>
          <a:xfrm>
            <a:off x="311700" y="1389600"/>
            <a:ext cx="79602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oogle Sans"/>
              <a:buChar char="●"/>
            </a:pPr>
            <a:r>
              <a:rPr lang="en" sz="1800">
                <a:latin typeface="Google Sans"/>
                <a:ea typeface="Google Sans"/>
                <a:cs typeface="Google Sans"/>
                <a:sym typeface="Google Sans"/>
              </a:rPr>
              <a:t>Proficiency in programming basics, and some experience coding in </a:t>
            </a:r>
            <a:r>
              <a:rPr b="1" lang="en" sz="1800">
                <a:latin typeface="Google Sans"/>
                <a:ea typeface="Google Sans"/>
                <a:cs typeface="Google Sans"/>
                <a:sym typeface="Google Sans"/>
              </a:rPr>
              <a:t>Python</a:t>
            </a:r>
            <a:r>
              <a:rPr lang="en" sz="1800">
                <a:latin typeface="Google Sans"/>
                <a:ea typeface="Google Sans"/>
                <a:cs typeface="Google Sans"/>
                <a:sym typeface="Google Sans"/>
              </a:rPr>
              <a:t>. </a:t>
            </a:r>
            <a:endParaRPr sz="1800">
              <a:latin typeface="Google Sans"/>
              <a:ea typeface="Google Sans"/>
              <a:cs typeface="Google Sans"/>
              <a:sym typeface="Google Sans"/>
            </a:endParaRPr>
          </a:p>
          <a:p>
            <a:pPr indent="-342900" lvl="0" marL="457200" rtl="0" algn="l">
              <a:spcBef>
                <a:spcPts val="0"/>
              </a:spcBef>
              <a:spcAft>
                <a:spcPts val="0"/>
              </a:spcAft>
              <a:buSzPts val="1800"/>
              <a:buFont typeface="Google Sans"/>
              <a:buChar char="●"/>
            </a:pPr>
            <a:r>
              <a:rPr lang="en" sz="1800">
                <a:latin typeface="Google Sans"/>
                <a:ea typeface="Google Sans"/>
                <a:cs typeface="Google Sans"/>
                <a:sym typeface="Google Sans"/>
              </a:rPr>
              <a:t>Basic proficiency with common query language such as </a:t>
            </a:r>
            <a:r>
              <a:rPr b="1" lang="en" sz="1800">
                <a:latin typeface="Google Sans"/>
                <a:ea typeface="Google Sans"/>
                <a:cs typeface="Google Sans"/>
                <a:sym typeface="Google Sans"/>
              </a:rPr>
              <a:t>SQL</a:t>
            </a:r>
            <a:r>
              <a:rPr lang="en" sz="1800">
                <a:latin typeface="Google Sans"/>
                <a:ea typeface="Google Sans"/>
                <a:cs typeface="Google Sans"/>
                <a:sym typeface="Google Sans"/>
              </a:rPr>
              <a:t>.</a:t>
            </a:r>
            <a:endParaRPr sz="1800">
              <a:latin typeface="Google Sans"/>
              <a:ea typeface="Google Sans"/>
              <a:cs typeface="Google Sans"/>
              <a:sym typeface="Google Sans"/>
            </a:endParaRPr>
          </a:p>
          <a:p>
            <a:pPr indent="-342900" lvl="0" marL="457200" rtl="0" algn="l">
              <a:spcBef>
                <a:spcPts val="0"/>
              </a:spcBef>
              <a:spcAft>
                <a:spcPts val="0"/>
              </a:spcAft>
              <a:buSzPts val="1800"/>
              <a:buFont typeface="Google Sans"/>
              <a:buChar char="●"/>
            </a:pPr>
            <a:r>
              <a:rPr lang="en" sz="1800">
                <a:latin typeface="Google Sans"/>
                <a:ea typeface="Google Sans"/>
                <a:cs typeface="Google Sans"/>
                <a:sym typeface="Google Sans"/>
              </a:rPr>
              <a:t>Experience with </a:t>
            </a:r>
            <a:r>
              <a:rPr b="1" lang="en" sz="1800">
                <a:latin typeface="Google Sans"/>
                <a:ea typeface="Google Sans"/>
                <a:cs typeface="Google Sans"/>
                <a:sym typeface="Google Sans"/>
              </a:rPr>
              <a:t>data</a:t>
            </a:r>
            <a:r>
              <a:rPr lang="en" sz="1800">
                <a:latin typeface="Google Sans"/>
                <a:ea typeface="Google Sans"/>
                <a:cs typeface="Google Sans"/>
                <a:sym typeface="Google Sans"/>
              </a:rPr>
              <a:t> modeling, extract, transform, load activities. </a:t>
            </a:r>
            <a:endParaRPr sz="1800">
              <a:latin typeface="Google Sans"/>
              <a:ea typeface="Google Sans"/>
              <a:cs typeface="Google Sans"/>
              <a:sym typeface="Google Sans"/>
            </a:endParaRPr>
          </a:p>
          <a:p>
            <a:pPr indent="-342900" lvl="0" marL="457200" rtl="0" algn="l">
              <a:spcBef>
                <a:spcPts val="0"/>
              </a:spcBef>
              <a:spcAft>
                <a:spcPts val="0"/>
              </a:spcAft>
              <a:buSzPts val="1800"/>
              <a:buFont typeface="Google Sans"/>
              <a:buChar char="●"/>
            </a:pPr>
            <a:r>
              <a:rPr lang="en" sz="1800">
                <a:latin typeface="Google Sans"/>
                <a:ea typeface="Google Sans"/>
                <a:cs typeface="Google Sans"/>
                <a:sym typeface="Google Sans"/>
              </a:rPr>
              <a:t>Familiarity using the </a:t>
            </a:r>
            <a:r>
              <a:rPr b="1" lang="en" sz="1800">
                <a:latin typeface="Google Sans"/>
                <a:ea typeface="Google Sans"/>
                <a:cs typeface="Google Sans"/>
                <a:sym typeface="Google Sans"/>
              </a:rPr>
              <a:t>Google Cloud Platform</a:t>
            </a:r>
            <a:r>
              <a:rPr lang="en" sz="1800">
                <a:latin typeface="Google Sans"/>
                <a:ea typeface="Google Sans"/>
                <a:cs typeface="Google Sans"/>
                <a:sym typeface="Google Sans"/>
              </a:rPr>
              <a:t>.</a:t>
            </a:r>
            <a:endParaRPr sz="1800">
              <a:latin typeface="Google Sans"/>
              <a:ea typeface="Google Sans"/>
              <a:cs typeface="Google Sans"/>
              <a:sym typeface="Google Sans"/>
            </a:endParaRPr>
          </a:p>
          <a:p>
            <a:pPr indent="-342900" lvl="0" marL="457200" rtl="0" algn="l">
              <a:spcBef>
                <a:spcPts val="0"/>
              </a:spcBef>
              <a:spcAft>
                <a:spcPts val="0"/>
              </a:spcAft>
              <a:buSzPts val="1800"/>
              <a:buFont typeface="Google Sans"/>
              <a:buChar char="●"/>
            </a:pPr>
            <a:r>
              <a:rPr lang="en" sz="1800">
                <a:latin typeface="Google Sans"/>
                <a:ea typeface="Google Sans"/>
                <a:cs typeface="Google Sans"/>
                <a:sym typeface="Google Sans"/>
              </a:rPr>
              <a:t>Familiarity with </a:t>
            </a:r>
            <a:r>
              <a:rPr b="1" lang="en" sz="1800">
                <a:latin typeface="Google Sans"/>
                <a:ea typeface="Google Sans"/>
                <a:cs typeface="Google Sans"/>
                <a:sym typeface="Google Sans"/>
              </a:rPr>
              <a:t>Machine Learning</a:t>
            </a:r>
            <a:r>
              <a:rPr lang="en" sz="1800">
                <a:latin typeface="Google Sans"/>
                <a:ea typeface="Google Sans"/>
                <a:cs typeface="Google Sans"/>
                <a:sym typeface="Google Sans"/>
              </a:rPr>
              <a:t> and/or statistics.</a:t>
            </a:r>
            <a:endParaRPr sz="1800">
              <a:latin typeface="Google Sans"/>
              <a:ea typeface="Google Sans"/>
              <a:cs typeface="Google Sans"/>
              <a:sym typeface="Google Sans"/>
            </a:endParaRPr>
          </a:p>
          <a:p>
            <a:pPr indent="0" lvl="0" marL="0" rtl="0" algn="l">
              <a:spcBef>
                <a:spcPts val="1600"/>
              </a:spcBef>
              <a:spcAft>
                <a:spcPts val="0"/>
              </a:spcAft>
              <a:buClr>
                <a:schemeClr val="dk1"/>
              </a:buClr>
              <a:buSzPts val="1100"/>
              <a:buFont typeface="Arial"/>
              <a:buNone/>
            </a:pPr>
            <a:r>
              <a:t/>
            </a:r>
            <a:endParaRPr>
              <a:latin typeface="Google Sans"/>
              <a:ea typeface="Google Sans"/>
              <a:cs typeface="Google Sans"/>
              <a:sym typeface="Google Sans"/>
            </a:endParaRPr>
          </a:p>
          <a:p>
            <a:pPr indent="0" lvl="0" marL="0" rtl="0" algn="l">
              <a:spcBef>
                <a:spcPts val="1600"/>
              </a:spcBef>
              <a:spcAft>
                <a:spcPts val="1600"/>
              </a:spcAft>
              <a:buNone/>
            </a:pPr>
            <a:r>
              <a:t/>
            </a:r>
            <a:endParaRPr>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55600"/>
            <a:ext cx="8555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Prework</a:t>
            </a:r>
            <a:endParaRPr>
              <a:latin typeface="Google Sans"/>
              <a:ea typeface="Google Sans"/>
              <a:cs typeface="Google Sans"/>
              <a:sym typeface="Google Sans"/>
            </a:endParaRPr>
          </a:p>
        </p:txBody>
      </p:sp>
      <p:sp>
        <p:nvSpPr>
          <p:cNvPr id="73" name="Google Shape;73;p16"/>
          <p:cNvSpPr txBox="1"/>
          <p:nvPr>
            <p:ph idx="1" type="body"/>
          </p:nvPr>
        </p:nvSpPr>
        <p:spPr>
          <a:xfrm>
            <a:off x="311700" y="1389600"/>
            <a:ext cx="7960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oogle Sans"/>
                <a:ea typeface="Google Sans"/>
                <a:cs typeface="Google Sans"/>
                <a:sym typeface="Google Sans"/>
              </a:rPr>
              <a:t>If the participants don’t meet the prerequisites, following are the materials they can go through, to prepare themselves. </a:t>
            </a:r>
            <a:endParaRPr sz="1800">
              <a:latin typeface="Google Sans"/>
              <a:ea typeface="Google Sans"/>
              <a:cs typeface="Google Sans"/>
              <a:sym typeface="Google Sans"/>
            </a:endParaRPr>
          </a:p>
          <a:p>
            <a:pPr indent="-342900" lvl="0" marL="457200" rtl="0" algn="l">
              <a:spcBef>
                <a:spcPts val="1600"/>
              </a:spcBef>
              <a:spcAft>
                <a:spcPts val="0"/>
              </a:spcAft>
              <a:buSzPts val="1800"/>
              <a:buFont typeface="Google Sans"/>
              <a:buChar char="●"/>
            </a:pPr>
            <a:r>
              <a:rPr lang="en" sz="1800" u="sng">
                <a:solidFill>
                  <a:schemeClr val="hlink"/>
                </a:solidFill>
                <a:latin typeface="Google Sans"/>
                <a:ea typeface="Google Sans"/>
                <a:cs typeface="Google Sans"/>
                <a:sym typeface="Google Sans"/>
                <a:hlinkClick r:id="rId3"/>
              </a:rPr>
              <a:t>Python programming concepts</a:t>
            </a:r>
            <a:endParaRPr sz="1800">
              <a:latin typeface="Google Sans"/>
              <a:ea typeface="Google Sans"/>
              <a:cs typeface="Google Sans"/>
              <a:sym typeface="Google Sans"/>
            </a:endParaRPr>
          </a:p>
          <a:p>
            <a:pPr indent="-342900" lvl="0" marL="457200" rtl="0" algn="l">
              <a:spcBef>
                <a:spcPts val="0"/>
              </a:spcBef>
              <a:spcAft>
                <a:spcPts val="0"/>
              </a:spcAft>
              <a:buSzPts val="1800"/>
              <a:buFont typeface="Google Sans"/>
              <a:buChar char="●"/>
            </a:pPr>
            <a:r>
              <a:rPr lang="en" sz="1800" u="sng">
                <a:solidFill>
                  <a:schemeClr val="hlink"/>
                </a:solidFill>
                <a:latin typeface="Google Sans"/>
                <a:ea typeface="Google Sans"/>
                <a:cs typeface="Google Sans"/>
                <a:sym typeface="Google Sans"/>
                <a:hlinkClick r:id="rId4"/>
              </a:rPr>
              <a:t>Get started with TensorFlow</a:t>
            </a:r>
            <a:endParaRPr sz="1800">
              <a:latin typeface="Google Sans"/>
              <a:ea typeface="Google Sans"/>
              <a:cs typeface="Google Sans"/>
              <a:sym typeface="Google Sans"/>
            </a:endParaRPr>
          </a:p>
          <a:p>
            <a:pPr indent="-342900" lvl="0" marL="457200" rtl="0" algn="l">
              <a:spcBef>
                <a:spcPts val="0"/>
              </a:spcBef>
              <a:spcAft>
                <a:spcPts val="0"/>
              </a:spcAft>
              <a:buSzPts val="1800"/>
              <a:buFont typeface="Google Sans"/>
              <a:buChar char="●"/>
            </a:pPr>
            <a:r>
              <a:rPr lang="en" sz="1800" u="sng">
                <a:solidFill>
                  <a:schemeClr val="hlink"/>
                </a:solidFill>
                <a:latin typeface="Google Sans"/>
                <a:ea typeface="Google Sans"/>
                <a:cs typeface="Google Sans"/>
                <a:sym typeface="Google Sans"/>
                <a:hlinkClick r:id="rId5"/>
              </a:rPr>
              <a:t>Build your first ML App</a:t>
            </a:r>
            <a:endParaRPr sz="1800">
              <a:latin typeface="Google Sans"/>
              <a:ea typeface="Google Sans"/>
              <a:cs typeface="Google Sans"/>
              <a:sym typeface="Google Sans"/>
            </a:endParaRPr>
          </a:p>
          <a:p>
            <a:pPr indent="-342900" lvl="0" marL="457200" rtl="0" algn="l">
              <a:spcBef>
                <a:spcPts val="0"/>
              </a:spcBef>
              <a:spcAft>
                <a:spcPts val="0"/>
              </a:spcAft>
              <a:buSzPts val="1800"/>
              <a:buFont typeface="Google Sans"/>
              <a:buChar char="●"/>
            </a:pPr>
            <a:r>
              <a:rPr lang="en" sz="1800" u="sng">
                <a:solidFill>
                  <a:schemeClr val="accent5"/>
                </a:solidFill>
                <a:latin typeface="Google Sans"/>
                <a:ea typeface="Google Sans"/>
                <a:cs typeface="Google Sans"/>
                <a:sym typeface="Google Sans"/>
                <a:hlinkClick r:id="rId6"/>
              </a:rPr>
              <a:t>Google Cloud Platform Big Data and Machine Learning Fundamentals</a:t>
            </a:r>
            <a:endParaRPr sz="1800">
              <a:latin typeface="Google Sans"/>
              <a:ea typeface="Google Sans"/>
              <a:cs typeface="Google Sans"/>
              <a:sym typeface="Google Sans"/>
            </a:endParaRPr>
          </a:p>
          <a:p>
            <a:pPr indent="0" lvl="0" marL="0" rtl="0" algn="l">
              <a:spcBef>
                <a:spcPts val="1600"/>
              </a:spcBef>
              <a:spcAft>
                <a:spcPts val="1600"/>
              </a:spcAft>
              <a:buNone/>
            </a:pPr>
            <a:r>
              <a:t/>
            </a:r>
            <a:endParaRPr>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8897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oogle Sans"/>
                <a:ea typeface="Google Sans"/>
                <a:cs typeface="Google Sans"/>
                <a:sym typeface="Google Sans"/>
              </a:rPr>
              <a:t>Machine Learning Bootcamp Content</a:t>
            </a:r>
            <a:endParaRPr>
              <a:latin typeface="Google Sans"/>
              <a:ea typeface="Google Sans"/>
              <a:cs typeface="Google Sans"/>
              <a:sym typeface="Google Sans"/>
            </a:endParaRPr>
          </a:p>
        </p:txBody>
      </p:sp>
      <p:sp>
        <p:nvSpPr>
          <p:cNvPr id="79" name="Google Shape;79;p17"/>
          <p:cNvSpPr txBox="1"/>
          <p:nvPr/>
        </p:nvSpPr>
        <p:spPr>
          <a:xfrm>
            <a:off x="235500" y="1237525"/>
            <a:ext cx="20928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Module-1</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Design</a:t>
            </a:r>
            <a:endParaRPr sz="1800">
              <a:solidFill>
                <a:srgbClr val="FFFFFF"/>
              </a:solidFill>
              <a:latin typeface="Google Sans"/>
              <a:ea typeface="Google Sans"/>
              <a:cs typeface="Google Sans"/>
              <a:sym typeface="Google Sans"/>
            </a:endParaRPr>
          </a:p>
        </p:txBody>
      </p:sp>
      <p:sp>
        <p:nvSpPr>
          <p:cNvPr id="80" name="Google Shape;80;p17"/>
          <p:cNvSpPr txBox="1"/>
          <p:nvPr/>
        </p:nvSpPr>
        <p:spPr>
          <a:xfrm>
            <a:off x="235500" y="1923000"/>
            <a:ext cx="2092800" cy="3090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595959"/>
                </a:solidFill>
                <a:latin typeface="Google Sans"/>
                <a:ea typeface="Google Sans"/>
                <a:cs typeface="Google Sans"/>
                <a:sym typeface="Google Sans"/>
              </a:rPr>
              <a:t>Duration:</a:t>
            </a:r>
            <a:r>
              <a:rPr lang="en" sz="1200">
                <a:solidFill>
                  <a:srgbClr val="595959"/>
                </a:solidFill>
                <a:latin typeface="Google Sans"/>
                <a:ea typeface="Google Sans"/>
                <a:cs typeface="Google Sans"/>
                <a:sym typeface="Google Sans"/>
              </a:rPr>
              <a:t> 4 hours</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Aim</a:t>
            </a:r>
            <a:r>
              <a:rPr lang="en" sz="1200">
                <a:solidFill>
                  <a:srgbClr val="595959"/>
                </a:solidFill>
                <a:latin typeface="Google Sans"/>
                <a:ea typeface="Google Sans"/>
                <a:cs typeface="Google Sans"/>
                <a:sym typeface="Google Sans"/>
              </a:rPr>
              <a:t>: To introduce participants with design thinking approach to frame ML problems</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Format</a:t>
            </a:r>
            <a:r>
              <a:rPr lang="en" sz="1200">
                <a:solidFill>
                  <a:srgbClr val="595959"/>
                </a:solidFill>
                <a:latin typeface="Google Sans"/>
                <a:ea typeface="Google Sans"/>
                <a:cs typeface="Google Sans"/>
                <a:sym typeface="Google Sans"/>
              </a:rPr>
              <a:t>: Design thinking workshop </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1600"/>
              </a:spcAft>
              <a:buNone/>
            </a:pPr>
            <a:r>
              <a:rPr b="1" lang="en" sz="1200">
                <a:solidFill>
                  <a:srgbClr val="595959"/>
                </a:solidFill>
                <a:latin typeface="Google Sans"/>
                <a:ea typeface="Google Sans"/>
                <a:cs typeface="Google Sans"/>
                <a:sym typeface="Google Sans"/>
              </a:rPr>
              <a:t>Participants receive:</a:t>
            </a:r>
            <a:r>
              <a:rPr lang="en" sz="1200">
                <a:solidFill>
                  <a:srgbClr val="595959"/>
                </a:solidFill>
                <a:latin typeface="Google Sans"/>
                <a:ea typeface="Google Sans"/>
                <a:cs typeface="Google Sans"/>
                <a:sym typeface="Google Sans"/>
              </a:rPr>
              <a:t> Detailed design thinking guide &amp; materials</a:t>
            </a:r>
            <a:endParaRPr sz="1200">
              <a:solidFill>
                <a:srgbClr val="595959"/>
              </a:solidFill>
              <a:latin typeface="Google Sans"/>
              <a:ea typeface="Google Sans"/>
              <a:cs typeface="Google Sans"/>
              <a:sym typeface="Google Sans"/>
            </a:endParaRPr>
          </a:p>
        </p:txBody>
      </p:sp>
      <p:sp>
        <p:nvSpPr>
          <p:cNvPr id="81" name="Google Shape;81;p17"/>
          <p:cNvSpPr txBox="1"/>
          <p:nvPr/>
        </p:nvSpPr>
        <p:spPr>
          <a:xfrm>
            <a:off x="2405775" y="1924225"/>
            <a:ext cx="2092800" cy="3089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595959"/>
                </a:solidFill>
                <a:latin typeface="Google Sans"/>
                <a:ea typeface="Google Sans"/>
                <a:cs typeface="Google Sans"/>
                <a:sym typeface="Google Sans"/>
              </a:rPr>
              <a:t>Duration: </a:t>
            </a:r>
            <a:r>
              <a:rPr lang="en" sz="1200">
                <a:solidFill>
                  <a:srgbClr val="595959"/>
                </a:solidFill>
                <a:latin typeface="Google Sans"/>
                <a:ea typeface="Google Sans"/>
                <a:cs typeface="Google Sans"/>
                <a:sym typeface="Google Sans"/>
              </a:rPr>
              <a:t>4-6 hours</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Aim:</a:t>
            </a:r>
            <a:r>
              <a:rPr lang="en" sz="1200">
                <a:solidFill>
                  <a:srgbClr val="595959"/>
                </a:solidFill>
                <a:latin typeface="Google Sans"/>
                <a:ea typeface="Google Sans"/>
                <a:cs typeface="Google Sans"/>
                <a:sym typeface="Google Sans"/>
              </a:rPr>
              <a:t> To get participants understand ML theory &amp; practice through study groups </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Format:</a:t>
            </a:r>
            <a:r>
              <a:rPr lang="en" sz="1200">
                <a:solidFill>
                  <a:srgbClr val="595959"/>
                </a:solidFill>
                <a:latin typeface="Google Sans"/>
                <a:ea typeface="Google Sans"/>
                <a:cs typeface="Google Sans"/>
                <a:sym typeface="Google Sans"/>
              </a:rPr>
              <a:t> Group Study</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1600"/>
              </a:spcAft>
              <a:buNone/>
            </a:pPr>
            <a:r>
              <a:rPr b="1" lang="en" sz="1200">
                <a:solidFill>
                  <a:srgbClr val="595959"/>
                </a:solidFill>
                <a:latin typeface="Google Sans"/>
                <a:ea typeface="Google Sans"/>
                <a:cs typeface="Google Sans"/>
                <a:sym typeface="Google Sans"/>
              </a:rPr>
              <a:t>Participants receive:</a:t>
            </a:r>
            <a:r>
              <a:rPr lang="en" sz="1200">
                <a:solidFill>
                  <a:srgbClr val="595959"/>
                </a:solidFill>
                <a:latin typeface="Google Sans"/>
                <a:ea typeface="Google Sans"/>
                <a:cs typeface="Google Sans"/>
                <a:sym typeface="Google Sans"/>
              </a:rPr>
              <a:t> 1 month free access to relevant course on Coursera </a:t>
            </a:r>
            <a:endParaRPr sz="1200">
              <a:solidFill>
                <a:srgbClr val="595959"/>
              </a:solidFill>
              <a:latin typeface="Google Sans"/>
              <a:ea typeface="Google Sans"/>
              <a:cs typeface="Google Sans"/>
              <a:sym typeface="Google Sans"/>
            </a:endParaRPr>
          </a:p>
        </p:txBody>
      </p:sp>
      <p:sp>
        <p:nvSpPr>
          <p:cNvPr id="82" name="Google Shape;82;p17"/>
          <p:cNvSpPr txBox="1"/>
          <p:nvPr/>
        </p:nvSpPr>
        <p:spPr>
          <a:xfrm>
            <a:off x="6746325" y="1924225"/>
            <a:ext cx="2085900" cy="3089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595959"/>
                </a:solidFill>
                <a:latin typeface="Google Sans"/>
                <a:ea typeface="Google Sans"/>
                <a:cs typeface="Google Sans"/>
                <a:sym typeface="Google Sans"/>
              </a:rPr>
              <a:t>Duration</a:t>
            </a:r>
            <a:r>
              <a:rPr lang="en" sz="1200">
                <a:solidFill>
                  <a:srgbClr val="595959"/>
                </a:solidFill>
                <a:latin typeface="Google Sans"/>
                <a:ea typeface="Google Sans"/>
                <a:cs typeface="Google Sans"/>
                <a:sym typeface="Google Sans"/>
              </a:rPr>
              <a:t>: 4-6 hours</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Aim</a:t>
            </a:r>
            <a:r>
              <a:rPr lang="en" sz="1200">
                <a:solidFill>
                  <a:srgbClr val="595959"/>
                </a:solidFill>
                <a:latin typeface="Google Sans"/>
                <a:ea typeface="Google Sans"/>
                <a:cs typeface="Google Sans"/>
                <a:sym typeface="Google Sans"/>
              </a:rPr>
              <a:t>: To help participants develop a working ML model to solve a real world problem</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Format</a:t>
            </a:r>
            <a:r>
              <a:rPr lang="en" sz="1200">
                <a:solidFill>
                  <a:srgbClr val="595959"/>
                </a:solidFill>
                <a:latin typeface="Google Sans"/>
                <a:ea typeface="Google Sans"/>
                <a:cs typeface="Google Sans"/>
                <a:sym typeface="Google Sans"/>
              </a:rPr>
              <a:t>: Hackathon</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1600"/>
              </a:spcAft>
              <a:buNone/>
            </a:pPr>
            <a:r>
              <a:rPr b="1" lang="en" sz="1200">
                <a:solidFill>
                  <a:srgbClr val="595959"/>
                </a:solidFill>
                <a:latin typeface="Google Sans"/>
                <a:ea typeface="Google Sans"/>
                <a:cs typeface="Google Sans"/>
                <a:sym typeface="Google Sans"/>
              </a:rPr>
              <a:t>Participants receive:</a:t>
            </a:r>
            <a:r>
              <a:rPr lang="en" sz="1200">
                <a:solidFill>
                  <a:srgbClr val="595959"/>
                </a:solidFill>
                <a:latin typeface="Google Sans"/>
                <a:ea typeface="Google Sans"/>
                <a:cs typeface="Google Sans"/>
                <a:sym typeface="Google Sans"/>
              </a:rPr>
              <a:t> $XXX GCP credits to build prototypes</a:t>
            </a:r>
            <a:endParaRPr sz="1200">
              <a:solidFill>
                <a:srgbClr val="595959"/>
              </a:solidFill>
              <a:latin typeface="Google Sans"/>
              <a:ea typeface="Google Sans"/>
              <a:cs typeface="Google Sans"/>
              <a:sym typeface="Google Sans"/>
            </a:endParaRPr>
          </a:p>
        </p:txBody>
      </p:sp>
      <p:sp>
        <p:nvSpPr>
          <p:cNvPr id="83" name="Google Shape;83;p17"/>
          <p:cNvSpPr txBox="1"/>
          <p:nvPr/>
        </p:nvSpPr>
        <p:spPr>
          <a:xfrm>
            <a:off x="2405775" y="1237500"/>
            <a:ext cx="20928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Module-2</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Learn</a:t>
            </a:r>
            <a:endParaRPr sz="1800">
              <a:solidFill>
                <a:srgbClr val="FFFFFF"/>
              </a:solidFill>
              <a:latin typeface="Google Sans"/>
              <a:ea typeface="Google Sans"/>
              <a:cs typeface="Google Sans"/>
              <a:sym typeface="Google Sans"/>
            </a:endParaRPr>
          </a:p>
        </p:txBody>
      </p:sp>
      <p:sp>
        <p:nvSpPr>
          <p:cNvPr id="84" name="Google Shape;84;p17"/>
          <p:cNvSpPr txBox="1"/>
          <p:nvPr/>
        </p:nvSpPr>
        <p:spPr>
          <a:xfrm>
            <a:off x="4576050" y="1237500"/>
            <a:ext cx="20928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Module-3</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Study</a:t>
            </a:r>
            <a:endParaRPr sz="1800">
              <a:solidFill>
                <a:srgbClr val="FFFFFF"/>
              </a:solidFill>
              <a:latin typeface="Google Sans"/>
              <a:ea typeface="Google Sans"/>
              <a:cs typeface="Google Sans"/>
              <a:sym typeface="Google Sans"/>
            </a:endParaRPr>
          </a:p>
        </p:txBody>
      </p:sp>
      <p:sp>
        <p:nvSpPr>
          <p:cNvPr id="85" name="Google Shape;85;p17"/>
          <p:cNvSpPr txBox="1"/>
          <p:nvPr/>
        </p:nvSpPr>
        <p:spPr>
          <a:xfrm>
            <a:off x="4576050" y="1924225"/>
            <a:ext cx="2092800" cy="3089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595959"/>
                </a:solidFill>
                <a:latin typeface="Google Sans"/>
                <a:ea typeface="Google Sans"/>
                <a:cs typeface="Google Sans"/>
                <a:sym typeface="Google Sans"/>
              </a:rPr>
              <a:t>Duration</a:t>
            </a:r>
            <a:r>
              <a:rPr lang="en" sz="1200">
                <a:solidFill>
                  <a:srgbClr val="595959"/>
                </a:solidFill>
                <a:latin typeface="Google Sans"/>
                <a:ea typeface="Google Sans"/>
                <a:cs typeface="Google Sans"/>
                <a:sym typeface="Google Sans"/>
              </a:rPr>
              <a:t>: 4 hours</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Aim:</a:t>
            </a:r>
            <a:r>
              <a:rPr lang="en" sz="1200">
                <a:solidFill>
                  <a:srgbClr val="595959"/>
                </a:solidFill>
                <a:latin typeface="Google Sans"/>
                <a:ea typeface="Google Sans"/>
                <a:cs typeface="Google Sans"/>
                <a:sym typeface="Google Sans"/>
              </a:rPr>
              <a:t> To get participants understand Google Cloud Platform ML offerings through codelabs</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0"/>
              </a:spcAft>
              <a:buNone/>
            </a:pPr>
            <a:r>
              <a:rPr b="1" lang="en" sz="1200">
                <a:solidFill>
                  <a:srgbClr val="595959"/>
                </a:solidFill>
                <a:latin typeface="Google Sans"/>
                <a:ea typeface="Google Sans"/>
                <a:cs typeface="Google Sans"/>
                <a:sym typeface="Google Sans"/>
              </a:rPr>
              <a:t>Format:</a:t>
            </a:r>
            <a:r>
              <a:rPr lang="en" sz="1200">
                <a:solidFill>
                  <a:srgbClr val="595959"/>
                </a:solidFill>
                <a:latin typeface="Google Sans"/>
                <a:ea typeface="Google Sans"/>
                <a:cs typeface="Google Sans"/>
                <a:sym typeface="Google Sans"/>
              </a:rPr>
              <a:t> Hands on labs </a:t>
            </a:r>
            <a:endParaRPr sz="1200">
              <a:solidFill>
                <a:srgbClr val="595959"/>
              </a:solidFill>
              <a:latin typeface="Google Sans"/>
              <a:ea typeface="Google Sans"/>
              <a:cs typeface="Google Sans"/>
              <a:sym typeface="Google Sans"/>
            </a:endParaRPr>
          </a:p>
          <a:p>
            <a:pPr indent="0" lvl="0" marL="0" rtl="0" algn="l">
              <a:lnSpc>
                <a:spcPct val="115000"/>
              </a:lnSpc>
              <a:spcBef>
                <a:spcPts val="1600"/>
              </a:spcBef>
              <a:spcAft>
                <a:spcPts val="1600"/>
              </a:spcAft>
              <a:buNone/>
            </a:pPr>
            <a:r>
              <a:rPr b="1" lang="en" sz="1200">
                <a:solidFill>
                  <a:srgbClr val="595959"/>
                </a:solidFill>
                <a:latin typeface="Google Sans"/>
                <a:ea typeface="Google Sans"/>
                <a:cs typeface="Google Sans"/>
                <a:sym typeface="Google Sans"/>
              </a:rPr>
              <a:t>Participants receive:</a:t>
            </a:r>
            <a:r>
              <a:rPr lang="en" sz="1200">
                <a:solidFill>
                  <a:srgbClr val="595959"/>
                </a:solidFill>
                <a:latin typeface="Google Sans"/>
                <a:ea typeface="Google Sans"/>
                <a:cs typeface="Google Sans"/>
                <a:sym typeface="Google Sans"/>
              </a:rPr>
              <a:t> 1 month free &amp; unlimited access to Qwiklabs </a:t>
            </a:r>
            <a:endParaRPr b="1" sz="1200">
              <a:solidFill>
                <a:srgbClr val="595959"/>
              </a:solidFill>
              <a:latin typeface="Google Sans"/>
              <a:ea typeface="Google Sans"/>
              <a:cs typeface="Google Sans"/>
              <a:sym typeface="Google Sans"/>
            </a:endParaRPr>
          </a:p>
        </p:txBody>
      </p:sp>
      <p:sp>
        <p:nvSpPr>
          <p:cNvPr id="86" name="Google Shape;86;p17"/>
          <p:cNvSpPr txBox="1"/>
          <p:nvPr/>
        </p:nvSpPr>
        <p:spPr>
          <a:xfrm>
            <a:off x="6739500" y="1237500"/>
            <a:ext cx="2092800" cy="618000"/>
          </a:xfrm>
          <a:prstGeom prst="rect">
            <a:avLst/>
          </a:prstGeom>
          <a:solidFill>
            <a:srgbClr val="4285F4"/>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Google Sans"/>
                <a:ea typeface="Google Sans"/>
                <a:cs typeface="Google Sans"/>
                <a:sym typeface="Google Sans"/>
              </a:rPr>
              <a:t>Module-4</a:t>
            </a:r>
            <a:endParaRPr sz="11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1800">
                <a:solidFill>
                  <a:srgbClr val="FFFFFF"/>
                </a:solidFill>
                <a:latin typeface="Google Sans"/>
                <a:ea typeface="Google Sans"/>
                <a:cs typeface="Google Sans"/>
                <a:sym typeface="Google Sans"/>
              </a:rPr>
              <a:t>Build</a:t>
            </a:r>
            <a:endParaRPr sz="1800">
              <a:solidFill>
                <a:srgbClr val="FFFFFF"/>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555600"/>
            <a:ext cx="8228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&lt;</a:t>
            </a:r>
            <a:r>
              <a:rPr lang="en">
                <a:solidFill>
                  <a:srgbClr val="4285F4"/>
                </a:solidFill>
                <a:latin typeface="Google Sans"/>
                <a:ea typeface="Google Sans"/>
                <a:cs typeface="Google Sans"/>
                <a:sym typeface="Google Sans"/>
              </a:rPr>
              <a:t>Design&gt; </a:t>
            </a:r>
            <a:r>
              <a:rPr lang="en">
                <a:latin typeface="Google Sans"/>
                <a:ea typeface="Google Sans"/>
                <a:cs typeface="Google Sans"/>
                <a:sym typeface="Google Sans"/>
              </a:rPr>
              <a:t>Example Agenda</a:t>
            </a:r>
            <a:endParaRPr>
              <a:solidFill>
                <a:srgbClr val="4285F4"/>
              </a:solidFill>
              <a:latin typeface="Google Sans"/>
              <a:ea typeface="Google Sans"/>
              <a:cs typeface="Google Sans"/>
              <a:sym typeface="Google Sans"/>
            </a:endParaRPr>
          </a:p>
        </p:txBody>
      </p:sp>
      <p:graphicFrame>
        <p:nvGraphicFramePr>
          <p:cNvPr id="92" name="Google Shape;92;p18"/>
          <p:cNvGraphicFramePr/>
          <p:nvPr/>
        </p:nvGraphicFramePr>
        <p:xfrm>
          <a:off x="518075" y="1584875"/>
          <a:ext cx="3000000" cy="3000000"/>
        </p:xfrm>
        <a:graphic>
          <a:graphicData uri="http://schemas.openxmlformats.org/drawingml/2006/table">
            <a:tbl>
              <a:tblPr>
                <a:noFill/>
                <a:tableStyleId>{8C9F164C-672C-429B-9F00-C2B0B600CE17}</a:tableStyleId>
              </a:tblPr>
              <a:tblGrid>
                <a:gridCol w="712675"/>
                <a:gridCol w="2897450"/>
              </a:tblGrid>
              <a:tr h="304475">
                <a:tc>
                  <a:txBody>
                    <a:bodyPr/>
                    <a:lstStyle/>
                    <a:p>
                      <a:pPr indent="0" lvl="0" marL="0" rtl="0" algn="l">
                        <a:spcBef>
                          <a:spcPts val="0"/>
                        </a:spcBef>
                        <a:spcAft>
                          <a:spcPts val="0"/>
                        </a:spcAft>
                        <a:buNone/>
                      </a:pPr>
                      <a:r>
                        <a:rPr lang="en" sz="1100">
                          <a:solidFill>
                            <a:srgbClr val="4285F4"/>
                          </a:solidFill>
                          <a:latin typeface="Google Sans Medium"/>
                          <a:ea typeface="Google Sans Medium"/>
                          <a:cs typeface="Google Sans Medium"/>
                          <a:sym typeface="Google Sans Medium"/>
                        </a:rPr>
                        <a:t>6:00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Welcome!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6:05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Group formation</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6:15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u="sng">
                          <a:solidFill>
                            <a:schemeClr val="hlink"/>
                          </a:solidFill>
                          <a:latin typeface="Google Sans"/>
                          <a:ea typeface="Google Sans"/>
                          <a:cs typeface="Google Sans"/>
                          <a:sym typeface="Google Sans"/>
                          <a:hlinkClick r:id="rId3"/>
                        </a:rPr>
                        <a:t>Design thinking workshop</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8</a:t>
                      </a:r>
                      <a:r>
                        <a:rPr lang="en" sz="1100">
                          <a:solidFill>
                            <a:srgbClr val="4285F4"/>
                          </a:solidFill>
                          <a:latin typeface="Google Sans Medium"/>
                          <a:ea typeface="Google Sans Medium"/>
                          <a:cs typeface="Google Sans Medium"/>
                          <a:sym typeface="Google Sans Medium"/>
                        </a:rPr>
                        <a:t>:00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Break</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8:30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00" u="sng">
                          <a:solidFill>
                            <a:schemeClr val="hlink"/>
                          </a:solidFill>
                          <a:latin typeface="Google Sans"/>
                          <a:ea typeface="Google Sans"/>
                          <a:cs typeface="Google Sans"/>
                          <a:sym typeface="Google Sans"/>
                          <a:hlinkClick r:id="rId4"/>
                        </a:rPr>
                        <a:t>Design thinking workshop</a:t>
                      </a:r>
                      <a:r>
                        <a:rPr lang="en" sz="1100">
                          <a:solidFill>
                            <a:srgbClr val="434343"/>
                          </a:solidFill>
                          <a:latin typeface="Google Sans"/>
                          <a:ea typeface="Google Sans"/>
                          <a:cs typeface="Google Sans"/>
                          <a:sym typeface="Google Sans"/>
                        </a:rPr>
                        <a:t> (contd.)</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89750">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9:45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Presentations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10:00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Event ends - THANK YOU!</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None/>
                      </a:pPr>
                      <a:r>
                        <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3" name="Google Shape;93;p18"/>
          <p:cNvSpPr txBox="1"/>
          <p:nvPr/>
        </p:nvSpPr>
        <p:spPr>
          <a:xfrm>
            <a:off x="5322300" y="4812400"/>
            <a:ext cx="3412800" cy="1914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700">
                <a:solidFill>
                  <a:srgbClr val="434343"/>
                </a:solidFill>
                <a:latin typeface="Roboto"/>
                <a:ea typeface="Roboto"/>
                <a:cs typeface="Roboto"/>
                <a:sym typeface="Roboto"/>
              </a:rPr>
              <a:t>* This is a sample description. Feel free to personalize to your community. </a:t>
            </a:r>
            <a:endParaRPr sz="700">
              <a:solidFill>
                <a:srgbClr val="434343"/>
              </a:solidFill>
              <a:latin typeface="Roboto"/>
              <a:ea typeface="Roboto"/>
              <a:cs typeface="Roboto"/>
              <a:sym typeface="Roboto"/>
            </a:endParaRPr>
          </a:p>
        </p:txBody>
      </p:sp>
      <p:sp>
        <p:nvSpPr>
          <p:cNvPr id="94" name="Google Shape;94;p18"/>
          <p:cNvSpPr txBox="1"/>
          <p:nvPr/>
        </p:nvSpPr>
        <p:spPr>
          <a:xfrm>
            <a:off x="4572000" y="1495750"/>
            <a:ext cx="4192500" cy="12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Tips for customization:</a:t>
            </a:r>
            <a:endParaRPr>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Group according to different themes of interest for example - fintech, healthcare, ecommerce, education etc. This allows for focussed thinking between the like minded individuals.</a:t>
            </a:r>
            <a:endParaRPr sz="1100">
              <a:solidFill>
                <a:srgbClr val="666666"/>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
        <p:nvSpPr>
          <p:cNvPr id="95" name="Google Shape;95;p18"/>
          <p:cNvSpPr txBox="1"/>
          <p:nvPr/>
        </p:nvSpPr>
        <p:spPr>
          <a:xfrm>
            <a:off x="4572000" y="2865725"/>
            <a:ext cx="41436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Self study</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E06666"/>
                </a:solidFill>
                <a:latin typeface="Google Sans"/>
                <a:ea typeface="Google Sans"/>
                <a:cs typeface="Google Sans"/>
                <a:sym typeface="Google Sans"/>
              </a:rPr>
              <a:t>[Recommended] </a:t>
            </a:r>
            <a:r>
              <a:rPr lang="en" sz="1100">
                <a:solidFill>
                  <a:srgbClr val="666666"/>
                </a:solidFill>
                <a:latin typeface="Google Sans"/>
                <a:ea typeface="Google Sans"/>
                <a:cs typeface="Google Sans"/>
                <a:sym typeface="Google Sans"/>
              </a:rPr>
              <a:t>Take</a:t>
            </a:r>
            <a:r>
              <a:rPr lang="en" sz="1100">
                <a:latin typeface="Google Sans"/>
                <a:ea typeface="Google Sans"/>
                <a:cs typeface="Google Sans"/>
                <a:sym typeface="Google Sans"/>
              </a:rPr>
              <a:t> </a:t>
            </a:r>
            <a:r>
              <a:rPr lang="en" sz="1100" u="sng">
                <a:solidFill>
                  <a:schemeClr val="hlink"/>
                </a:solidFill>
                <a:latin typeface="Google Sans"/>
                <a:ea typeface="Google Sans"/>
                <a:cs typeface="Google Sans"/>
                <a:sym typeface="Google Sans"/>
                <a:hlinkClick r:id="rId5"/>
              </a:rPr>
              <a:t>Introduction to Machine Learning Problem Framing</a:t>
            </a:r>
            <a:r>
              <a:rPr lang="en" sz="1100">
                <a:latin typeface="Google Sans"/>
                <a:ea typeface="Google Sans"/>
                <a:cs typeface="Google Sans"/>
                <a:sym typeface="Google Sans"/>
              </a:rPr>
              <a:t> </a:t>
            </a:r>
            <a:r>
              <a:rPr lang="en" sz="1100">
                <a:solidFill>
                  <a:srgbClr val="666666"/>
                </a:solidFill>
                <a:latin typeface="Google Sans"/>
                <a:ea typeface="Google Sans"/>
                <a:cs typeface="Google Sans"/>
                <a:sym typeface="Google Sans"/>
              </a:rPr>
              <a:t>course</a:t>
            </a:r>
            <a:endParaRPr sz="1100">
              <a:solidFill>
                <a:srgbClr val="666666"/>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555600"/>
            <a:ext cx="8228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&lt;Learn</a:t>
            </a:r>
            <a:r>
              <a:rPr lang="en">
                <a:solidFill>
                  <a:srgbClr val="4285F4"/>
                </a:solidFill>
                <a:latin typeface="Google Sans"/>
                <a:ea typeface="Google Sans"/>
                <a:cs typeface="Google Sans"/>
                <a:sym typeface="Google Sans"/>
              </a:rPr>
              <a:t>&gt; </a:t>
            </a:r>
            <a:r>
              <a:rPr lang="en">
                <a:latin typeface="Google Sans"/>
                <a:ea typeface="Google Sans"/>
                <a:cs typeface="Google Sans"/>
                <a:sym typeface="Google Sans"/>
              </a:rPr>
              <a:t>Example Agenda</a:t>
            </a:r>
            <a:endParaRPr>
              <a:solidFill>
                <a:srgbClr val="4285F4"/>
              </a:solidFill>
              <a:latin typeface="Google Sans"/>
              <a:ea typeface="Google Sans"/>
              <a:cs typeface="Google Sans"/>
              <a:sym typeface="Google Sans"/>
            </a:endParaRPr>
          </a:p>
        </p:txBody>
      </p:sp>
      <p:graphicFrame>
        <p:nvGraphicFramePr>
          <p:cNvPr id="101" name="Google Shape;101;p19"/>
          <p:cNvGraphicFramePr/>
          <p:nvPr/>
        </p:nvGraphicFramePr>
        <p:xfrm>
          <a:off x="518075" y="1584875"/>
          <a:ext cx="3000000" cy="3000000"/>
        </p:xfrm>
        <a:graphic>
          <a:graphicData uri="http://schemas.openxmlformats.org/drawingml/2006/table">
            <a:tbl>
              <a:tblPr>
                <a:noFill/>
                <a:tableStyleId>{8C9F164C-672C-429B-9F00-C2B0B600CE17}</a:tableStyleId>
              </a:tblPr>
              <a:tblGrid>
                <a:gridCol w="706250"/>
                <a:gridCol w="2871350"/>
              </a:tblGrid>
              <a:tr h="304475">
                <a:tc>
                  <a:txBody>
                    <a:bodyPr/>
                    <a:lstStyle/>
                    <a:p>
                      <a:pPr indent="0" lvl="0" marL="0" rtl="0" algn="l">
                        <a:spcBef>
                          <a:spcPts val="0"/>
                        </a:spcBef>
                        <a:spcAft>
                          <a:spcPts val="0"/>
                        </a:spcAft>
                        <a:buNone/>
                      </a:pPr>
                      <a:r>
                        <a:rPr lang="en" sz="1100">
                          <a:solidFill>
                            <a:srgbClr val="4285F4"/>
                          </a:solidFill>
                          <a:latin typeface="Google Sans Medium"/>
                          <a:ea typeface="Google Sans Medium"/>
                          <a:cs typeface="Google Sans Medium"/>
                          <a:sym typeface="Google Sans Medium"/>
                        </a:rPr>
                        <a:t>6:00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Welcome!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6:05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Brief overview of </a:t>
                      </a:r>
                      <a:r>
                        <a:rPr lang="en" sz="1100" u="sng">
                          <a:solidFill>
                            <a:schemeClr val="hlink"/>
                          </a:solidFill>
                          <a:latin typeface="Google Sans"/>
                          <a:ea typeface="Google Sans"/>
                          <a:cs typeface="Google Sans"/>
                          <a:sym typeface="Google Sans"/>
                          <a:hlinkClick r:id="rId3"/>
                        </a:rPr>
                        <a:t>course</a:t>
                      </a:r>
                      <a:r>
                        <a:rPr lang="en" sz="1100">
                          <a:solidFill>
                            <a:srgbClr val="434343"/>
                          </a:solidFill>
                          <a:latin typeface="Google Sans"/>
                          <a:ea typeface="Google Sans"/>
                          <a:cs typeface="Google Sans"/>
                          <a:sym typeface="Google Sans"/>
                        </a:rPr>
                        <a:t> content</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6:20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Module-1 (group study)</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9</a:t>
                      </a:r>
                      <a:r>
                        <a:rPr lang="en" sz="1100">
                          <a:solidFill>
                            <a:srgbClr val="4285F4"/>
                          </a:solidFill>
                          <a:latin typeface="Google Sans Medium"/>
                          <a:ea typeface="Google Sans Medium"/>
                          <a:cs typeface="Google Sans Medium"/>
                          <a:sym typeface="Google Sans Medium"/>
                        </a:rPr>
                        <a:t>:20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QnA and guidance for rest of the course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10:00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Event ends - THANK YOU!</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None/>
                      </a:pPr>
                      <a:r>
                        <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2" name="Google Shape;102;p19"/>
          <p:cNvSpPr txBox="1"/>
          <p:nvPr/>
        </p:nvSpPr>
        <p:spPr>
          <a:xfrm>
            <a:off x="5322300" y="4812400"/>
            <a:ext cx="3412800" cy="1914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700">
                <a:solidFill>
                  <a:srgbClr val="434343"/>
                </a:solidFill>
                <a:latin typeface="Roboto"/>
                <a:ea typeface="Roboto"/>
                <a:cs typeface="Roboto"/>
                <a:sym typeface="Roboto"/>
              </a:rPr>
              <a:t>* This is a sample description. Feel free to personalize to your community. </a:t>
            </a:r>
            <a:endParaRPr sz="700">
              <a:solidFill>
                <a:srgbClr val="434343"/>
              </a:solidFill>
              <a:latin typeface="Roboto"/>
              <a:ea typeface="Roboto"/>
              <a:cs typeface="Roboto"/>
              <a:sym typeface="Roboto"/>
            </a:endParaRPr>
          </a:p>
        </p:txBody>
      </p:sp>
      <p:sp>
        <p:nvSpPr>
          <p:cNvPr id="103" name="Google Shape;103;p19"/>
          <p:cNvSpPr txBox="1"/>
          <p:nvPr/>
        </p:nvSpPr>
        <p:spPr>
          <a:xfrm>
            <a:off x="4460950" y="1495750"/>
            <a:ext cx="4444800" cy="14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Tips for customization:</a:t>
            </a:r>
            <a:endParaRPr>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666666"/>
                </a:solidFill>
                <a:latin typeface="Google Sans"/>
                <a:ea typeface="Google Sans"/>
                <a:cs typeface="Google Sans"/>
                <a:sym typeface="Google Sans"/>
              </a:rPr>
              <a:t>Give a high level overview of course to the audience, have them try couple of initial exercises and encourage them to take self-study.</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If you have startups in your network who’re building ML solutions (@scale using GCP) - it would be great idea to invite them for a lightning talk to inspire others. </a:t>
            </a:r>
            <a:endParaRPr sz="1100">
              <a:solidFill>
                <a:srgbClr val="666666"/>
              </a:solidFill>
              <a:latin typeface="Google Sans"/>
              <a:ea typeface="Google Sans"/>
              <a:cs typeface="Google Sans"/>
              <a:sym typeface="Google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9"/>
          <p:cNvSpPr txBox="1"/>
          <p:nvPr/>
        </p:nvSpPr>
        <p:spPr>
          <a:xfrm>
            <a:off x="4460950" y="2909425"/>
            <a:ext cx="4444800" cy="16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Self study:</a:t>
            </a:r>
            <a:endParaRPr>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E06666"/>
                </a:solidFill>
                <a:latin typeface="Google Sans"/>
                <a:ea typeface="Google Sans"/>
                <a:cs typeface="Google Sans"/>
                <a:sym typeface="Google Sans"/>
              </a:rPr>
              <a:t>[Recommended]</a:t>
            </a:r>
            <a:r>
              <a:rPr lang="en" sz="1100">
                <a:solidFill>
                  <a:srgbClr val="CC0000"/>
                </a:solidFill>
                <a:latin typeface="Google Sans"/>
                <a:ea typeface="Google Sans"/>
                <a:cs typeface="Google Sans"/>
                <a:sym typeface="Google Sans"/>
              </a:rPr>
              <a:t> </a:t>
            </a:r>
            <a:r>
              <a:rPr lang="en" sz="1100">
                <a:solidFill>
                  <a:srgbClr val="666666"/>
                </a:solidFill>
                <a:latin typeface="Google Sans"/>
                <a:ea typeface="Google Sans"/>
                <a:cs typeface="Google Sans"/>
                <a:sym typeface="Google Sans"/>
              </a:rPr>
              <a:t>Use 1-month free subscription of coursera and complete the remaining 3 modules of </a:t>
            </a:r>
            <a:r>
              <a:rPr lang="en" sz="1100" u="sng">
                <a:solidFill>
                  <a:schemeClr val="hlink"/>
                </a:solidFill>
                <a:latin typeface="Google Sans"/>
                <a:ea typeface="Google Sans"/>
                <a:cs typeface="Google Sans"/>
                <a:sym typeface="Google Sans"/>
                <a:hlinkClick r:id="rId4"/>
              </a:rPr>
              <a:t>Serverless ML course</a:t>
            </a:r>
            <a:r>
              <a:rPr lang="en" sz="1100">
                <a:solidFill>
                  <a:srgbClr val="666666"/>
                </a:solidFill>
                <a:latin typeface="Google Sans"/>
                <a:ea typeface="Google Sans"/>
                <a:cs typeface="Google Sans"/>
                <a:sym typeface="Google Sans"/>
              </a:rPr>
              <a:t> to</a:t>
            </a:r>
            <a:r>
              <a:rPr lang="en" sz="1100">
                <a:solidFill>
                  <a:srgbClr val="666666"/>
                </a:solidFill>
                <a:latin typeface="Google Sans"/>
                <a:ea typeface="Google Sans"/>
                <a:cs typeface="Google Sans"/>
                <a:sym typeface="Google Sans"/>
              </a:rPr>
              <a:t> earn a certificate.</a:t>
            </a:r>
            <a:r>
              <a:rPr lang="en" sz="1100">
                <a:latin typeface="Google Sans"/>
                <a:ea typeface="Google Sans"/>
                <a:cs typeface="Google Sans"/>
                <a:sym typeface="Google Sans"/>
              </a:rPr>
              <a:t> </a:t>
            </a:r>
            <a:endParaRPr sz="1100">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E06666"/>
                </a:solidFill>
                <a:latin typeface="Google Sans"/>
                <a:ea typeface="Google Sans"/>
                <a:cs typeface="Google Sans"/>
                <a:sym typeface="Google Sans"/>
              </a:rPr>
              <a:t>[Advanced]</a:t>
            </a:r>
            <a:r>
              <a:rPr lang="en" sz="1100">
                <a:solidFill>
                  <a:srgbClr val="CC0000"/>
                </a:solidFill>
                <a:latin typeface="Google Sans"/>
                <a:ea typeface="Google Sans"/>
                <a:cs typeface="Google Sans"/>
                <a:sym typeface="Google Sans"/>
              </a:rPr>
              <a:t> </a:t>
            </a:r>
            <a:r>
              <a:rPr lang="en" sz="1100">
                <a:solidFill>
                  <a:srgbClr val="666666"/>
                </a:solidFill>
                <a:latin typeface="Google Sans"/>
                <a:ea typeface="Google Sans"/>
                <a:cs typeface="Google Sans"/>
                <a:sym typeface="Google Sans"/>
              </a:rPr>
              <a:t>Use 1-month free subscription of coursera and complete full </a:t>
            </a:r>
            <a:r>
              <a:rPr lang="en" sz="1100" u="sng">
                <a:solidFill>
                  <a:schemeClr val="hlink"/>
                </a:solidFill>
                <a:latin typeface="Google Sans"/>
                <a:ea typeface="Google Sans"/>
                <a:cs typeface="Google Sans"/>
                <a:sym typeface="Google Sans"/>
                <a:hlinkClick r:id="rId5"/>
              </a:rPr>
              <a:t>Data Engineering Specialization</a:t>
            </a:r>
            <a:r>
              <a:rPr lang="en" sz="1100">
                <a:solidFill>
                  <a:srgbClr val="666666"/>
                </a:solidFill>
                <a:latin typeface="Google Sans"/>
                <a:ea typeface="Google Sans"/>
                <a:cs typeface="Google Sans"/>
                <a:sym typeface="Google Sans"/>
              </a:rPr>
              <a:t> (comprising of 5 courses).</a:t>
            </a:r>
            <a:endParaRPr sz="1100">
              <a:latin typeface="Google Sans"/>
              <a:ea typeface="Google Sans"/>
              <a:cs typeface="Google Sans"/>
              <a:sym typeface="Google Sans"/>
            </a:endParaRPr>
          </a:p>
          <a:p>
            <a:pPr indent="0" lvl="0" marL="0" rtl="0" algn="l">
              <a:spcBef>
                <a:spcPts val="0"/>
              </a:spcBef>
              <a:spcAft>
                <a:spcPts val="0"/>
              </a:spcAft>
              <a:buNone/>
            </a:pPr>
            <a:r>
              <a:t/>
            </a:r>
            <a:endParaRPr sz="11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100">
              <a:latin typeface="Google Sans"/>
              <a:ea typeface="Google Sans"/>
              <a:cs typeface="Google Sans"/>
              <a:sym typeface="Google Sans"/>
            </a:endParaRPr>
          </a:p>
          <a:p>
            <a:pPr indent="0" lvl="0" marL="0" rtl="0" algn="l">
              <a:spcBef>
                <a:spcPts val="0"/>
              </a:spcBef>
              <a:spcAft>
                <a:spcPts val="0"/>
              </a:spcAft>
              <a:buNone/>
            </a:pPr>
            <a:r>
              <a:t/>
            </a:r>
            <a:endParaRPr sz="1100">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
        <p:nvSpPr>
          <p:cNvPr id="105" name="Google Shape;105;p19"/>
          <p:cNvSpPr txBox="1"/>
          <p:nvPr/>
        </p:nvSpPr>
        <p:spPr>
          <a:xfrm>
            <a:off x="486825" y="122470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55600"/>
            <a:ext cx="8228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&lt;Study</a:t>
            </a:r>
            <a:r>
              <a:rPr lang="en">
                <a:solidFill>
                  <a:srgbClr val="4285F4"/>
                </a:solidFill>
                <a:latin typeface="Google Sans"/>
                <a:ea typeface="Google Sans"/>
                <a:cs typeface="Google Sans"/>
                <a:sym typeface="Google Sans"/>
              </a:rPr>
              <a:t>&gt; </a:t>
            </a:r>
            <a:r>
              <a:rPr lang="en">
                <a:latin typeface="Google Sans"/>
                <a:ea typeface="Google Sans"/>
                <a:cs typeface="Google Sans"/>
                <a:sym typeface="Google Sans"/>
              </a:rPr>
              <a:t>Example Agenda</a:t>
            </a:r>
            <a:endParaRPr>
              <a:solidFill>
                <a:srgbClr val="4285F4"/>
              </a:solidFill>
              <a:latin typeface="Google Sans"/>
              <a:ea typeface="Google Sans"/>
              <a:cs typeface="Google Sans"/>
              <a:sym typeface="Google Sans"/>
            </a:endParaRPr>
          </a:p>
        </p:txBody>
      </p:sp>
      <p:graphicFrame>
        <p:nvGraphicFramePr>
          <p:cNvPr id="111" name="Google Shape;111;p20"/>
          <p:cNvGraphicFramePr/>
          <p:nvPr/>
        </p:nvGraphicFramePr>
        <p:xfrm>
          <a:off x="518075" y="1584875"/>
          <a:ext cx="3000000" cy="3000000"/>
        </p:xfrm>
        <a:graphic>
          <a:graphicData uri="http://schemas.openxmlformats.org/drawingml/2006/table">
            <a:tbl>
              <a:tblPr>
                <a:noFill/>
                <a:tableStyleId>{8C9F164C-672C-429B-9F00-C2B0B600CE17}</a:tableStyleId>
              </a:tblPr>
              <a:tblGrid>
                <a:gridCol w="706250"/>
                <a:gridCol w="2871350"/>
              </a:tblGrid>
              <a:tr h="304475">
                <a:tc>
                  <a:txBody>
                    <a:bodyPr/>
                    <a:lstStyle/>
                    <a:p>
                      <a:pPr indent="0" lvl="0" marL="0" rtl="0" algn="l">
                        <a:spcBef>
                          <a:spcPts val="0"/>
                        </a:spcBef>
                        <a:spcAft>
                          <a:spcPts val="0"/>
                        </a:spcAft>
                        <a:buNone/>
                      </a:pPr>
                      <a:r>
                        <a:rPr lang="en" sz="1100">
                          <a:solidFill>
                            <a:srgbClr val="4285F4"/>
                          </a:solidFill>
                          <a:latin typeface="Google Sans Medium"/>
                          <a:ea typeface="Google Sans Medium"/>
                          <a:cs typeface="Google Sans Medium"/>
                          <a:sym typeface="Google Sans Medium"/>
                        </a:rPr>
                        <a:t>6:00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Welcome!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6:05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Introduction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6:20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Lab 1: </a:t>
                      </a:r>
                      <a:r>
                        <a:rPr lang="en" sz="1100" u="sng">
                          <a:solidFill>
                            <a:schemeClr val="hlink"/>
                          </a:solidFill>
                          <a:latin typeface="Google Sans"/>
                          <a:ea typeface="Google Sans"/>
                          <a:cs typeface="Google Sans"/>
                          <a:sym typeface="Google Sans"/>
                          <a:hlinkClick r:id="rId3"/>
                        </a:rPr>
                        <a:t>Cloud ML Engine: Qwik Start</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7</a:t>
                      </a:r>
                      <a:r>
                        <a:rPr lang="en" sz="1100">
                          <a:solidFill>
                            <a:srgbClr val="4285F4"/>
                          </a:solidFill>
                          <a:latin typeface="Google Sans Medium"/>
                          <a:ea typeface="Google Sans Medium"/>
                          <a:cs typeface="Google Sans Medium"/>
                          <a:sym typeface="Google Sans Medium"/>
                        </a:rPr>
                        <a:t>:30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Lab 2: </a:t>
                      </a:r>
                      <a:r>
                        <a:rPr lang="en" sz="1100" u="sng">
                          <a:solidFill>
                            <a:schemeClr val="hlink"/>
                          </a:solidFill>
                          <a:latin typeface="Google Sans"/>
                          <a:ea typeface="Google Sans"/>
                          <a:cs typeface="Google Sans"/>
                          <a:sym typeface="Google Sans"/>
                          <a:hlinkClick r:id="rId4"/>
                        </a:rPr>
                        <a:t>Dataprep: Qwik Start</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8</a:t>
                      </a:r>
                      <a:r>
                        <a:rPr lang="en" sz="1100">
                          <a:solidFill>
                            <a:srgbClr val="4285F4"/>
                          </a:solidFill>
                          <a:latin typeface="Google Sans Medium"/>
                          <a:ea typeface="Google Sans Medium"/>
                          <a:cs typeface="Google Sans Medium"/>
                          <a:sym typeface="Google Sans Medium"/>
                        </a:rPr>
                        <a:t>:30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434343"/>
                          </a:solidFill>
                          <a:latin typeface="Google Sans"/>
                          <a:ea typeface="Google Sans"/>
                          <a:cs typeface="Google Sans"/>
                          <a:sym typeface="Google Sans"/>
                        </a:rPr>
                        <a:t>Break</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None/>
                      </a:pPr>
                      <a:r>
                        <a:rPr lang="en" sz="1100">
                          <a:solidFill>
                            <a:srgbClr val="4285F4"/>
                          </a:solidFill>
                          <a:latin typeface="Google Sans Medium"/>
                          <a:ea typeface="Google Sans Medium"/>
                          <a:cs typeface="Google Sans Medium"/>
                          <a:sym typeface="Google Sans Medium"/>
                        </a:rPr>
                        <a:t>8</a:t>
                      </a:r>
                      <a:r>
                        <a:rPr lang="en" sz="1100">
                          <a:solidFill>
                            <a:srgbClr val="4285F4"/>
                          </a:solidFill>
                          <a:latin typeface="Google Sans Medium"/>
                          <a:ea typeface="Google Sans Medium"/>
                          <a:cs typeface="Google Sans Medium"/>
                          <a:sym typeface="Google Sans Medium"/>
                        </a:rPr>
                        <a:t>:40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434343"/>
                          </a:solidFill>
                          <a:latin typeface="Google Sans"/>
                          <a:ea typeface="Google Sans"/>
                          <a:cs typeface="Google Sans"/>
                          <a:sym typeface="Google Sans"/>
                        </a:rPr>
                        <a:t>Lab 3: </a:t>
                      </a:r>
                      <a:r>
                        <a:rPr lang="en" sz="1100" u="sng">
                          <a:solidFill>
                            <a:schemeClr val="hlink"/>
                          </a:solidFill>
                          <a:latin typeface="Google Sans"/>
                          <a:ea typeface="Google Sans"/>
                          <a:cs typeface="Google Sans"/>
                          <a:sym typeface="Google Sans"/>
                          <a:hlinkClick r:id="rId5"/>
                        </a:rPr>
                        <a:t>Dataflow: Qwik Start</a:t>
                      </a:r>
                      <a:r>
                        <a:rPr lang="en" sz="1100">
                          <a:solidFill>
                            <a:srgbClr val="434343"/>
                          </a:solidFill>
                          <a:latin typeface="Google Sans"/>
                          <a:ea typeface="Google Sans"/>
                          <a:cs typeface="Google Sans"/>
                          <a:sym typeface="Google Sans"/>
                        </a:rPr>
                        <a:t>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89750">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9</a:t>
                      </a:r>
                      <a:r>
                        <a:rPr lang="en" sz="1100">
                          <a:solidFill>
                            <a:srgbClr val="4285F4"/>
                          </a:solidFill>
                          <a:latin typeface="Google Sans Medium"/>
                          <a:ea typeface="Google Sans Medium"/>
                          <a:cs typeface="Google Sans Medium"/>
                          <a:sym typeface="Google Sans Medium"/>
                        </a:rPr>
                        <a:t>:40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Cloud Speech API</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10</a:t>
                      </a:r>
                      <a:r>
                        <a:rPr lang="en" sz="1100">
                          <a:solidFill>
                            <a:srgbClr val="4285F4"/>
                          </a:solidFill>
                          <a:latin typeface="Google Sans Medium"/>
                          <a:ea typeface="Google Sans Medium"/>
                          <a:cs typeface="Google Sans Medium"/>
                          <a:sym typeface="Google Sans Medium"/>
                        </a:rPr>
                        <a:t>:00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Event ends - THANK YOU!</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None/>
                      </a:pPr>
                      <a:r>
                        <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2" name="Google Shape;112;p20"/>
          <p:cNvSpPr txBox="1"/>
          <p:nvPr/>
        </p:nvSpPr>
        <p:spPr>
          <a:xfrm>
            <a:off x="5322300" y="4812400"/>
            <a:ext cx="3412800" cy="1914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700">
                <a:solidFill>
                  <a:srgbClr val="434343"/>
                </a:solidFill>
                <a:latin typeface="Roboto"/>
                <a:ea typeface="Roboto"/>
                <a:cs typeface="Roboto"/>
                <a:sym typeface="Roboto"/>
              </a:rPr>
              <a:t>* This is a sample description. Feel free to personalize to your community. </a:t>
            </a:r>
            <a:endParaRPr sz="700">
              <a:solidFill>
                <a:srgbClr val="434343"/>
              </a:solidFill>
              <a:latin typeface="Roboto"/>
              <a:ea typeface="Roboto"/>
              <a:cs typeface="Roboto"/>
              <a:sym typeface="Roboto"/>
            </a:endParaRPr>
          </a:p>
        </p:txBody>
      </p:sp>
      <p:sp>
        <p:nvSpPr>
          <p:cNvPr id="113" name="Google Shape;113;p20"/>
          <p:cNvSpPr txBox="1"/>
          <p:nvPr/>
        </p:nvSpPr>
        <p:spPr>
          <a:xfrm>
            <a:off x="4460950" y="1495750"/>
            <a:ext cx="4444800" cy="14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Tips for customization:</a:t>
            </a:r>
            <a:endParaRPr>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666666"/>
                </a:solidFill>
                <a:latin typeface="Google Sans"/>
                <a:ea typeface="Google Sans"/>
                <a:cs typeface="Google Sans"/>
                <a:sym typeface="Google Sans"/>
              </a:rPr>
              <a:t>You can choose a different set of labs from </a:t>
            </a:r>
            <a:r>
              <a:rPr lang="en" sz="1100" u="sng">
                <a:solidFill>
                  <a:schemeClr val="hlink"/>
                </a:solidFill>
                <a:latin typeface="Google Sans"/>
                <a:ea typeface="Google Sans"/>
                <a:cs typeface="Google Sans"/>
                <a:sym typeface="Google Sans"/>
                <a:hlinkClick r:id="rId6"/>
              </a:rPr>
              <a:t>Baseline ML/AI quest</a:t>
            </a:r>
            <a:r>
              <a:rPr lang="en" sz="1100">
                <a:latin typeface="Google Sans"/>
                <a:ea typeface="Google Sans"/>
                <a:cs typeface="Google Sans"/>
                <a:sym typeface="Google Sans"/>
              </a:rPr>
              <a:t> </a:t>
            </a:r>
            <a:r>
              <a:rPr lang="en" sz="1100">
                <a:solidFill>
                  <a:srgbClr val="666666"/>
                </a:solidFill>
                <a:latin typeface="Google Sans"/>
                <a:ea typeface="Google Sans"/>
                <a:cs typeface="Google Sans"/>
                <a:sym typeface="Google Sans"/>
              </a:rPr>
              <a:t>depending on your target audience. </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If you have startups in your network who’re building ML solutions (@scale using GCP) - it would be great idea to invite them for a lightning talk to inspire others. </a:t>
            </a:r>
            <a:endParaRPr sz="1100">
              <a:solidFill>
                <a:srgbClr val="666666"/>
              </a:solidFill>
              <a:latin typeface="Google Sans"/>
              <a:ea typeface="Google Sans"/>
              <a:cs typeface="Google Sans"/>
              <a:sym typeface="Google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0"/>
          <p:cNvSpPr txBox="1"/>
          <p:nvPr/>
        </p:nvSpPr>
        <p:spPr>
          <a:xfrm>
            <a:off x="4460950" y="2909425"/>
            <a:ext cx="4444800" cy="16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Self study:</a:t>
            </a:r>
            <a:endParaRPr>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E06666"/>
                </a:solidFill>
                <a:latin typeface="Google Sans"/>
                <a:ea typeface="Google Sans"/>
                <a:cs typeface="Google Sans"/>
                <a:sym typeface="Google Sans"/>
              </a:rPr>
              <a:t>[Recommended]</a:t>
            </a:r>
            <a:r>
              <a:rPr lang="en" sz="1100">
                <a:solidFill>
                  <a:srgbClr val="CC0000"/>
                </a:solidFill>
                <a:latin typeface="Google Sans"/>
                <a:ea typeface="Google Sans"/>
                <a:cs typeface="Google Sans"/>
                <a:sym typeface="Google Sans"/>
              </a:rPr>
              <a:t> </a:t>
            </a:r>
            <a:r>
              <a:rPr lang="en" sz="1100">
                <a:solidFill>
                  <a:srgbClr val="666666"/>
                </a:solidFill>
                <a:latin typeface="Google Sans"/>
                <a:ea typeface="Google Sans"/>
                <a:cs typeface="Google Sans"/>
                <a:sym typeface="Google Sans"/>
              </a:rPr>
              <a:t>Use 1-month free subscription of qwiklabs and complete all the remaining labs of </a:t>
            </a:r>
            <a:r>
              <a:rPr lang="en" sz="1100" u="sng">
                <a:solidFill>
                  <a:schemeClr val="hlink"/>
                </a:solidFill>
                <a:latin typeface="Google Sans"/>
                <a:ea typeface="Google Sans"/>
                <a:cs typeface="Google Sans"/>
                <a:sym typeface="Google Sans"/>
                <a:hlinkClick r:id="rId7"/>
              </a:rPr>
              <a:t>Baseline ML</a:t>
            </a:r>
            <a:r>
              <a:rPr lang="en" sz="1100">
                <a:latin typeface="Google Sans"/>
                <a:ea typeface="Google Sans"/>
                <a:cs typeface="Google Sans"/>
                <a:sym typeface="Google Sans"/>
              </a:rPr>
              <a:t> </a:t>
            </a:r>
            <a:r>
              <a:rPr lang="en" sz="1100">
                <a:solidFill>
                  <a:srgbClr val="666666"/>
                </a:solidFill>
                <a:latin typeface="Google Sans"/>
                <a:ea typeface="Google Sans"/>
                <a:cs typeface="Google Sans"/>
                <a:sym typeface="Google Sans"/>
              </a:rPr>
              <a:t>quest to earn a qwiklabs badge.</a:t>
            </a:r>
            <a:r>
              <a:rPr lang="en" sz="1100">
                <a:latin typeface="Google Sans"/>
                <a:ea typeface="Google Sans"/>
                <a:cs typeface="Google Sans"/>
                <a:sym typeface="Google Sans"/>
              </a:rPr>
              <a:t> </a:t>
            </a:r>
            <a:endParaRPr sz="1100">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E06666"/>
                </a:solidFill>
                <a:latin typeface="Google Sans"/>
                <a:ea typeface="Google Sans"/>
                <a:cs typeface="Google Sans"/>
                <a:sym typeface="Google Sans"/>
              </a:rPr>
              <a:t>[Advanced]</a:t>
            </a:r>
            <a:r>
              <a:rPr lang="en" sz="1100">
                <a:latin typeface="Google Sans"/>
                <a:ea typeface="Google Sans"/>
                <a:cs typeface="Google Sans"/>
                <a:sym typeface="Google Sans"/>
              </a:rPr>
              <a:t> </a:t>
            </a:r>
            <a:r>
              <a:rPr lang="en" sz="1100" u="sng">
                <a:solidFill>
                  <a:schemeClr val="hlink"/>
                </a:solidFill>
                <a:latin typeface="Google Sans"/>
                <a:ea typeface="Google Sans"/>
                <a:cs typeface="Google Sans"/>
                <a:sym typeface="Google Sans"/>
                <a:hlinkClick r:id="rId8"/>
              </a:rPr>
              <a:t>Data Science on Google Cloud Platform: Machine Learning quest</a:t>
            </a:r>
            <a:endParaRPr sz="1100">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100">
              <a:latin typeface="Google Sans"/>
              <a:ea typeface="Google Sans"/>
              <a:cs typeface="Google Sans"/>
              <a:sym typeface="Google Sans"/>
            </a:endParaRPr>
          </a:p>
          <a:p>
            <a:pPr indent="0" lvl="0" marL="0" rtl="0" algn="l">
              <a:spcBef>
                <a:spcPts val="0"/>
              </a:spcBef>
              <a:spcAft>
                <a:spcPts val="0"/>
              </a:spcAft>
              <a:buNone/>
            </a:pPr>
            <a:r>
              <a:t/>
            </a:r>
            <a:endParaRPr sz="1100">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555600"/>
            <a:ext cx="8228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&lt;</a:t>
            </a:r>
            <a:r>
              <a:rPr lang="en">
                <a:solidFill>
                  <a:srgbClr val="4285F4"/>
                </a:solidFill>
                <a:latin typeface="Google Sans"/>
                <a:ea typeface="Google Sans"/>
                <a:cs typeface="Google Sans"/>
                <a:sym typeface="Google Sans"/>
              </a:rPr>
              <a:t>Build&gt; </a:t>
            </a:r>
            <a:r>
              <a:rPr lang="en">
                <a:latin typeface="Google Sans"/>
                <a:ea typeface="Google Sans"/>
                <a:cs typeface="Google Sans"/>
                <a:sym typeface="Google Sans"/>
              </a:rPr>
              <a:t>Example Agenda </a:t>
            </a:r>
            <a:r>
              <a:rPr i="1" lang="en" sz="1800">
                <a:solidFill>
                  <a:srgbClr val="34A853"/>
                </a:solidFill>
                <a:latin typeface="Google Sans"/>
                <a:ea typeface="Google Sans"/>
                <a:cs typeface="Google Sans"/>
                <a:sym typeface="Google Sans"/>
              </a:rPr>
              <a:t>[Basic]</a:t>
            </a:r>
            <a:endParaRPr i="1" sz="1800">
              <a:solidFill>
                <a:srgbClr val="34A853"/>
              </a:solidFill>
              <a:latin typeface="Google Sans"/>
              <a:ea typeface="Google Sans"/>
              <a:cs typeface="Google Sans"/>
              <a:sym typeface="Google Sans"/>
            </a:endParaRPr>
          </a:p>
        </p:txBody>
      </p:sp>
      <p:graphicFrame>
        <p:nvGraphicFramePr>
          <p:cNvPr id="120" name="Google Shape;120;p21"/>
          <p:cNvGraphicFramePr/>
          <p:nvPr/>
        </p:nvGraphicFramePr>
        <p:xfrm>
          <a:off x="518075" y="1584875"/>
          <a:ext cx="3000000" cy="3000000"/>
        </p:xfrm>
        <a:graphic>
          <a:graphicData uri="http://schemas.openxmlformats.org/drawingml/2006/table">
            <a:tbl>
              <a:tblPr>
                <a:noFill/>
                <a:tableStyleId>{8C9F164C-672C-429B-9F00-C2B0B600CE17}</a:tableStyleId>
              </a:tblPr>
              <a:tblGrid>
                <a:gridCol w="712675"/>
                <a:gridCol w="2897425"/>
              </a:tblGrid>
              <a:tr h="304475">
                <a:tc>
                  <a:txBody>
                    <a:bodyPr/>
                    <a:lstStyle/>
                    <a:p>
                      <a:pPr indent="0" lvl="0" marL="0" rtl="0" algn="l">
                        <a:spcBef>
                          <a:spcPts val="0"/>
                        </a:spcBef>
                        <a:spcAft>
                          <a:spcPts val="0"/>
                        </a:spcAft>
                        <a:buNone/>
                      </a:pPr>
                      <a:r>
                        <a:rPr lang="en" sz="1100">
                          <a:solidFill>
                            <a:srgbClr val="4285F4"/>
                          </a:solidFill>
                          <a:latin typeface="Google Sans Medium"/>
                          <a:ea typeface="Google Sans Medium"/>
                          <a:cs typeface="Google Sans Medium"/>
                          <a:sym typeface="Google Sans Medium"/>
                        </a:rPr>
                        <a:t>5:00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Welcome!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5:05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u="sng">
                          <a:solidFill>
                            <a:schemeClr val="hlink"/>
                          </a:solidFill>
                          <a:latin typeface="Google Sans"/>
                          <a:ea typeface="Google Sans"/>
                          <a:cs typeface="Google Sans"/>
                          <a:sym typeface="Google Sans"/>
                          <a:hlinkClick r:id="rId3"/>
                        </a:rPr>
                        <a:t>Challenge</a:t>
                      </a:r>
                      <a:r>
                        <a:rPr lang="en" sz="1100">
                          <a:solidFill>
                            <a:srgbClr val="434343"/>
                          </a:solidFill>
                          <a:latin typeface="Google Sans"/>
                          <a:ea typeface="Google Sans"/>
                          <a:cs typeface="Google Sans"/>
                          <a:sym typeface="Google Sans"/>
                        </a:rPr>
                        <a:t> overview</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5:15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Coding period (</a:t>
                      </a:r>
                      <a:r>
                        <a:rPr lang="en" sz="1100" u="sng">
                          <a:solidFill>
                            <a:schemeClr val="hlink"/>
                          </a:solidFill>
                          <a:latin typeface="Google Sans"/>
                          <a:ea typeface="Google Sans"/>
                          <a:cs typeface="Google Sans"/>
                          <a:sym typeface="Google Sans"/>
                          <a:hlinkClick r:id="rId4"/>
                        </a:rPr>
                        <a:t>starter colab</a:t>
                      </a:r>
                      <a:r>
                        <a:rPr lang="en" sz="1100">
                          <a:solidFill>
                            <a:srgbClr val="434343"/>
                          </a:solidFill>
                          <a:latin typeface="Google Sans"/>
                          <a:ea typeface="Google Sans"/>
                          <a:cs typeface="Google Sans"/>
                          <a:sym typeface="Google Sans"/>
                        </a:rPr>
                        <a:t>) </a:t>
                      </a:r>
                      <a:r>
                        <a:rPr lang="en" sz="1100">
                          <a:solidFill>
                            <a:srgbClr val="434343"/>
                          </a:solidFill>
                          <a:latin typeface="Google Sans"/>
                          <a:ea typeface="Google Sans"/>
                          <a:cs typeface="Google Sans"/>
                          <a:sym typeface="Google Sans"/>
                        </a:rPr>
                        <a:t>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9:15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Wrap up &amp; prototype submission</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89750">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9:45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1 min showcase</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285F4"/>
                          </a:solidFill>
                          <a:latin typeface="Google Sans Medium"/>
                          <a:ea typeface="Google Sans Medium"/>
                          <a:cs typeface="Google Sans Medium"/>
                          <a:sym typeface="Google Sans Medium"/>
                        </a:rPr>
                        <a:t>10:00 pm</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 sz="1100">
                          <a:solidFill>
                            <a:srgbClr val="434343"/>
                          </a:solidFill>
                          <a:latin typeface="Google Sans"/>
                          <a:ea typeface="Google Sans"/>
                          <a:cs typeface="Google Sans"/>
                          <a:sym typeface="Google Sans"/>
                        </a:rPr>
                        <a:t>Event ends - THANK YOU!</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04475">
                <a:tc>
                  <a:txBody>
                    <a:bodyPr/>
                    <a:lstStyle/>
                    <a:p>
                      <a:pPr indent="0" lvl="0" marL="0" rtl="0" algn="l">
                        <a:lnSpc>
                          <a:spcPct val="115000"/>
                        </a:lnSpc>
                        <a:spcBef>
                          <a:spcPts val="0"/>
                        </a:spcBef>
                        <a:spcAft>
                          <a:spcPts val="0"/>
                        </a:spcAft>
                        <a:buNone/>
                      </a:pPr>
                      <a:r>
                        <a:t/>
                      </a:r>
                      <a:endParaRPr sz="1100">
                        <a:solidFill>
                          <a:srgbClr val="4285F4"/>
                        </a:solidFill>
                        <a:latin typeface="Google Sans Medium"/>
                        <a:ea typeface="Google Sans Medium"/>
                        <a:cs typeface="Google Sans Medium"/>
                        <a:sym typeface="Google Sans Medium"/>
                      </a:endParaRPr>
                    </a:p>
                  </a:txBody>
                  <a:tcPr marT="45700" marB="45700" marR="45700" marL="457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rgbClr val="434343"/>
                        </a:solidFill>
                        <a:latin typeface="Google Sans"/>
                        <a:ea typeface="Google Sans"/>
                        <a:cs typeface="Google Sans"/>
                        <a:sym typeface="Google Sans"/>
                      </a:endParaRPr>
                    </a:p>
                  </a:txBody>
                  <a:tcPr marT="45700" marB="45700" marR="4570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21" name="Google Shape;121;p21"/>
          <p:cNvSpPr txBox="1"/>
          <p:nvPr/>
        </p:nvSpPr>
        <p:spPr>
          <a:xfrm>
            <a:off x="5322300" y="4812400"/>
            <a:ext cx="3412800" cy="191400"/>
          </a:xfrm>
          <a:prstGeom prst="rect">
            <a:avLst/>
          </a:prstGeom>
          <a:noFill/>
          <a:ln>
            <a:noFill/>
          </a:ln>
        </p:spPr>
        <p:txBody>
          <a:bodyPr anchorCtr="0" anchor="t" bIns="0" lIns="0" spcFirstLastPara="1" rIns="228600" wrap="square" tIns="0">
            <a:noAutofit/>
          </a:bodyPr>
          <a:lstStyle/>
          <a:p>
            <a:pPr indent="0" lvl="0" marL="0" rtl="0" algn="l">
              <a:lnSpc>
                <a:spcPct val="115000"/>
              </a:lnSpc>
              <a:spcBef>
                <a:spcPts val="0"/>
              </a:spcBef>
              <a:spcAft>
                <a:spcPts val="0"/>
              </a:spcAft>
              <a:buNone/>
            </a:pPr>
            <a:r>
              <a:rPr lang="en" sz="700">
                <a:solidFill>
                  <a:srgbClr val="434343"/>
                </a:solidFill>
                <a:latin typeface="Roboto"/>
                <a:ea typeface="Roboto"/>
                <a:cs typeface="Roboto"/>
                <a:sym typeface="Roboto"/>
              </a:rPr>
              <a:t>* This is a sample description. Feel free to personalize to your community. </a:t>
            </a:r>
            <a:endParaRPr sz="700">
              <a:solidFill>
                <a:srgbClr val="434343"/>
              </a:solidFill>
              <a:latin typeface="Roboto"/>
              <a:ea typeface="Roboto"/>
              <a:cs typeface="Roboto"/>
              <a:sym typeface="Roboto"/>
            </a:endParaRPr>
          </a:p>
        </p:txBody>
      </p:sp>
      <p:sp>
        <p:nvSpPr>
          <p:cNvPr id="122" name="Google Shape;122;p21"/>
          <p:cNvSpPr txBox="1"/>
          <p:nvPr/>
        </p:nvSpPr>
        <p:spPr>
          <a:xfrm>
            <a:off x="4572000" y="1495750"/>
            <a:ext cx="4192500" cy="12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Tips for customization:</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Give the Kaggle challenge a form of competition, create live leaderboard for the teams to list down their scores and invite the winning teams to present.</a:t>
            </a:r>
            <a:endParaRPr sz="1100">
              <a:solidFill>
                <a:srgbClr val="666666"/>
              </a:solidFill>
              <a:latin typeface="Google Sans"/>
              <a:ea typeface="Google Sans"/>
              <a:cs typeface="Google Sans"/>
              <a:sym typeface="Google Sans"/>
            </a:endParaRPr>
          </a:p>
          <a:p>
            <a:pPr indent="-298450" lvl="0" marL="457200" rtl="0" algn="l">
              <a:spcBef>
                <a:spcPts val="0"/>
              </a:spcBef>
              <a:spcAft>
                <a:spcPts val="0"/>
              </a:spcAft>
              <a:buClr>
                <a:srgbClr val="666666"/>
              </a:buClr>
              <a:buSzPts val="1100"/>
              <a:buFont typeface="Google Sans"/>
              <a:buChar char="●"/>
            </a:pPr>
            <a:r>
              <a:rPr lang="en" sz="1100">
                <a:solidFill>
                  <a:srgbClr val="666666"/>
                </a:solidFill>
                <a:latin typeface="Google Sans"/>
                <a:ea typeface="Google Sans"/>
                <a:cs typeface="Google Sans"/>
                <a:sym typeface="Google Sans"/>
              </a:rPr>
              <a:t>Other challenges to choose from: </a:t>
            </a:r>
            <a:r>
              <a:rPr lang="en" sz="1100" u="sng">
                <a:solidFill>
                  <a:schemeClr val="hlink"/>
                </a:solidFill>
                <a:latin typeface="Google Sans"/>
                <a:ea typeface="Google Sans"/>
                <a:cs typeface="Google Sans"/>
                <a:sym typeface="Google Sans"/>
                <a:hlinkClick r:id="rId5"/>
              </a:rPr>
              <a:t>SMS Spam classification</a:t>
            </a:r>
            <a:r>
              <a:rPr lang="en" sz="1100">
                <a:solidFill>
                  <a:srgbClr val="666666"/>
                </a:solidFill>
                <a:latin typeface="Google Sans"/>
                <a:ea typeface="Google Sans"/>
                <a:cs typeface="Google Sans"/>
                <a:sym typeface="Google Sans"/>
              </a:rPr>
              <a:t>, </a:t>
            </a:r>
            <a:r>
              <a:rPr lang="en" sz="1100" u="sng">
                <a:solidFill>
                  <a:schemeClr val="hlink"/>
                </a:solidFill>
                <a:latin typeface="Google Sans"/>
                <a:ea typeface="Google Sans"/>
                <a:cs typeface="Google Sans"/>
                <a:sym typeface="Google Sans"/>
                <a:hlinkClick r:id="rId6"/>
              </a:rPr>
              <a:t>Fashion MNIST</a:t>
            </a:r>
            <a:endParaRPr sz="1100">
              <a:solidFill>
                <a:srgbClr val="666666"/>
              </a:solidFill>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
        <p:nvSpPr>
          <p:cNvPr id="123" name="Google Shape;123;p21"/>
          <p:cNvSpPr txBox="1"/>
          <p:nvPr/>
        </p:nvSpPr>
        <p:spPr>
          <a:xfrm>
            <a:off x="4572000" y="2713325"/>
            <a:ext cx="43662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Next steps: </a:t>
            </a:r>
            <a:endParaRPr>
              <a:latin typeface="Google Sans"/>
              <a:ea typeface="Google Sans"/>
              <a:cs typeface="Google Sans"/>
              <a:sym typeface="Google Sans"/>
            </a:endParaRPr>
          </a:p>
          <a:p>
            <a:pPr indent="-298450" lvl="0" marL="457200" rtl="0" algn="l">
              <a:spcBef>
                <a:spcPts val="0"/>
              </a:spcBef>
              <a:spcAft>
                <a:spcPts val="0"/>
              </a:spcAft>
              <a:buSzPts val="1100"/>
              <a:buFont typeface="Google Sans"/>
              <a:buChar char="●"/>
            </a:pPr>
            <a:r>
              <a:rPr lang="en" sz="1100">
                <a:solidFill>
                  <a:srgbClr val="E06666"/>
                </a:solidFill>
                <a:latin typeface="Google Sans"/>
                <a:ea typeface="Google Sans"/>
                <a:cs typeface="Google Sans"/>
                <a:sym typeface="Google Sans"/>
              </a:rPr>
              <a:t>[Recommended] </a:t>
            </a:r>
            <a:r>
              <a:rPr lang="en" sz="1100">
                <a:solidFill>
                  <a:srgbClr val="666666"/>
                </a:solidFill>
                <a:latin typeface="Google Sans"/>
                <a:ea typeface="Google Sans"/>
                <a:cs typeface="Google Sans"/>
                <a:sym typeface="Google Sans"/>
              </a:rPr>
              <a:t>Each participating startup receives $XXX GCP credits to build a prototype/feature using ML. Selected startups to receive further mentorship from Google technology experts. </a:t>
            </a:r>
            <a:endParaRPr sz="1100">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a:p>
            <a:pPr indent="0" lvl="0" marL="0" rtl="0" algn="l">
              <a:spcBef>
                <a:spcPts val="0"/>
              </a:spcBef>
              <a:spcAft>
                <a:spcPts val="0"/>
              </a:spcAft>
              <a:buNone/>
            </a:pPr>
            <a:r>
              <a:t/>
            </a:r>
            <a:endParaRPr>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