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Nunito"/>
      <p:regular r:id="rId33"/>
      <p:bold r:id="rId34"/>
      <p:italic r:id="rId35"/>
      <p:boldItalic r:id="rId36"/>
    </p:embeddedFont>
    <p:embeddedFont>
      <p:font typeface="Montserra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7.xml"/><Relationship Id="rId33" Type="http://schemas.openxmlformats.org/officeDocument/2006/relationships/font" Target="fonts/Nunito-regular.fntdata"/><Relationship Id="rId10" Type="http://schemas.openxmlformats.org/officeDocument/2006/relationships/slide" Target="slides/slide6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9.xml"/><Relationship Id="rId35" Type="http://schemas.openxmlformats.org/officeDocument/2006/relationships/font" Target="fonts/Nunito-italic.fntdata"/><Relationship Id="rId12" Type="http://schemas.openxmlformats.org/officeDocument/2006/relationships/slide" Target="slides/slide8.xml"/><Relationship Id="rId34" Type="http://schemas.openxmlformats.org/officeDocument/2006/relationships/font" Target="fonts/Nunito-bold.fntdata"/><Relationship Id="rId15" Type="http://schemas.openxmlformats.org/officeDocument/2006/relationships/slide" Target="slides/slide11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3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2.xml"/><Relationship Id="rId38" Type="http://schemas.openxmlformats.org/officeDocument/2006/relationships/font" Target="fonts/Montserrat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es/docs/Web/JavaScript/Reference/Statements/var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5417ce69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5417ce69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723c3036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4723c3036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5417ce69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5417ce69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723c3036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4723c3036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417ce69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417ce69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5417ce69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5417ce69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723c3036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4723c3036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5417ce69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5417ce69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5417ce69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5417ce69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Antes CLASSNAME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723c3036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4723c3036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Antes CLASSNAME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3e40dd73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3e40dd73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417ce69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417ce69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4723c3036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4723c3036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723c3036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4723c3036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4723c3036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4723c3036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4723c3036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4723c3036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7c9854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47c9854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3e40dd73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3e40dd73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3b384442b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3b384442b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var - JavaScript | MDN (mozilla.org)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3b384442b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3b384442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5417ce69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5417ce69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5417ce69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5417ce69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5417ce69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5417ce69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2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9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43" name="Google Shape;4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una columna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1152475"/>
            <a:ext cx="848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47" name="Google Shape;4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0" name="Google Shape;5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a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y una columna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type="title"/>
          </p:nvPr>
        </p:nvSpPr>
        <p:spPr>
          <a:xfrm>
            <a:off x="4976575" y="396050"/>
            <a:ext cx="385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15"/>
          <p:cNvSpPr txBox="1"/>
          <p:nvPr>
            <p:ph idx="1" type="body"/>
          </p:nvPr>
        </p:nvSpPr>
        <p:spPr>
          <a:xfrm>
            <a:off x="4976575" y="1230050"/>
            <a:ext cx="3852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y una columna 1">
  <p:cSld name="ONE_COLUMN_TEX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title"/>
          </p:nvPr>
        </p:nvSpPr>
        <p:spPr>
          <a:xfrm>
            <a:off x="363500" y="396050"/>
            <a:ext cx="385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6"/>
          <p:cNvSpPr txBox="1"/>
          <p:nvPr>
            <p:ph idx="1" type="body"/>
          </p:nvPr>
        </p:nvSpPr>
        <p:spPr>
          <a:xfrm>
            <a:off x="363500" y="1230050"/>
            <a:ext cx="3852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4800"/>
              <a:buNone/>
              <a:defRPr sz="4800"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61" name="Google Shape;6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2000"/>
              <a:buNone/>
              <a:defRPr sz="12000">
                <a:solidFill>
                  <a:srgbClr val="8E7CC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67" name="Google Shape;6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 sin logo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3" name="Google Shape;1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3">
  <p:cSld name="TITLE_AND_BODY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8" name="Google Shape;78;p2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 1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/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82" name="Google Shape;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a 1">
  <p:cSld name="TITLE_ONLY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 1">
  <p:cSld name="TITLE_ONLY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5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41848"/>
              </a:buClr>
              <a:buSzPts val="2400"/>
              <a:buNone/>
              <a:defRPr>
                <a:solidFill>
                  <a:srgbClr val="44184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240100" y="821550"/>
            <a:ext cx="7786800" cy="6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4"/>
          <p:cNvSpPr txBox="1"/>
          <p:nvPr>
            <p:ph idx="1" type="subTitle"/>
          </p:nvPr>
        </p:nvSpPr>
        <p:spPr>
          <a:xfrm>
            <a:off x="265500" y="1424850"/>
            <a:ext cx="54843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311700" y="2155325"/>
            <a:ext cx="3999900" cy="24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vidades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293025" y="1547775"/>
            <a:ext cx="346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0" name="Google Shape;2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4293025" y="2921425"/>
            <a:ext cx="26631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">
  <p:cSld name="TITLE_AND_BODY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 txBox="1"/>
          <p:nvPr>
            <p:ph idx="1" type="subTitle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vidad">
  <p:cSld name="TITLE_AND_BODY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vidad 1">
  <p:cSld name="TITLE_AND_BODY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8"/>
          <p:cNvSpPr txBox="1"/>
          <p:nvPr>
            <p:ph idx="1" type="subTitle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tivo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1899450" y="459373"/>
            <a:ext cx="5345100" cy="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33" name="Google Shape;3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1228325" y="1868825"/>
            <a:ext cx="66768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tivo 1">
  <p:cSld name="TITLE_AND_BODY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1899450" y="459373"/>
            <a:ext cx="5345100" cy="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37" name="Google Shape;3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1228325" y="1868825"/>
            <a:ext cx="66768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lenguajejs.com/javascript/dom/crear-elementos-dom/#atributos-html-de-un-elemento" TargetMode="External"/><Relationship Id="rId4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lenguajejs.com/javascript/dom/crear-elementos-dom/#atributos-html-de-un-elemento" TargetMode="External"/><Relationship Id="rId4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lenguajejs.com/javascript/dom/insertar-elementos-dom/#el-m%C3%A9todo-appendchild" TargetMode="External"/><Relationship Id="rId4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lenguajejs.com/javascript/dom/crear-elementos-dom/#atributos-html-de-un-elemento" TargetMode="Externa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6"/>
          <p:cNvSpPr txBox="1"/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5"/>
          <p:cNvSpPr txBox="1"/>
          <p:nvPr/>
        </p:nvSpPr>
        <p:spPr>
          <a:xfrm>
            <a:off x="231575" y="70175"/>
            <a:ext cx="80022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74EA7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Atributos HTML de un elemento </a:t>
            </a:r>
            <a:endParaRPr b="1" sz="1300" u="sng">
              <a:solidFill>
                <a:srgbClr val="222222"/>
              </a:solidFill>
              <a:highlight>
                <a:srgbClr val="EEEEEE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74EA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5" name="Google Shape;15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663" y="752025"/>
            <a:ext cx="8342673" cy="373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 txBox="1"/>
          <p:nvPr/>
        </p:nvSpPr>
        <p:spPr>
          <a:xfrm>
            <a:off x="231575" y="70175"/>
            <a:ext cx="80022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74EA7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Atributos HTML de un elemento </a:t>
            </a:r>
            <a:endParaRPr b="1" sz="1300" u="sng">
              <a:solidFill>
                <a:srgbClr val="222222"/>
              </a:solidFill>
              <a:highlight>
                <a:srgbClr val="EEEEEE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74EA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1" name="Google Shape;16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675" y="702588"/>
            <a:ext cx="8652642" cy="373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7"/>
          <p:cNvSpPr txBox="1"/>
          <p:nvPr/>
        </p:nvSpPr>
        <p:spPr>
          <a:xfrm>
            <a:off x="231575" y="70175"/>
            <a:ext cx="800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674EA7"/>
                </a:solidFill>
                <a:latin typeface="Nunito"/>
                <a:ea typeface="Nunito"/>
                <a:cs typeface="Nunito"/>
                <a:sym typeface="Nunito"/>
              </a:rPr>
              <a:t>Reemplazar</a:t>
            </a:r>
            <a:r>
              <a:rPr b="1" lang="en" sz="2400">
                <a:solidFill>
                  <a:srgbClr val="674EA7"/>
                </a:solidFill>
                <a:latin typeface="Nunito"/>
                <a:ea typeface="Nunito"/>
                <a:cs typeface="Nunito"/>
                <a:sym typeface="Nunito"/>
              </a:rPr>
              <a:t> contenido</a:t>
            </a:r>
            <a:endParaRPr b="1" sz="2400">
              <a:solidFill>
                <a:srgbClr val="674EA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7" name="Google Shape;16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75" y="659350"/>
            <a:ext cx="8217649" cy="38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/>
          <p:nvPr/>
        </p:nvSpPr>
        <p:spPr>
          <a:xfrm>
            <a:off x="231575" y="70175"/>
            <a:ext cx="800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674EA7"/>
                </a:solidFill>
                <a:latin typeface="Nunito"/>
                <a:ea typeface="Nunito"/>
                <a:cs typeface="Nunito"/>
                <a:sym typeface="Nunito"/>
              </a:rPr>
              <a:t>Reemplazar contenido</a:t>
            </a:r>
            <a:endParaRPr b="1" sz="2400">
              <a:solidFill>
                <a:srgbClr val="674EA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3" name="Google Shape;17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875" y="1346425"/>
            <a:ext cx="8706726" cy="3221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8"/>
          <p:cNvSpPr txBox="1"/>
          <p:nvPr/>
        </p:nvSpPr>
        <p:spPr>
          <a:xfrm>
            <a:off x="231575" y="742975"/>
            <a:ext cx="628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innerHTML  y textContent</a:t>
            </a:r>
            <a:endParaRPr sz="1100">
              <a:solidFill>
                <a:srgbClr val="333333"/>
              </a:solidFill>
              <a:highlight>
                <a:srgbClr val="EEEEE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9"/>
          <p:cNvSpPr txBox="1"/>
          <p:nvPr/>
        </p:nvSpPr>
        <p:spPr>
          <a:xfrm>
            <a:off x="231575" y="70175"/>
            <a:ext cx="800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674EA7"/>
                </a:solidFill>
                <a:latin typeface="Nunito"/>
                <a:ea typeface="Nunito"/>
                <a:cs typeface="Nunito"/>
                <a:sym typeface="Nunito"/>
              </a:rPr>
              <a:t>Insertar elementos al DOM</a:t>
            </a:r>
            <a:endParaRPr b="1" sz="2400">
              <a:solidFill>
                <a:srgbClr val="674EA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0" name="Google Shape;18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92550"/>
            <a:ext cx="8839201" cy="237242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9"/>
          <p:cNvSpPr txBox="1"/>
          <p:nvPr/>
        </p:nvSpPr>
        <p:spPr>
          <a:xfrm>
            <a:off x="385950" y="704275"/>
            <a:ext cx="8372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EEEEEE"/>
                </a:highlight>
                <a:latin typeface="Montserrat"/>
                <a:ea typeface="Montserrat"/>
                <a:cs typeface="Montserrat"/>
                <a:sym typeface="Montserrat"/>
              </a:rPr>
              <a:t>A pesar de que los métodos anteriores son suficientes para crear elementos y estructuras HTML complejas, sólo son aconsejables para pequeños fragmentos de código o texto, ya que en estructuras muy complejas (</a:t>
            </a:r>
            <a:r>
              <a:rPr i="1" lang="en" sz="1600">
                <a:solidFill>
                  <a:schemeClr val="dk2"/>
                </a:solidFill>
                <a:highlight>
                  <a:srgbClr val="EEEEEE"/>
                </a:highlight>
                <a:latin typeface="Montserrat"/>
                <a:ea typeface="Montserrat"/>
                <a:cs typeface="Montserrat"/>
                <a:sym typeface="Montserrat"/>
              </a:rPr>
              <a:t>con muchos elementos HTML</a:t>
            </a:r>
            <a:r>
              <a:rPr lang="en" sz="1600">
                <a:solidFill>
                  <a:srgbClr val="333333"/>
                </a:solidFill>
                <a:highlight>
                  <a:srgbClr val="EEEEEE"/>
                </a:highlight>
                <a:latin typeface="Montserrat"/>
                <a:ea typeface="Montserrat"/>
                <a:cs typeface="Montserrat"/>
                <a:sym typeface="Montserrat"/>
              </a:rPr>
              <a:t>) la </a:t>
            </a:r>
            <a:r>
              <a:rPr b="1" lang="en" sz="1100">
                <a:solidFill>
                  <a:srgbClr val="333333"/>
                </a:solidFill>
                <a:highlight>
                  <a:srgbClr val="EEEEEE"/>
                </a:highlight>
                <a:latin typeface="Montserrat"/>
                <a:ea typeface="Montserrat"/>
                <a:cs typeface="Montserrat"/>
                <a:sym typeface="Montserrat"/>
              </a:rPr>
              <a:t>legibilidad del código</a:t>
            </a:r>
            <a:r>
              <a:rPr lang="en" sz="1600">
                <a:solidFill>
                  <a:srgbClr val="333333"/>
                </a:solidFill>
                <a:highlight>
                  <a:srgbClr val="EEEEEE"/>
                </a:highlight>
                <a:latin typeface="Montserrat"/>
                <a:ea typeface="Montserrat"/>
                <a:cs typeface="Montserrat"/>
                <a:sym typeface="Montserrat"/>
              </a:rPr>
              <a:t> sería menor y además, el rendimiento podría resentirse.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0"/>
          <p:cNvSpPr txBox="1"/>
          <p:nvPr/>
        </p:nvSpPr>
        <p:spPr>
          <a:xfrm>
            <a:off x="231575" y="70175"/>
            <a:ext cx="80022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74EA7"/>
                </a:solidFill>
                <a:latin typeface="Nunito"/>
                <a:ea typeface="Nunito"/>
                <a:cs typeface="Nunito"/>
                <a:sym typeface="Nunito"/>
              </a:rPr>
              <a:t>Insertar elementos al DOM</a:t>
            </a:r>
            <a:endParaRPr b="1" sz="1300" u="sng">
              <a:solidFill>
                <a:srgbClr val="222222"/>
              </a:solidFill>
              <a:highlight>
                <a:srgbClr val="EEEEEE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74EA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7" name="Google Shape;187;p40"/>
          <p:cNvSpPr txBox="1"/>
          <p:nvPr/>
        </p:nvSpPr>
        <p:spPr>
          <a:xfrm>
            <a:off x="422075" y="736825"/>
            <a:ext cx="504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</a:pPr>
            <a:r>
              <a:rPr b="1" lang="en" sz="170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 método appendChild() </a:t>
            </a:r>
            <a:endParaRPr b="1" sz="24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8" name="Google Shape;188;p40"/>
          <p:cNvPicPr preferRelativeResize="0"/>
          <p:nvPr/>
        </p:nvPicPr>
        <p:blipFill rotWithShape="1">
          <a:blip r:embed="rId4">
            <a:alphaModFix/>
          </a:blip>
          <a:srcRect b="10872" l="1130" r="-1130" t="16304"/>
          <a:stretch/>
        </p:blipFill>
        <p:spPr>
          <a:xfrm>
            <a:off x="710025" y="1543075"/>
            <a:ext cx="7723951" cy="265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1"/>
          <p:cNvSpPr txBox="1"/>
          <p:nvPr/>
        </p:nvSpPr>
        <p:spPr>
          <a:xfrm>
            <a:off x="231575" y="70175"/>
            <a:ext cx="80022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74EA7"/>
                </a:solidFill>
                <a:latin typeface="Nunito"/>
                <a:ea typeface="Nunito"/>
                <a:cs typeface="Nunito"/>
                <a:sym typeface="Nunito"/>
              </a:rPr>
              <a:t>Insertar elementos al DOM</a:t>
            </a:r>
            <a:endParaRPr b="1" sz="1300" u="sng">
              <a:solidFill>
                <a:srgbClr val="222222"/>
              </a:solidFill>
              <a:highlight>
                <a:srgbClr val="EEEEEE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74EA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4" name="Google Shape;194;p41"/>
          <p:cNvSpPr txBox="1"/>
          <p:nvPr/>
        </p:nvSpPr>
        <p:spPr>
          <a:xfrm>
            <a:off x="366675" y="546275"/>
            <a:ext cx="504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</a:pPr>
            <a:r>
              <a:rPr b="1" lang="en" sz="17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El método </a:t>
            </a:r>
            <a:r>
              <a:rPr b="1" lang="en" sz="24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remove()</a:t>
            </a:r>
            <a:endParaRPr b="1" sz="24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5" name="Google Shape;195;p41"/>
          <p:cNvPicPr preferRelativeResize="0"/>
          <p:nvPr/>
        </p:nvPicPr>
        <p:blipFill rotWithShape="1">
          <a:blip r:embed="rId3">
            <a:alphaModFix/>
          </a:blip>
          <a:srcRect b="12163" l="-600" r="600" t="9108"/>
          <a:stretch/>
        </p:blipFill>
        <p:spPr>
          <a:xfrm>
            <a:off x="585800" y="1314025"/>
            <a:ext cx="7972399" cy="29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2"/>
          <p:cNvSpPr txBox="1"/>
          <p:nvPr/>
        </p:nvSpPr>
        <p:spPr>
          <a:xfrm>
            <a:off x="231575" y="70175"/>
            <a:ext cx="80022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74EA7"/>
                </a:solidFill>
                <a:latin typeface="Nunito"/>
                <a:ea typeface="Nunito"/>
                <a:cs typeface="Nunito"/>
                <a:sym typeface="Nunito"/>
              </a:rPr>
              <a:t>Insertar elementos al DOM</a:t>
            </a:r>
            <a:endParaRPr b="1" sz="1300" u="sng">
              <a:solidFill>
                <a:srgbClr val="222222"/>
              </a:solidFill>
              <a:highlight>
                <a:srgbClr val="EEEEEE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74EA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1" name="Google Shape;201;p42"/>
          <p:cNvSpPr txBox="1"/>
          <p:nvPr/>
        </p:nvSpPr>
        <p:spPr>
          <a:xfrm>
            <a:off x="422075" y="736825"/>
            <a:ext cx="504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.removeChild(node) 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2" name="Google Shape;202;p42"/>
          <p:cNvPicPr preferRelativeResize="0"/>
          <p:nvPr/>
        </p:nvPicPr>
        <p:blipFill rotWithShape="1">
          <a:blip r:embed="rId3">
            <a:alphaModFix/>
          </a:blip>
          <a:srcRect b="16970" l="0" r="0" t="13250"/>
          <a:stretch/>
        </p:blipFill>
        <p:spPr>
          <a:xfrm>
            <a:off x="291888" y="1408550"/>
            <a:ext cx="8670976" cy="25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3"/>
          <p:cNvSpPr txBox="1"/>
          <p:nvPr/>
        </p:nvSpPr>
        <p:spPr>
          <a:xfrm>
            <a:off x="231575" y="70175"/>
            <a:ext cx="8002200" cy="16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El objeto ClassList</a:t>
            </a:r>
            <a:endParaRPr b="1" sz="1300">
              <a:solidFill>
                <a:srgbClr val="222222"/>
              </a:solidFill>
              <a:highlight>
                <a:srgbClr val="EEEEE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74EA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74EA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8" name="Google Shape;20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75" y="840850"/>
            <a:ext cx="7899635" cy="364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4"/>
          <p:cNvSpPr txBox="1"/>
          <p:nvPr/>
        </p:nvSpPr>
        <p:spPr>
          <a:xfrm>
            <a:off x="231575" y="70175"/>
            <a:ext cx="8002200" cy="16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El objeto ClassList</a:t>
            </a:r>
            <a:endParaRPr b="1" sz="1300">
              <a:solidFill>
                <a:srgbClr val="222222"/>
              </a:solidFill>
              <a:highlight>
                <a:srgbClr val="EEEEE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74EA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74EA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4" name="Google Shape;21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572" y="852325"/>
            <a:ext cx="6832851" cy="62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44"/>
          <p:cNvPicPr preferRelativeResize="0"/>
          <p:nvPr/>
        </p:nvPicPr>
        <p:blipFill rotWithShape="1">
          <a:blip r:embed="rId4">
            <a:alphaModFix/>
          </a:blip>
          <a:srcRect b="22291" l="0" r="0" t="10868"/>
          <a:stretch/>
        </p:blipFill>
        <p:spPr>
          <a:xfrm>
            <a:off x="782675" y="1704875"/>
            <a:ext cx="7578649" cy="269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7"/>
          <p:cNvSpPr txBox="1"/>
          <p:nvPr/>
        </p:nvSpPr>
        <p:spPr>
          <a:xfrm>
            <a:off x="231575" y="89250"/>
            <a:ext cx="440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b="1" sz="1700">
              <a:solidFill>
                <a:srgbClr val="674EA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27"/>
          <p:cNvSpPr txBox="1"/>
          <p:nvPr/>
        </p:nvSpPr>
        <p:spPr>
          <a:xfrm>
            <a:off x="231575" y="594675"/>
            <a:ext cx="4287600" cy="10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highlight>
                  <a:srgbClr val="EEEEEE"/>
                </a:highlight>
              </a:rPr>
              <a:t>¿Qué es el DOM?</a:t>
            </a:r>
            <a:endParaRPr b="1" sz="3200">
              <a:highlight>
                <a:srgbClr val="EEEEEE"/>
              </a:highlight>
            </a:endParaRPr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8090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27"/>
          <p:cNvSpPr txBox="1"/>
          <p:nvPr/>
        </p:nvSpPr>
        <p:spPr>
          <a:xfrm>
            <a:off x="445800" y="2725525"/>
            <a:ext cx="82524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</a:rPr>
              <a:t>Las siglas </a:t>
            </a:r>
            <a:r>
              <a:rPr b="1" lang="en" sz="1100">
                <a:solidFill>
                  <a:srgbClr val="333333"/>
                </a:solidFill>
                <a:highlight>
                  <a:schemeClr val="lt1"/>
                </a:highlight>
              </a:rPr>
              <a:t>DOM</a:t>
            </a: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</a:rPr>
              <a:t> significan </a:t>
            </a:r>
            <a:r>
              <a:rPr b="1" lang="en" sz="1100">
                <a:solidFill>
                  <a:srgbClr val="333333"/>
                </a:solidFill>
                <a:highlight>
                  <a:schemeClr val="lt1"/>
                </a:highlight>
              </a:rPr>
              <a:t>Document Object Model</a:t>
            </a: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</a:rPr>
              <a:t>, o lo que es lo mismo,</a:t>
            </a:r>
            <a:r>
              <a:rPr lang="en" sz="1600">
                <a:solidFill>
                  <a:srgbClr val="333333"/>
                </a:solidFill>
                <a:highlight>
                  <a:srgbClr val="D5A6BD"/>
                </a:highlight>
              </a:rPr>
              <a:t> la estructura del documento HTML.</a:t>
            </a: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</a:rPr>
              <a:t> Una página HTML está formada por múltiples etiquetas HTML, anidadas una dentro de otra, formando un árbol de etiquetas relacionadas entre sí, que se denomina </a:t>
            </a:r>
            <a:r>
              <a:rPr b="1" lang="en" sz="1100">
                <a:solidFill>
                  <a:srgbClr val="333333"/>
                </a:solidFill>
                <a:highlight>
                  <a:schemeClr val="lt1"/>
                </a:highlight>
              </a:rPr>
              <a:t>árbol DOM</a:t>
            </a: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</a:rPr>
              <a:t> (</a:t>
            </a:r>
            <a:r>
              <a:rPr i="1" lang="en" sz="1600">
                <a:solidFill>
                  <a:schemeClr val="dk2"/>
                </a:solidFill>
                <a:highlight>
                  <a:schemeClr val="lt1"/>
                </a:highlight>
              </a:rPr>
              <a:t>o simplemente DOM</a:t>
            </a: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</a:rPr>
              <a:t>).</a:t>
            </a:r>
            <a:endParaRPr b="1" sz="1500">
              <a:solidFill>
                <a:srgbClr val="08090A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8125" y="281175"/>
            <a:ext cx="1840206" cy="200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5"/>
          <p:cNvSpPr txBox="1"/>
          <p:nvPr/>
        </p:nvSpPr>
        <p:spPr>
          <a:xfrm>
            <a:off x="231575" y="70175"/>
            <a:ext cx="8002200" cy="16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Navegar entre nodos</a:t>
            </a:r>
            <a:endParaRPr b="1" sz="1300">
              <a:solidFill>
                <a:srgbClr val="222222"/>
              </a:solidFill>
              <a:highlight>
                <a:srgbClr val="EEEEE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74EA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74EA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1" name="Google Shape;22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3963"/>
            <a:ext cx="8839199" cy="2755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6"/>
          <p:cNvSpPr txBox="1"/>
          <p:nvPr/>
        </p:nvSpPr>
        <p:spPr>
          <a:xfrm>
            <a:off x="231575" y="70175"/>
            <a:ext cx="8002200" cy="16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Navegar entre nodos</a:t>
            </a:r>
            <a:endParaRPr b="1" sz="1300">
              <a:solidFill>
                <a:srgbClr val="222222"/>
              </a:solidFill>
              <a:highlight>
                <a:srgbClr val="EEEEE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74EA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74EA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7" name="Google Shape;22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586" y="678250"/>
            <a:ext cx="6992827" cy="403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7"/>
          <p:cNvSpPr txBox="1"/>
          <p:nvPr/>
        </p:nvSpPr>
        <p:spPr>
          <a:xfrm>
            <a:off x="231575" y="70175"/>
            <a:ext cx="8002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9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¿Qué es un evento?</a:t>
            </a:r>
            <a:endParaRPr b="1" sz="2400">
              <a:solidFill>
                <a:srgbClr val="674EA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33" name="Google Shape;23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0950"/>
            <a:ext cx="8839198" cy="3315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8"/>
          <p:cNvSpPr txBox="1"/>
          <p:nvPr/>
        </p:nvSpPr>
        <p:spPr>
          <a:xfrm>
            <a:off x="231575" y="70175"/>
            <a:ext cx="8002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33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Formas de manejar eventos</a:t>
            </a:r>
            <a:endParaRPr b="1" sz="290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48"/>
          <p:cNvSpPr txBox="1"/>
          <p:nvPr/>
        </p:nvSpPr>
        <p:spPr>
          <a:xfrm>
            <a:off x="714300" y="1024000"/>
            <a:ext cx="7715400" cy="3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</a:rPr>
              <a:t>En Javascript existe un concepto llamado </a:t>
            </a:r>
            <a:r>
              <a:rPr b="1" lang="en" sz="1600">
                <a:solidFill>
                  <a:srgbClr val="333333"/>
                </a:solidFill>
                <a:highlight>
                  <a:schemeClr val="lt1"/>
                </a:highlight>
              </a:rPr>
              <a:t>evento</a:t>
            </a: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</a:rPr>
              <a:t>, que no es más que una notificación de que alguna </a:t>
            </a:r>
            <a:r>
              <a:rPr b="1" lang="en" sz="1600">
                <a:solidFill>
                  <a:srgbClr val="333333"/>
                </a:solidFill>
                <a:highlight>
                  <a:schemeClr val="lt1"/>
                </a:highlight>
              </a:rPr>
              <a:t>característica interesante</a:t>
            </a: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</a:rPr>
              <a:t> acaba de ocurrir, generalmente relacionada con el </a:t>
            </a:r>
            <a:r>
              <a:rPr b="1" lang="en" sz="1600">
                <a:solidFill>
                  <a:srgbClr val="333333"/>
                </a:solidFill>
                <a:highlight>
                  <a:schemeClr val="lt1"/>
                </a:highlight>
              </a:rPr>
              <a:t>usuario</a:t>
            </a: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</a:rPr>
              <a:t> que navega por la página.</a:t>
            </a:r>
            <a:endParaRPr sz="16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</a:rPr>
              <a:t>Dichas características pueden ser muy variadas:</a:t>
            </a:r>
            <a:endParaRPr sz="16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rgbClr val="333333"/>
              </a:buClr>
              <a:buSzPts val="1600"/>
              <a:buChar char="■"/>
            </a:pP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</a:rPr>
              <a:t>Click de ratón del usuario sobre un elemento de la página</a:t>
            </a:r>
            <a:endParaRPr sz="16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■"/>
            </a:pP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</a:rPr>
              <a:t>Pulsación de una tecla específica del teclado</a:t>
            </a:r>
            <a:endParaRPr sz="16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■"/>
            </a:pP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</a:rPr>
              <a:t>Reproducción de un archivo de audio/video</a:t>
            </a:r>
            <a:endParaRPr sz="16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■"/>
            </a:pP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</a:rPr>
              <a:t>Scroll de ratón sobre un elemento de la página</a:t>
            </a:r>
            <a:endParaRPr sz="16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■"/>
            </a:pP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</a:rPr>
              <a:t>El usuario ha activado la opción «Imprimir página»</a:t>
            </a:r>
            <a:endParaRPr sz="1600">
              <a:solidFill>
                <a:srgbClr val="333333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9"/>
          <p:cNvSpPr txBox="1"/>
          <p:nvPr/>
        </p:nvSpPr>
        <p:spPr>
          <a:xfrm>
            <a:off x="231575" y="70175"/>
            <a:ext cx="8002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33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Formas de manejar eventos</a:t>
            </a:r>
            <a:endParaRPr b="1" sz="290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49"/>
          <p:cNvSpPr txBox="1"/>
          <p:nvPr/>
        </p:nvSpPr>
        <p:spPr>
          <a:xfrm>
            <a:off x="714300" y="762875"/>
            <a:ext cx="7715400" cy="22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</a:rPr>
              <a:t>D</a:t>
            </a: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</a:rPr>
              <a:t>ichas características pueden ser muy variadas:</a:t>
            </a:r>
            <a:endParaRPr sz="16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rgbClr val="333333"/>
              </a:buClr>
              <a:buSzPts val="1600"/>
              <a:buChar char="■"/>
            </a:pP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</a:rPr>
              <a:t>Click de ratón del usuario sobre un elemento de la página</a:t>
            </a:r>
            <a:endParaRPr sz="16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■"/>
            </a:pP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</a:rPr>
              <a:t>Pulsación de una tecla específica del teclado</a:t>
            </a:r>
            <a:endParaRPr sz="16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■"/>
            </a:pP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</a:rPr>
              <a:t>Reproducción de un archivo de audio/video</a:t>
            </a:r>
            <a:endParaRPr sz="16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■"/>
            </a:pP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</a:rPr>
              <a:t>Scroll de ratón sobre un elemento de la página</a:t>
            </a:r>
            <a:endParaRPr sz="16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■"/>
            </a:pP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</a:rPr>
              <a:t>El usuario ha activado la opción «Imprimir página»</a:t>
            </a:r>
            <a:endParaRPr sz="1600">
              <a:solidFill>
                <a:srgbClr val="333333"/>
              </a:solidFill>
              <a:highlight>
                <a:schemeClr val="lt1"/>
              </a:highlight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1466100" y="3347250"/>
            <a:ext cx="6211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Atributos HTML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Propiedades Javascript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AddEventListener </a:t>
            </a: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🥳🥳🥳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864" y="186000"/>
            <a:ext cx="7678275" cy="463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9"/>
          <p:cNvSpPr txBox="1"/>
          <p:nvPr/>
        </p:nvSpPr>
        <p:spPr>
          <a:xfrm>
            <a:off x="0" y="121625"/>
            <a:ext cx="6371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3000">
                <a:solidFill>
                  <a:srgbClr val="674EA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document</a:t>
            </a:r>
            <a:endParaRPr b="1" sz="3000">
              <a:solidFill>
                <a:srgbClr val="674EA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9"/>
          <p:cNvSpPr txBox="1"/>
          <p:nvPr/>
        </p:nvSpPr>
        <p:spPr>
          <a:xfrm>
            <a:off x="243575" y="1122963"/>
            <a:ext cx="437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8090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Para poder acceder al DOM lo hacemos </a:t>
            </a:r>
            <a:r>
              <a:rPr b="1" lang="en" sz="1300">
                <a:solidFill>
                  <a:srgbClr val="08090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través</a:t>
            </a:r>
            <a:r>
              <a:rPr b="1" lang="en" sz="1300">
                <a:solidFill>
                  <a:srgbClr val="08090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del objeto llamado document</a:t>
            </a:r>
            <a:endParaRPr b="1" sz="1200"/>
          </a:p>
        </p:txBody>
      </p:sp>
      <p:pic>
        <p:nvPicPr>
          <p:cNvPr id="112" name="Google Shape;11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2475" y="687188"/>
            <a:ext cx="3769125" cy="376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9"/>
          <p:cNvSpPr txBox="1"/>
          <p:nvPr/>
        </p:nvSpPr>
        <p:spPr>
          <a:xfrm>
            <a:off x="336225" y="1874275"/>
            <a:ext cx="45498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chemeClr val="lt1"/>
                </a:highlight>
              </a:rPr>
              <a:t>En su interior pueden existir varios tipos de elementos, pero principalmente serán: </a:t>
            </a:r>
            <a:endParaRPr sz="12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EEEEE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highlight>
                  <a:srgbClr val="FF0000"/>
                </a:highlight>
              </a:rPr>
              <a:t>ELEMENT </a:t>
            </a:r>
            <a:endParaRPr sz="1200">
              <a:solidFill>
                <a:srgbClr val="F3F3F3"/>
              </a:solidFill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Representación genérica de una etiqueta HTML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highlight>
                  <a:srgbClr val="FF0000"/>
                </a:highlight>
              </a:rPr>
              <a:t> </a:t>
            </a:r>
            <a:endParaRPr sz="1200">
              <a:solidFill>
                <a:srgbClr val="F3F3F3"/>
              </a:solidFill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highlight>
                  <a:srgbClr val="999999"/>
                </a:highlight>
              </a:rPr>
              <a:t>NODE</a:t>
            </a:r>
            <a:endParaRPr sz="1200">
              <a:solidFill>
                <a:srgbClr val="F3F3F3"/>
              </a:solidFill>
              <a:highlight>
                <a:srgbClr val="99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highlight>
                <a:srgbClr val="99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Unidad más básica, la que puede ser un element o un node de texto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 txBox="1"/>
          <p:nvPr/>
        </p:nvSpPr>
        <p:spPr>
          <a:xfrm>
            <a:off x="385275" y="270725"/>
            <a:ext cx="490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3000">
                <a:solidFill>
                  <a:srgbClr val="674EA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Usando el DOM</a:t>
            </a:r>
            <a:endParaRPr b="1" sz="3000">
              <a:solidFill>
                <a:srgbClr val="674EA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30"/>
          <p:cNvSpPr txBox="1"/>
          <p:nvPr/>
        </p:nvSpPr>
        <p:spPr>
          <a:xfrm>
            <a:off x="463975" y="1299300"/>
            <a:ext cx="72192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just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>
                <a:solidFill>
                  <a:schemeClr val="dk1"/>
                </a:solidFill>
              </a:rPr>
              <a:t>Buscando etiquetas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" sz="2700">
                <a:solidFill>
                  <a:schemeClr val="dk1"/>
                </a:solidFill>
              </a:rPr>
              <a:t>Crear etiquetas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" sz="2700">
                <a:solidFill>
                  <a:schemeClr val="dk1"/>
                </a:solidFill>
              </a:rPr>
              <a:t>Insertar etiquetas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" sz="2700">
                <a:solidFill>
                  <a:schemeClr val="dk1"/>
                </a:solidFill>
              </a:rPr>
              <a:t>Gestion CSS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" sz="2700">
                <a:solidFill>
                  <a:schemeClr val="dk1"/>
                </a:solidFill>
              </a:rPr>
              <a:t>Navegar por tags</a:t>
            </a: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1"/>
          <p:cNvSpPr txBox="1"/>
          <p:nvPr/>
        </p:nvSpPr>
        <p:spPr>
          <a:xfrm>
            <a:off x="449525" y="568350"/>
            <a:ext cx="6855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Métodos tradicionales:</a:t>
            </a:r>
            <a:endParaRPr b="1"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25" name="Google Shape;125;p31"/>
          <p:cNvSpPr txBox="1"/>
          <p:nvPr/>
        </p:nvSpPr>
        <p:spPr>
          <a:xfrm>
            <a:off x="231575" y="70175"/>
            <a:ext cx="404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74EA7"/>
                </a:solidFill>
                <a:latin typeface="Nunito"/>
                <a:ea typeface="Nunito"/>
                <a:cs typeface="Nunito"/>
                <a:sym typeface="Nunito"/>
              </a:rPr>
              <a:t>Buscando etiquetas</a:t>
            </a:r>
            <a:endParaRPr b="1" sz="2400">
              <a:solidFill>
                <a:srgbClr val="674EA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6" name="Google Shape;12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88" y="1438675"/>
            <a:ext cx="8156625" cy="183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1"/>
          <p:cNvSpPr txBox="1"/>
          <p:nvPr/>
        </p:nvSpPr>
        <p:spPr>
          <a:xfrm>
            <a:off x="720825" y="3684150"/>
            <a:ext cx="745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Depende de los atributos, id, class, name o de la propiedad de la etiqueta.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"/>
          <p:cNvSpPr txBox="1"/>
          <p:nvPr/>
        </p:nvSpPr>
        <p:spPr>
          <a:xfrm>
            <a:off x="449525" y="568350"/>
            <a:ext cx="6855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Métodos modernos:</a:t>
            </a:r>
            <a:endParaRPr b="1"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33" name="Google Shape;133;p32"/>
          <p:cNvSpPr txBox="1"/>
          <p:nvPr/>
        </p:nvSpPr>
        <p:spPr>
          <a:xfrm>
            <a:off x="231575" y="70175"/>
            <a:ext cx="404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74EA7"/>
                </a:solidFill>
                <a:latin typeface="Nunito"/>
                <a:ea typeface="Nunito"/>
                <a:cs typeface="Nunito"/>
                <a:sym typeface="Nunito"/>
              </a:rPr>
              <a:t>Buscando etiquetas</a:t>
            </a:r>
            <a:endParaRPr b="1" sz="2400">
              <a:solidFill>
                <a:srgbClr val="674EA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4" name="Google Shape;13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9188"/>
            <a:ext cx="8839200" cy="142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2"/>
          <p:cNvSpPr txBox="1"/>
          <p:nvPr/>
        </p:nvSpPr>
        <p:spPr>
          <a:xfrm>
            <a:off x="1080200" y="3576850"/>
            <a:ext cx="674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Con estos métodos podemos hacer todo lo que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hacíamos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con los métodos tradicionales, y se potencian gracias a los Selectores CSS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 txBox="1"/>
          <p:nvPr/>
        </p:nvSpPr>
        <p:spPr>
          <a:xfrm>
            <a:off x="231575" y="70175"/>
            <a:ext cx="404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74EA7"/>
                </a:solidFill>
                <a:latin typeface="Nunito"/>
                <a:ea typeface="Nunito"/>
                <a:cs typeface="Nunito"/>
                <a:sym typeface="Nunito"/>
              </a:rPr>
              <a:t>Creando Elementos</a:t>
            </a:r>
            <a:endParaRPr b="1" sz="2400">
              <a:solidFill>
                <a:srgbClr val="674EA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545976" y="4048325"/>
            <a:ext cx="820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Al crear un elemento este elemento no se inserta al DOM solo se crea en memoria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2" name="Google Shape;14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88" y="568875"/>
            <a:ext cx="7258025" cy="34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4"/>
          <p:cNvSpPr txBox="1"/>
          <p:nvPr/>
        </p:nvSpPr>
        <p:spPr>
          <a:xfrm>
            <a:off x="231575" y="70175"/>
            <a:ext cx="80022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674EA7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Atributos HTML de un elemento </a:t>
            </a:r>
            <a:endParaRPr b="1" sz="1300" u="sng">
              <a:solidFill>
                <a:srgbClr val="222222"/>
              </a:solidFill>
              <a:highlight>
                <a:srgbClr val="EEEEEE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74EA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8" name="Google Shape;148;p34"/>
          <p:cNvSpPr txBox="1"/>
          <p:nvPr/>
        </p:nvSpPr>
        <p:spPr>
          <a:xfrm>
            <a:off x="231575" y="886725"/>
            <a:ext cx="7818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</a:rPr>
              <a:t> En general, una vez tenemos un elemento sobre el que vamos a crear algunos atributos, lo más sencillo es </a:t>
            </a:r>
            <a:r>
              <a:rPr b="1" lang="en" sz="1100">
                <a:solidFill>
                  <a:srgbClr val="333333"/>
                </a:solidFill>
                <a:highlight>
                  <a:schemeClr val="lt1"/>
                </a:highlight>
              </a:rPr>
              <a:t>asignarle valores como propiedades</a:t>
            </a: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</a:rPr>
              <a:t> de objetos: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149" name="Google Shape;14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13350"/>
            <a:ext cx="8839199" cy="2691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v F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