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6" autoAdjust="0"/>
    <p:restoredTop sz="94660"/>
  </p:normalViewPr>
  <p:slideViewPr>
    <p:cSldViewPr snapToGrid="0">
      <p:cViewPr>
        <p:scale>
          <a:sx n="75" d="100"/>
          <a:sy n="75" d="100"/>
        </p:scale>
        <p:origin x="6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526-64A6-4E11-ADAF-46A5585E7BF1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30E-EDE7-40D6-A908-B0B315BE6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5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526-64A6-4E11-ADAF-46A5585E7BF1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30E-EDE7-40D6-A908-B0B315BE6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3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526-64A6-4E11-ADAF-46A5585E7BF1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30E-EDE7-40D6-A908-B0B315BE6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24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526-64A6-4E11-ADAF-46A5585E7BF1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30E-EDE7-40D6-A908-B0B315BE6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3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526-64A6-4E11-ADAF-46A5585E7BF1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30E-EDE7-40D6-A908-B0B315BE6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1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526-64A6-4E11-ADAF-46A5585E7BF1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30E-EDE7-40D6-A908-B0B315BE6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5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526-64A6-4E11-ADAF-46A5585E7BF1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30E-EDE7-40D6-A908-B0B315BE6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2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526-64A6-4E11-ADAF-46A5585E7BF1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30E-EDE7-40D6-A908-B0B315BE6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7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526-64A6-4E11-ADAF-46A5585E7BF1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30E-EDE7-40D6-A908-B0B315BE6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526-64A6-4E11-ADAF-46A5585E7BF1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30E-EDE7-40D6-A908-B0B315BE6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6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526-64A6-4E11-ADAF-46A5585E7BF1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C30E-EDE7-40D6-A908-B0B315BE6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53526-64A6-4E11-ADAF-46A5585E7BF1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C30E-EDE7-40D6-A908-B0B315BE6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2195" y="44888"/>
            <a:ext cx="9144000" cy="677367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当模拟字符串到达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j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位置时，则表示查询字符串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-j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到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的子串一定等于模拟字符串中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到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j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的子串。所以直接处理模拟字符串即可。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513" y="847162"/>
            <a:ext cx="3394229" cy="39291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模拟字符串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"ABCDABE"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030467" y="1961966"/>
            <a:ext cx="4190256" cy="1029808"/>
            <a:chOff x="1660125" y="1961966"/>
            <a:chExt cx="4190256" cy="1029808"/>
          </a:xfrm>
        </p:grpSpPr>
        <p:grpSp>
          <p:nvGrpSpPr>
            <p:cNvPr id="11" name="组合 10"/>
            <p:cNvGrpSpPr/>
            <p:nvPr/>
          </p:nvGrpSpPr>
          <p:grpSpPr>
            <a:xfrm>
              <a:off x="2183907" y="2476870"/>
              <a:ext cx="3666474" cy="514904"/>
              <a:chOff x="1083076" y="2325950"/>
              <a:chExt cx="3666474" cy="51490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83076" y="2325950"/>
                <a:ext cx="523782" cy="5149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606858" y="2325950"/>
                <a:ext cx="523782" cy="5149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130640" y="2325950"/>
                <a:ext cx="523782" cy="5149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654422" y="2325950"/>
                <a:ext cx="523782" cy="5149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178204" y="2325950"/>
                <a:ext cx="523782" cy="5149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701986" y="2325950"/>
                <a:ext cx="523782" cy="5149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225768" y="2325950"/>
                <a:ext cx="523782" cy="5149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660125" y="1961966"/>
              <a:ext cx="4190256" cy="514904"/>
              <a:chOff x="1660125" y="1961966"/>
              <a:chExt cx="4190256" cy="514904"/>
            </a:xfrm>
            <a:solidFill>
              <a:schemeClr val="bg1"/>
            </a:solidFill>
          </p:grpSpPr>
          <p:grpSp>
            <p:nvGrpSpPr>
              <p:cNvPr id="12" name="组合 11"/>
              <p:cNvGrpSpPr/>
              <p:nvPr/>
            </p:nvGrpSpPr>
            <p:grpSpPr>
              <a:xfrm>
                <a:off x="2183907" y="1961966"/>
                <a:ext cx="3666474" cy="514904"/>
                <a:chOff x="1083076" y="2325950"/>
                <a:chExt cx="3666474" cy="514904"/>
              </a:xfrm>
              <a:grpFill/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1083076" y="2325950"/>
                  <a:ext cx="523782" cy="5149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  <a:endPara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606858" y="2325950"/>
                  <a:ext cx="523782" cy="5149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2130640" y="2325950"/>
                  <a:ext cx="523782" cy="5149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2654422" y="2325950"/>
                  <a:ext cx="523782" cy="5149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</a:t>
                  </a:r>
                  <a:endPara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3178204" y="2325950"/>
                  <a:ext cx="523782" cy="5149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</a:t>
                  </a:r>
                  <a:endPara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3701986" y="2325950"/>
                  <a:ext cx="523782" cy="5149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4225768" y="2325950"/>
                  <a:ext cx="523782" cy="5149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6</a:t>
                  </a:r>
                  <a:endPara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1660125" y="1961966"/>
                <a:ext cx="523782" cy="5149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-1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4121888" y="3151537"/>
            <a:ext cx="34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45676" y="4554235"/>
            <a:ext cx="34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030467" y="4989243"/>
            <a:ext cx="4190256" cy="1029808"/>
            <a:chOff x="1736435" y="4413707"/>
            <a:chExt cx="4190256" cy="1029808"/>
          </a:xfrm>
        </p:grpSpPr>
        <p:grpSp>
          <p:nvGrpSpPr>
            <p:cNvPr id="24" name="组合 23"/>
            <p:cNvGrpSpPr/>
            <p:nvPr/>
          </p:nvGrpSpPr>
          <p:grpSpPr>
            <a:xfrm>
              <a:off x="2260217" y="4928611"/>
              <a:ext cx="3666474" cy="514904"/>
              <a:chOff x="1083076" y="2325950"/>
              <a:chExt cx="3666474" cy="51490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83076" y="2325950"/>
                <a:ext cx="523782" cy="5149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606858" y="2325950"/>
                <a:ext cx="523782" cy="5149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130640" y="2325950"/>
                <a:ext cx="523782" cy="5149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54422" y="2325950"/>
                <a:ext cx="523782" cy="5149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178204" y="2325950"/>
                <a:ext cx="523782" cy="5149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701986" y="2325950"/>
                <a:ext cx="523782" cy="5149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225768" y="2325950"/>
                <a:ext cx="523782" cy="5149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736435" y="4413707"/>
              <a:ext cx="4190256" cy="514904"/>
              <a:chOff x="1660125" y="1961966"/>
              <a:chExt cx="4190256" cy="514904"/>
            </a:xfrm>
            <a:solidFill>
              <a:schemeClr val="bg1"/>
            </a:solidFill>
          </p:grpSpPr>
          <p:grpSp>
            <p:nvGrpSpPr>
              <p:cNvPr id="33" name="组合 32"/>
              <p:cNvGrpSpPr/>
              <p:nvPr/>
            </p:nvGrpSpPr>
            <p:grpSpPr>
              <a:xfrm>
                <a:off x="2183907" y="1961966"/>
                <a:ext cx="3666474" cy="514904"/>
                <a:chOff x="1083076" y="2325950"/>
                <a:chExt cx="3666474" cy="514904"/>
              </a:xfrm>
              <a:grpFill/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1083076" y="2325950"/>
                  <a:ext cx="523782" cy="5149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  <a:endPara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1606858" y="2325950"/>
                  <a:ext cx="523782" cy="5149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2130640" y="2325950"/>
                  <a:ext cx="523782" cy="5149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2654422" y="2325950"/>
                  <a:ext cx="523782" cy="5149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</a:t>
                  </a:r>
                  <a:endPara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3178204" y="2325950"/>
                  <a:ext cx="523782" cy="5149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</a:t>
                  </a:r>
                  <a:endPara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3701986" y="2325950"/>
                  <a:ext cx="523782" cy="5149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4225768" y="2325950"/>
                  <a:ext cx="523782" cy="5149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6</a:t>
                  </a:r>
                  <a:endPara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4" name="矩形 33"/>
              <p:cNvSpPr/>
              <p:nvPr/>
            </p:nvSpPr>
            <p:spPr>
              <a:xfrm>
                <a:off x="1660125" y="1961966"/>
                <a:ext cx="523782" cy="5149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-1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cxnSp>
        <p:nvCxnSpPr>
          <p:cNvPr id="45" name="直接箭头连接符 44"/>
          <p:cNvCxnSpPr/>
          <p:nvPr/>
        </p:nvCxnSpPr>
        <p:spPr>
          <a:xfrm>
            <a:off x="4811702" y="3688663"/>
            <a:ext cx="479393" cy="7679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554249" y="1393797"/>
            <a:ext cx="523782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078031" y="1393797"/>
            <a:ext cx="523782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01813" y="1393797"/>
            <a:ext cx="523782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658668" y="1393797"/>
            <a:ext cx="523782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132379" y="1395810"/>
            <a:ext cx="523782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08174" y="1394978"/>
            <a:ext cx="523782" cy="50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184392" y="1393797"/>
            <a:ext cx="523782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副标题 2"/>
          <p:cNvSpPr txBox="1">
            <a:spLocks/>
          </p:cNvSpPr>
          <p:nvPr/>
        </p:nvSpPr>
        <p:spPr>
          <a:xfrm>
            <a:off x="3282833" y="1446688"/>
            <a:ext cx="1047337" cy="382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</a:p>
        </p:txBody>
      </p:sp>
      <p:sp>
        <p:nvSpPr>
          <p:cNvPr id="56" name="副标题 2"/>
          <p:cNvSpPr txBox="1">
            <a:spLocks/>
          </p:cNvSpPr>
          <p:nvPr/>
        </p:nvSpPr>
        <p:spPr>
          <a:xfrm>
            <a:off x="361687" y="2134213"/>
            <a:ext cx="3005142" cy="2496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1400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时，直接将</a:t>
            </a:r>
            <a:r>
              <a:rPr lang="en-US" altLang="zh-CN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lang="en-US" altLang="zh-CN" sz="1400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++j,</a:t>
            </a:r>
            <a:r>
              <a:rPr lang="zh-CN" altLang="en-US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后进行比较，并给</a:t>
            </a:r>
            <a:r>
              <a:rPr lang="en-US" altLang="zh-CN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en-US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数组赋值。</a:t>
            </a:r>
            <a:endParaRPr lang="en-US" altLang="zh-CN" sz="14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1400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不为</a:t>
            </a:r>
            <a:r>
              <a:rPr lang="en-US" altLang="zh-CN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时，直接对</a:t>
            </a:r>
            <a:r>
              <a:rPr lang="en-US" altLang="zh-CN" sz="1400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进行比较，如果不相等，则更新</a:t>
            </a:r>
            <a:r>
              <a:rPr lang="en-US" altLang="zh-CN" sz="1400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r>
              <a:rPr lang="en-US" altLang="zh-CN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因为此时</a:t>
            </a:r>
            <a:r>
              <a:rPr lang="en-US" altLang="zh-CN" sz="1400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不存在相同的子串前缀</a:t>
            </a:r>
            <a:r>
              <a:rPr lang="en-US" altLang="zh-CN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不需要更新</a:t>
            </a:r>
            <a:r>
              <a:rPr lang="en-US" altLang="zh-CN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next)</a:t>
            </a:r>
            <a:r>
              <a:rPr lang="zh-CN" altLang="en-US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，如果相等，则继续比较，并更新</a:t>
            </a:r>
            <a:r>
              <a:rPr lang="en-US" altLang="zh-CN" sz="1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endParaRPr lang="zh-CN" altLang="en-US" sz="14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134454" y="3614921"/>
            <a:ext cx="2618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[0] !=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不匹配时，则直接跳转到下标为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0. next[j] =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884195" y="3198901"/>
            <a:ext cx="3434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此时不相等时，需要重新开始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= next[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4806345" y="3693901"/>
            <a:ext cx="1052002" cy="7679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5582584" y="3622021"/>
            <a:ext cx="2618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[0] !=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[2]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[2]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不匹配时，则直接跳转到下标为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0.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next[j] =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4832614" y="3714185"/>
            <a:ext cx="1562465" cy="7856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884616" y="3597225"/>
            <a:ext cx="33801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str[0] == str[4]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str[4]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不匹配时，则直接跳转到下标为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-1.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str[4]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不匹配时等价于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[0],next[j] = next[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662552" y="1393796"/>
            <a:ext cx="523782" cy="514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589125" y="3189890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此时相等时，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j++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接着后续比较</a:t>
            </a:r>
          </a:p>
        </p:txBody>
      </p:sp>
      <p:sp>
        <p:nvSpPr>
          <p:cNvPr id="73" name="矩形 72"/>
          <p:cNvSpPr/>
          <p:nvPr/>
        </p:nvSpPr>
        <p:spPr>
          <a:xfrm>
            <a:off x="6455612" y="3578558"/>
            <a:ext cx="33801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str[1] == str[5]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str[5]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不匹配时，则直接跳转到下标为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0.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str[5]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不匹配时等价于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[1],next[j] = next[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5" name="直接箭头连接符 74"/>
          <p:cNvCxnSpPr>
            <a:cxnSpLocks/>
          </p:cNvCxnSpPr>
          <p:nvPr/>
        </p:nvCxnSpPr>
        <p:spPr>
          <a:xfrm>
            <a:off x="5864947" y="3688663"/>
            <a:ext cx="2018233" cy="8209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cxnSpLocks/>
          </p:cNvCxnSpPr>
          <p:nvPr/>
        </p:nvCxnSpPr>
        <p:spPr>
          <a:xfrm>
            <a:off x="4842199" y="3693901"/>
            <a:ext cx="1986661" cy="788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7353907" y="3614354"/>
            <a:ext cx="2618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str[2] != str[6]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str[6]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不匹配时，则直接跳转到下标为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2. next[j] =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712822" y="1394235"/>
            <a:ext cx="523782" cy="521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1" name="直接箭头连接符 90"/>
          <p:cNvCxnSpPr>
            <a:cxnSpLocks/>
          </p:cNvCxnSpPr>
          <p:nvPr/>
        </p:nvCxnSpPr>
        <p:spPr>
          <a:xfrm>
            <a:off x="5367246" y="3723934"/>
            <a:ext cx="2067804" cy="816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709405" y="3106233"/>
            <a:ext cx="4087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此时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不等于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，且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str[2] != str[6],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说明此时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不具有相同的前缀，则需要继续向前寻找</a:t>
            </a:r>
          </a:p>
        </p:txBody>
      </p:sp>
      <p:cxnSp>
        <p:nvCxnSpPr>
          <p:cNvPr id="97" name="直接箭头连接符 96"/>
          <p:cNvCxnSpPr>
            <a:cxnSpLocks/>
          </p:cNvCxnSpPr>
          <p:nvPr/>
        </p:nvCxnSpPr>
        <p:spPr>
          <a:xfrm>
            <a:off x="4806345" y="3713631"/>
            <a:ext cx="3042699" cy="7959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6874063" y="3552275"/>
            <a:ext cx="24646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[0] !=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[6]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[6]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不匹配时，则直接跳转到下标为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0. next[j] =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444575" y="1220669"/>
            <a:ext cx="2824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大于等于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 – 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时，则计算结束。此时的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为最终的结果</a:t>
            </a:r>
          </a:p>
        </p:txBody>
      </p:sp>
      <p:sp>
        <p:nvSpPr>
          <p:cNvPr id="104" name="副标题 2"/>
          <p:cNvSpPr txBox="1">
            <a:spLocks/>
          </p:cNvSpPr>
          <p:nvPr/>
        </p:nvSpPr>
        <p:spPr>
          <a:xfrm>
            <a:off x="4078745" y="758668"/>
            <a:ext cx="7758502" cy="382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数组，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next[0] = -1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。记录当前字符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不匹配时，比较的字符可直接从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j = next[j]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的位置重新比较。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80E4678-306F-4739-A1B3-D561CDE0B574}"/>
              </a:ext>
            </a:extLst>
          </p:cNvPr>
          <p:cNvSpPr/>
          <p:nvPr/>
        </p:nvSpPr>
        <p:spPr>
          <a:xfrm>
            <a:off x="5846328" y="3598523"/>
            <a:ext cx="24646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str[0] != str[3]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str[3]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不匹配时，则直接跳转到下标为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0. next[j] =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46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44444E-6 L 0.04271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04336 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4.375E-6 0.00023 " pathEditMode="relative" rAng="0" ptsTypes="AA">
                                      <p:cBhvr>
                                        <p:cTn id="16" dur="4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4.44444E-6 L -3.33333E-6 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36 4.81481E-6 L 0.08607 4.8148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44444E-6 L 0.04271 4.4444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0004 -4.44444E-6 " pathEditMode="relative" rAng="0" ptsTypes="AA">
                                      <p:cBhvr>
                                        <p:cTn id="42" dur="4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4.44444E-6 L 1.66667E-6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07 4.81481E-6 L 0.1293 4.81481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44444E-6 L 0.04271 4.44444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22222E-6 L 1.04167E-6 0.00023 " pathEditMode="relative" rAng="0" ptsTypes="AA">
                                      <p:cBhvr>
                                        <p:cTn id="68" dur="4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4.44444E-6 L -3.75E-6 4.44444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44444E-6 L 0.0427 4.44444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3 4.81481E-6 L 0.17201 4.81481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0.00023 " pathEditMode="relative" rAng="0" ptsTypes="AA">
                                      <p:cBhvr>
                                        <p:cTn id="94" dur="4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3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4.44444E-6 L 0.08581 4.44444E-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01 4.81481E-6 L 0.21485 4.81481E-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1.04167E-6 0.00024 " pathEditMode="relative" rAng="0" ptsTypes="AA">
                                      <p:cBhvr>
                                        <p:cTn id="119" dur="4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81 4.44444E-6 L 0.12904 4.44444E-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85 4.81481E-6 L 0.25781 4.81481E-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3.125E-6 0.00023 " pathEditMode="relative" rAng="0" ptsTypes="AA">
                                      <p:cBhvr>
                                        <p:cTn id="141" dur="4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4 4.44444E-6 L 0.12852 4.44444E-6 " pathEditMode="relative" rAng="0" ptsTypes="AA">
                                      <p:cBhvr>
                                        <p:cTn id="156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4 4.44444E-6 L 0.04271 4.44444E-6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-3.75E-6 0.00023 " pathEditMode="relative" rAng="0" ptsTypes="AA">
                                      <p:cBhvr>
                                        <p:cTn id="170" dur="4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4.44444E-6 L 1.66667E-6 4.44444E-6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-3.33333E-6 7.40741E-7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2" grpId="2"/>
      <p:bldP spid="22" grpId="3"/>
      <p:bldP spid="22" grpId="4"/>
      <p:bldP spid="22" grpId="7"/>
      <p:bldP spid="22" grpId="8"/>
      <p:bldP spid="22" grpId="10"/>
      <p:bldP spid="22" grpId="11"/>
      <p:bldP spid="22" grpId="12"/>
      <p:bldP spid="22" grpId="13"/>
      <p:bldP spid="22" grpId="14"/>
      <p:bldP spid="23" grpId="0"/>
      <p:bldP spid="23" grpId="1"/>
      <p:bldP spid="23" grpId="2"/>
      <p:bldP spid="23" grpId="3"/>
      <p:bldP spid="23" grpId="4"/>
      <p:bldP spid="23" grpId="5"/>
      <p:bldP spid="52" grpId="0" animBg="1"/>
      <p:bldP spid="58" grpId="0"/>
      <p:bldP spid="58" grpId="1"/>
      <p:bldP spid="58" grpId="2"/>
      <p:bldP spid="59" grpId="0"/>
      <p:bldP spid="59" grpId="1"/>
      <p:bldP spid="59" grpId="2"/>
      <p:bldP spid="59" grpId="3"/>
      <p:bldP spid="59" grpId="4"/>
      <p:bldP spid="59" grpId="5"/>
      <p:bldP spid="59" grpId="6"/>
      <p:bldP spid="59" grpId="7"/>
      <p:bldP spid="65" grpId="0"/>
      <p:bldP spid="65" grpId="1"/>
      <p:bldP spid="65" grpId="2"/>
      <p:bldP spid="70" grpId="0"/>
      <p:bldP spid="70" grpId="1"/>
      <p:bldP spid="70" grpId="3"/>
      <p:bldP spid="72" grpId="0"/>
      <p:bldP spid="72" grpId="1"/>
      <p:bldP spid="72" grpId="3"/>
      <p:bldP spid="72" grpId="4"/>
      <p:bldP spid="73" grpId="0"/>
      <p:bldP spid="73" grpId="1"/>
      <p:bldP spid="73" grpId="3"/>
      <p:bldP spid="87" grpId="0"/>
      <p:bldP spid="87" grpId="1"/>
      <p:bldP spid="87" grpId="2"/>
      <p:bldP spid="88" grpId="0" animBg="1"/>
      <p:bldP spid="95" grpId="0"/>
      <p:bldP spid="95" grpId="2"/>
      <p:bldP spid="100" grpId="0"/>
      <p:bldP spid="100" grpId="1"/>
      <p:bldP spid="100" grpId="3"/>
      <p:bldP spid="101" grpId="0"/>
      <p:bldP spid="101" grpId="1"/>
      <p:bldP spid="83" grpId="0"/>
      <p:bldP spid="83" grpId="1"/>
      <p:bldP spid="83" grpId="3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558</Words>
  <Application>Microsoft Office PowerPoint</Application>
  <PresentationFormat>宽屏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当模拟字符串到达j 位置时，则表示查询字符串i-j 到 i 的子串一定等于模拟字符串中 0 到 j 的子串。所以直接处理模拟字符串即可。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当模拟字符串到达j 位置时，则表示查询字符串i-j 到 i 的子串一定等于模拟字符串中 0 到 j 的子串。所以直接处理模拟字符串即可。</dc:title>
  <dc:creator>王嗣政</dc:creator>
  <cp:lastModifiedBy> </cp:lastModifiedBy>
  <cp:revision>22</cp:revision>
  <dcterms:created xsi:type="dcterms:W3CDTF">2020-09-17T02:43:57Z</dcterms:created>
  <dcterms:modified xsi:type="dcterms:W3CDTF">2020-09-17T15:20:59Z</dcterms:modified>
</cp:coreProperties>
</file>