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64038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17848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74957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362067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96123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264410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128678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139692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313016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131520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E181609-9F50-48D0-98E0-0750689DC069}" type="datetimeFigureOut">
              <a:rPr lang="zh-CN" altLang="en-US" smtClean="0"/>
              <a:t>2020/09/19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76858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81609-9F50-48D0-98E0-0750689DC069}" type="datetimeFigureOut">
              <a:rPr lang="zh-CN" altLang="en-US" smtClean="0"/>
              <a:t>2020/09/19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B6DD6-1050-44DE-97EA-FB94DBCCC93B}" type="slidenum">
              <a:rPr lang="zh-CN" altLang="en-US" smtClean="0"/>
              <a:t>‹#›</a:t>
            </a:fld>
            <a:endParaRPr lang="zh-CN" altLang="en-US"/>
          </a:p>
        </p:txBody>
      </p:sp>
    </p:spTree>
    <p:extLst>
      <p:ext uri="{BB962C8B-B14F-4D97-AF65-F5344CB8AC3E}">
        <p14:creationId xmlns:p14="http://schemas.microsoft.com/office/powerpoint/2010/main" val="420853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aike.baidu.com/item/prim/10242166"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aike.baidu.com/item/kruskal/1024208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1315" y="106561"/>
            <a:ext cx="9144000" cy="639192"/>
          </a:xfrm>
        </p:spPr>
        <p:txBody>
          <a:bodyPr>
            <a:normAutofit fontScale="90000"/>
          </a:bodyPr>
          <a:lstStyle/>
          <a:p>
            <a:pPr algn="l"/>
            <a:r>
              <a:rPr lang="zh-CN" altLang="en-US" sz="2000" dirty="0" smtClean="0">
                <a:latin typeface="宋体" panose="02010600030101010101" pitchFamily="2" charset="-122"/>
                <a:ea typeface="宋体" panose="02010600030101010101" pitchFamily="2" charset="-122"/>
              </a:rPr>
              <a:t>最小生成树：一个有 </a:t>
            </a:r>
            <a:r>
              <a:rPr lang="en-US" altLang="zh-CN" sz="2000" dirty="0" smtClean="0">
                <a:latin typeface="宋体" panose="02010600030101010101" pitchFamily="2" charset="-122"/>
                <a:ea typeface="宋体" panose="02010600030101010101" pitchFamily="2" charset="-122"/>
              </a:rPr>
              <a:t>n </a:t>
            </a:r>
            <a:r>
              <a:rPr lang="zh-CN" altLang="en-US" sz="2000" dirty="0" smtClean="0">
                <a:latin typeface="宋体" panose="02010600030101010101" pitchFamily="2" charset="-122"/>
                <a:ea typeface="宋体" panose="02010600030101010101" pitchFamily="2" charset="-122"/>
              </a:rPr>
              <a:t>个结点的连通图的生成树是原图的极小连通子图，且包含原图中的所有 </a:t>
            </a:r>
            <a:r>
              <a:rPr lang="en-US" altLang="zh-CN" sz="2000" dirty="0" smtClean="0">
                <a:latin typeface="宋体" panose="02010600030101010101" pitchFamily="2" charset="-122"/>
                <a:ea typeface="宋体" panose="02010600030101010101" pitchFamily="2" charset="-122"/>
              </a:rPr>
              <a:t>n </a:t>
            </a:r>
            <a:r>
              <a:rPr lang="zh-CN" altLang="en-US" sz="2000" dirty="0" smtClean="0">
                <a:latin typeface="宋体" panose="02010600030101010101" pitchFamily="2" charset="-122"/>
                <a:ea typeface="宋体" panose="02010600030101010101" pitchFamily="2" charset="-122"/>
              </a:rPr>
              <a:t>个结点，并且有保持图连通的最少的边。</a:t>
            </a:r>
            <a:endParaRPr lang="zh-CN" altLang="en-US" sz="2000" dirty="0">
              <a:latin typeface="宋体" panose="02010600030101010101" pitchFamily="2" charset="-122"/>
              <a:ea typeface="宋体" panose="02010600030101010101" pitchFamily="2" charset="-122"/>
            </a:endParaRPr>
          </a:p>
        </p:txBody>
      </p:sp>
      <p:sp>
        <p:nvSpPr>
          <p:cNvPr id="4" name="矩形 3"/>
          <p:cNvSpPr/>
          <p:nvPr/>
        </p:nvSpPr>
        <p:spPr>
          <a:xfrm>
            <a:off x="183312" y="786983"/>
            <a:ext cx="11610871" cy="2031325"/>
          </a:xfrm>
          <a:prstGeom prst="rect">
            <a:avLst/>
          </a:prstGeom>
        </p:spPr>
        <p:txBody>
          <a:bodyPr wrap="none">
            <a:spAutoFit/>
          </a:bodyPr>
          <a:lstStyle/>
          <a:p>
            <a:r>
              <a:rPr lang="en-US" altLang="zh-CN" b="0" i="0" u="none" strike="noStrike" dirty="0" smtClean="0">
                <a:solidFill>
                  <a:srgbClr val="136EC2"/>
                </a:solidFill>
                <a:effectLst/>
                <a:latin typeface="arial" panose="020B0604020202020204" pitchFamily="34" charset="0"/>
                <a:hlinkClick r:id="rId2"/>
              </a:rPr>
              <a:t>prim</a:t>
            </a:r>
            <a:r>
              <a:rPr lang="zh-CN" altLang="en-US" b="0" i="0" dirty="0" smtClean="0">
                <a:solidFill>
                  <a:srgbClr val="333333"/>
                </a:solidFill>
                <a:effectLst/>
                <a:latin typeface="arial" panose="020B0604020202020204" pitchFamily="34" charset="0"/>
              </a:rPr>
              <a:t>（普里姆）算法： 通过一个数组记录已访问节点到未访问节点的距离，从中选出最小的值后，</a:t>
            </a:r>
            <a:endParaRPr lang="en-US" altLang="zh-CN" b="0" i="0" dirty="0" smtClean="0">
              <a:solidFill>
                <a:srgbClr val="333333"/>
              </a:solidFill>
              <a:effectLst/>
              <a:latin typeface="arial" panose="020B0604020202020204" pitchFamily="34" charset="0"/>
            </a:endParaRPr>
          </a:p>
          <a:p>
            <a:r>
              <a:rPr lang="en-US" altLang="zh-CN" dirty="0">
                <a:solidFill>
                  <a:srgbClr val="333333"/>
                </a:solidFill>
                <a:latin typeface="arial" panose="020B0604020202020204" pitchFamily="34" charset="0"/>
              </a:rPr>
              <a:t>	</a:t>
            </a:r>
            <a:r>
              <a:rPr lang="zh-CN" altLang="en-US" b="0" i="0" dirty="0" smtClean="0">
                <a:solidFill>
                  <a:srgbClr val="333333"/>
                </a:solidFill>
                <a:effectLst/>
                <a:latin typeface="arial" panose="020B0604020202020204" pitchFamily="34" charset="0"/>
              </a:rPr>
              <a:t>加入访问节点，更新访问节点到未访问节点的距离，重复该步骤。</a:t>
            </a:r>
            <a:endParaRPr lang="en-US" altLang="zh-CN" b="0" i="0" dirty="0" smtClean="0">
              <a:solidFill>
                <a:srgbClr val="333333"/>
              </a:solidFill>
              <a:effectLst/>
              <a:latin typeface="arial" panose="020B0604020202020204" pitchFamily="34" charset="0"/>
            </a:endParaRPr>
          </a:p>
          <a:p>
            <a:pPr marL="342900" indent="-342900">
              <a:buAutoNum type="arabicPeriod"/>
            </a:pPr>
            <a:r>
              <a:rPr lang="zh-CN" altLang="en-US" dirty="0" smtClean="0">
                <a:solidFill>
                  <a:srgbClr val="333333"/>
                </a:solidFill>
                <a:latin typeface="arial" panose="020B0604020202020204" pitchFamily="34" charset="0"/>
              </a:rPr>
              <a:t>随机选择一个节点，记为已访问节点，使用数组记录其连通的节点的权重即为当前节点与其他节点的连通性。</a:t>
            </a:r>
            <a:endParaRPr lang="en-US" altLang="zh-CN" dirty="0" smtClean="0">
              <a:solidFill>
                <a:srgbClr val="333333"/>
              </a:solidFill>
              <a:latin typeface="arial" panose="020B0604020202020204" pitchFamily="34" charset="0"/>
            </a:endParaRPr>
          </a:p>
          <a:p>
            <a:pPr marL="342900" indent="-342900">
              <a:buAutoNum type="arabicPeriod"/>
            </a:pPr>
            <a:r>
              <a:rPr lang="zh-CN" altLang="en-US" dirty="0" smtClean="0">
                <a:solidFill>
                  <a:srgbClr val="333333"/>
                </a:solidFill>
                <a:latin typeface="arial" panose="020B0604020202020204" pitchFamily="34" charset="0"/>
              </a:rPr>
              <a:t>从中选出最小的边，加入已访问的节点。</a:t>
            </a:r>
            <a:endParaRPr lang="en-US" altLang="zh-CN" dirty="0" smtClean="0">
              <a:solidFill>
                <a:srgbClr val="333333"/>
              </a:solidFill>
              <a:latin typeface="arial" panose="020B0604020202020204" pitchFamily="34" charset="0"/>
            </a:endParaRPr>
          </a:p>
          <a:p>
            <a:pPr marL="342900" indent="-342900">
              <a:buAutoNum type="arabicPeriod"/>
            </a:pPr>
            <a:r>
              <a:rPr lang="zh-CN" altLang="en-US" dirty="0" smtClean="0"/>
              <a:t>更新数组，已访问节点到其他节点的连通性中的最小值。</a:t>
            </a:r>
            <a:endParaRPr lang="en-US" altLang="zh-CN" dirty="0" smtClean="0"/>
          </a:p>
          <a:p>
            <a:r>
              <a:rPr lang="zh-CN" altLang="en-US" dirty="0" smtClean="0"/>
              <a:t>      如</a:t>
            </a:r>
            <a:r>
              <a:rPr lang="en-US" altLang="zh-CN" dirty="0" smtClean="0"/>
              <a:t>A,B</a:t>
            </a:r>
            <a:r>
              <a:rPr lang="zh-CN" altLang="en-US" dirty="0" smtClean="0"/>
              <a:t>两个已访问节点，则将</a:t>
            </a:r>
            <a:r>
              <a:rPr lang="en-US" altLang="zh-CN" dirty="0" smtClean="0"/>
              <a:t>A-&gt;C,B-&gt;C</a:t>
            </a:r>
            <a:r>
              <a:rPr lang="zh-CN" altLang="en-US" dirty="0" smtClean="0"/>
              <a:t>最小值将其更新。</a:t>
            </a:r>
            <a:endParaRPr lang="en-US" altLang="zh-CN" dirty="0" smtClean="0"/>
          </a:p>
          <a:p>
            <a:r>
              <a:rPr lang="en-US" altLang="zh-CN" dirty="0" smtClean="0"/>
              <a:t>4.  </a:t>
            </a:r>
            <a:r>
              <a:rPr lang="en-US" altLang="zh-CN" dirty="0"/>
              <a:t> </a:t>
            </a:r>
            <a:r>
              <a:rPr lang="zh-CN" altLang="en-US" dirty="0" smtClean="0"/>
              <a:t>重复</a:t>
            </a:r>
            <a:r>
              <a:rPr lang="en-US" altLang="zh-CN" dirty="0" smtClean="0"/>
              <a:t>2-3</a:t>
            </a:r>
            <a:r>
              <a:rPr lang="zh-CN" altLang="en-US" dirty="0" smtClean="0"/>
              <a:t>步骤，直到没有未访问节点。</a:t>
            </a:r>
            <a:endParaRPr lang="zh-CN" altLang="en-US" dirty="0"/>
          </a:p>
        </p:txBody>
      </p:sp>
      <p:sp>
        <p:nvSpPr>
          <p:cNvPr id="5" name="文本框 4"/>
          <p:cNvSpPr txBox="1"/>
          <p:nvPr/>
        </p:nvSpPr>
        <p:spPr>
          <a:xfrm>
            <a:off x="543208" y="2942377"/>
            <a:ext cx="4370107" cy="646331"/>
          </a:xfrm>
          <a:prstGeom prst="rect">
            <a:avLst/>
          </a:prstGeom>
          <a:noFill/>
        </p:spPr>
        <p:txBody>
          <a:bodyPr wrap="none" rtlCol="0">
            <a:spAutoFit/>
          </a:bodyPr>
          <a:lstStyle/>
          <a:p>
            <a:r>
              <a:rPr lang="zh-CN" altLang="en-US" dirty="0" smtClean="0"/>
              <a:t>目前有</a:t>
            </a:r>
            <a:r>
              <a:rPr lang="en-US" altLang="zh-CN" dirty="0" smtClean="0"/>
              <a:t>A, B, C, D, E, F, G 7</a:t>
            </a:r>
            <a:r>
              <a:rPr lang="zh-CN" altLang="en-US" dirty="0" smtClean="0"/>
              <a:t>个节点</a:t>
            </a:r>
            <a:r>
              <a:rPr lang="en-US" altLang="zh-CN" dirty="0" smtClean="0"/>
              <a:t>,</a:t>
            </a:r>
            <a:r>
              <a:rPr lang="zh-CN" altLang="en-US" dirty="0" smtClean="0"/>
              <a:t>其节点与</a:t>
            </a:r>
            <a:endParaRPr lang="en-US" altLang="zh-CN" dirty="0" smtClean="0"/>
          </a:p>
          <a:p>
            <a:r>
              <a:rPr lang="zh-CN" altLang="en-US" dirty="0" smtClean="0"/>
              <a:t>其他节点的连通性和权值如下：</a:t>
            </a:r>
            <a:endParaRPr lang="zh-CN" altLang="en-US" dirty="0"/>
          </a:p>
        </p:txBody>
      </p:sp>
      <p:sp>
        <p:nvSpPr>
          <p:cNvPr id="11" name="矩形 10"/>
          <p:cNvSpPr/>
          <p:nvPr/>
        </p:nvSpPr>
        <p:spPr>
          <a:xfrm>
            <a:off x="122364" y="3609881"/>
            <a:ext cx="4306259" cy="2308324"/>
          </a:xfrm>
          <a:prstGeom prst="rect">
            <a:avLst/>
          </a:prstGeom>
        </p:spPr>
        <p:txBody>
          <a:bodyPr wrap="square">
            <a:spAutoFit/>
          </a:bodyPr>
          <a:lstStyle/>
          <a:p>
            <a:r>
              <a:rPr lang="pt-BR" altLang="zh-CN" dirty="0" smtClean="0"/>
              <a:t>      A     B        C       D       E       F     G</a:t>
            </a:r>
          </a:p>
          <a:p>
            <a:r>
              <a:rPr lang="en-US" altLang="zh-CN" dirty="0" smtClean="0"/>
              <a:t>A { 0,    12,    INF,    INF,   INF,   16,   14  }</a:t>
            </a:r>
          </a:p>
          <a:p>
            <a:r>
              <a:rPr lang="en-US" altLang="zh-CN" dirty="0" smtClean="0"/>
              <a:t>B { 12,    0,      10,    INF,   INF,     7,  INF }</a:t>
            </a:r>
          </a:p>
          <a:p>
            <a:r>
              <a:rPr lang="en-US" altLang="zh-CN" dirty="0" smtClean="0"/>
              <a:t>C {INF,   10,      0,      3,       5,      6,   INF}</a:t>
            </a:r>
          </a:p>
          <a:p>
            <a:r>
              <a:rPr lang="en-US" altLang="zh-CN" dirty="0" smtClean="0"/>
              <a:t>D {INF,   INF,    3,       0,       4,   INF,  INF}</a:t>
            </a:r>
          </a:p>
          <a:p>
            <a:r>
              <a:rPr lang="en-US" altLang="zh-CN" dirty="0" smtClean="0"/>
              <a:t>E  {INF,   INF,    5,       4,       0,      2,    8}</a:t>
            </a:r>
          </a:p>
          <a:p>
            <a:r>
              <a:rPr lang="en-US" altLang="zh-CN" dirty="0" smtClean="0"/>
              <a:t>F  {16,     7,       6,     INF,     2,       0,    9}</a:t>
            </a:r>
          </a:p>
          <a:p>
            <a:r>
              <a:rPr lang="en-US" altLang="zh-CN" dirty="0" smtClean="0"/>
              <a:t>G  {14,    INF,  INF,    INF,     8,      9      0}</a:t>
            </a:r>
            <a:endParaRPr lang="zh-CN" altLang="en-US" dirty="0"/>
          </a:p>
        </p:txBody>
      </p:sp>
      <p:sp>
        <p:nvSpPr>
          <p:cNvPr id="12" name="椭圆 11"/>
          <p:cNvSpPr/>
          <p:nvPr/>
        </p:nvSpPr>
        <p:spPr>
          <a:xfrm>
            <a:off x="7638112" y="3631779"/>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13" name="椭圆 12"/>
          <p:cNvSpPr/>
          <p:nvPr/>
        </p:nvSpPr>
        <p:spPr>
          <a:xfrm>
            <a:off x="9288865" y="3631779"/>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14" name="椭圆 13"/>
          <p:cNvSpPr/>
          <p:nvPr/>
        </p:nvSpPr>
        <p:spPr>
          <a:xfrm>
            <a:off x="7958128" y="5855853"/>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15" name="椭圆 14"/>
          <p:cNvSpPr/>
          <p:nvPr/>
        </p:nvSpPr>
        <p:spPr>
          <a:xfrm>
            <a:off x="5969253" y="4700650"/>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16" name="椭圆 15"/>
          <p:cNvSpPr/>
          <p:nvPr/>
        </p:nvSpPr>
        <p:spPr>
          <a:xfrm>
            <a:off x="10975829" y="4700650"/>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17" name="椭圆 16"/>
          <p:cNvSpPr/>
          <p:nvPr/>
        </p:nvSpPr>
        <p:spPr>
          <a:xfrm>
            <a:off x="6608799" y="5846709"/>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a:t>
            </a:r>
            <a:endParaRPr lang="zh-CN" altLang="en-US" dirty="0"/>
          </a:p>
        </p:txBody>
      </p:sp>
      <p:sp>
        <p:nvSpPr>
          <p:cNvPr id="18" name="椭圆 17"/>
          <p:cNvSpPr/>
          <p:nvPr/>
        </p:nvSpPr>
        <p:spPr>
          <a:xfrm>
            <a:off x="10227831" y="5864997"/>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9" name="矩形 18"/>
          <p:cNvSpPr/>
          <p:nvPr/>
        </p:nvSpPr>
        <p:spPr>
          <a:xfrm>
            <a:off x="6376718" y="2837068"/>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20" name="矩形 19"/>
          <p:cNvSpPr/>
          <p:nvPr/>
        </p:nvSpPr>
        <p:spPr>
          <a:xfrm>
            <a:off x="6832411" y="2837068"/>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21" name="矩形 20"/>
          <p:cNvSpPr/>
          <p:nvPr/>
        </p:nvSpPr>
        <p:spPr>
          <a:xfrm>
            <a:off x="7286601" y="2837068"/>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22" name="矩形 21"/>
          <p:cNvSpPr/>
          <p:nvPr/>
        </p:nvSpPr>
        <p:spPr>
          <a:xfrm>
            <a:off x="7742294" y="2837068"/>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23" name="矩形 22"/>
          <p:cNvSpPr/>
          <p:nvPr/>
        </p:nvSpPr>
        <p:spPr>
          <a:xfrm>
            <a:off x="8196484" y="2837068"/>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24" name="矩形 23"/>
          <p:cNvSpPr/>
          <p:nvPr/>
        </p:nvSpPr>
        <p:spPr>
          <a:xfrm>
            <a:off x="8652177" y="2837068"/>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25" name="矩形 24"/>
          <p:cNvSpPr/>
          <p:nvPr/>
        </p:nvSpPr>
        <p:spPr>
          <a:xfrm>
            <a:off x="9106367" y="2837068"/>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26" name="椭圆 25"/>
          <p:cNvSpPr/>
          <p:nvPr/>
        </p:nvSpPr>
        <p:spPr>
          <a:xfrm>
            <a:off x="7638112" y="3631779"/>
            <a:ext cx="552262" cy="5522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27" name="文本框 26"/>
          <p:cNvSpPr txBox="1"/>
          <p:nvPr/>
        </p:nvSpPr>
        <p:spPr>
          <a:xfrm>
            <a:off x="5565636" y="3723244"/>
            <a:ext cx="1947969" cy="369332"/>
          </a:xfrm>
          <a:prstGeom prst="rect">
            <a:avLst/>
          </a:prstGeom>
          <a:noFill/>
        </p:spPr>
        <p:txBody>
          <a:bodyPr wrap="none" rtlCol="0">
            <a:spAutoFit/>
          </a:bodyPr>
          <a:lstStyle/>
          <a:p>
            <a:r>
              <a:rPr lang="en-US" altLang="zh-CN" dirty="0" smtClean="0"/>
              <a:t>A</a:t>
            </a:r>
            <a:r>
              <a:rPr lang="zh-CN" altLang="en-US" dirty="0" smtClean="0"/>
              <a:t>加入已访问节点</a:t>
            </a:r>
            <a:endParaRPr lang="zh-CN" altLang="en-US" dirty="0"/>
          </a:p>
        </p:txBody>
      </p:sp>
      <p:sp>
        <p:nvSpPr>
          <p:cNvPr id="28" name="文本框 27"/>
          <p:cNvSpPr txBox="1"/>
          <p:nvPr/>
        </p:nvSpPr>
        <p:spPr>
          <a:xfrm>
            <a:off x="5296014" y="2896210"/>
            <a:ext cx="992579" cy="369332"/>
          </a:xfrm>
          <a:prstGeom prst="rect">
            <a:avLst/>
          </a:prstGeom>
          <a:noFill/>
        </p:spPr>
        <p:txBody>
          <a:bodyPr wrap="none" rtlCol="0">
            <a:spAutoFit/>
          </a:bodyPr>
          <a:lstStyle/>
          <a:p>
            <a:r>
              <a:rPr lang="en-US" altLang="zh-CN" dirty="0" smtClean="0">
                <a:latin typeface="宋体" panose="02010600030101010101" pitchFamily="2" charset="-122"/>
                <a:ea typeface="宋体" panose="02010600030101010101" pitchFamily="2" charset="-122"/>
              </a:rPr>
              <a:t>weights</a:t>
            </a:r>
            <a:endParaRPr lang="zh-CN" altLang="en-US" dirty="0">
              <a:latin typeface="宋体" panose="02010600030101010101" pitchFamily="2" charset="-122"/>
              <a:ea typeface="宋体" panose="02010600030101010101" pitchFamily="2" charset="-122"/>
            </a:endParaRPr>
          </a:p>
        </p:txBody>
      </p:sp>
      <p:sp>
        <p:nvSpPr>
          <p:cNvPr id="29" name="矩形 28"/>
          <p:cNvSpPr/>
          <p:nvPr/>
        </p:nvSpPr>
        <p:spPr>
          <a:xfrm>
            <a:off x="6376718" y="2394683"/>
            <a:ext cx="455693" cy="430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宋体" panose="02010600030101010101" pitchFamily="2" charset="-122"/>
                <a:ea typeface="宋体" panose="02010600030101010101" pitchFamily="2" charset="-122"/>
              </a:rPr>
              <a:t>0</a:t>
            </a:r>
            <a:endParaRPr lang="zh-CN" altLang="en-US" dirty="0">
              <a:solidFill>
                <a:schemeClr val="tx1"/>
              </a:solidFill>
              <a:latin typeface="宋体" panose="02010600030101010101" pitchFamily="2" charset="-122"/>
              <a:ea typeface="宋体" panose="02010600030101010101" pitchFamily="2" charset="-122"/>
            </a:endParaRPr>
          </a:p>
        </p:txBody>
      </p:sp>
      <p:sp>
        <p:nvSpPr>
          <p:cNvPr id="30" name="矩形 29"/>
          <p:cNvSpPr/>
          <p:nvPr/>
        </p:nvSpPr>
        <p:spPr>
          <a:xfrm>
            <a:off x="6832411" y="2394683"/>
            <a:ext cx="455693" cy="430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宋体" panose="02010600030101010101" pitchFamily="2" charset="-122"/>
                <a:ea typeface="宋体" panose="02010600030101010101" pitchFamily="2" charset="-122"/>
              </a:rPr>
              <a:t>1</a:t>
            </a:r>
            <a:endParaRPr lang="zh-CN" altLang="en-US" dirty="0">
              <a:solidFill>
                <a:schemeClr val="tx1"/>
              </a:solidFill>
              <a:latin typeface="宋体" panose="02010600030101010101" pitchFamily="2" charset="-122"/>
              <a:ea typeface="宋体" panose="02010600030101010101" pitchFamily="2" charset="-122"/>
            </a:endParaRPr>
          </a:p>
        </p:txBody>
      </p:sp>
      <p:sp>
        <p:nvSpPr>
          <p:cNvPr id="31" name="矩形 30"/>
          <p:cNvSpPr/>
          <p:nvPr/>
        </p:nvSpPr>
        <p:spPr>
          <a:xfrm>
            <a:off x="7286601" y="2394683"/>
            <a:ext cx="455693" cy="430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宋体" panose="02010600030101010101" pitchFamily="2" charset="-122"/>
                <a:ea typeface="宋体" panose="02010600030101010101" pitchFamily="2" charset="-122"/>
              </a:rPr>
              <a:t>2</a:t>
            </a:r>
            <a:endParaRPr lang="zh-CN" altLang="en-US" dirty="0">
              <a:solidFill>
                <a:schemeClr val="tx1"/>
              </a:solidFill>
              <a:latin typeface="宋体" panose="02010600030101010101" pitchFamily="2" charset="-122"/>
              <a:ea typeface="宋体" panose="02010600030101010101" pitchFamily="2" charset="-122"/>
            </a:endParaRPr>
          </a:p>
        </p:txBody>
      </p:sp>
      <p:sp>
        <p:nvSpPr>
          <p:cNvPr id="32" name="矩形 31"/>
          <p:cNvSpPr/>
          <p:nvPr/>
        </p:nvSpPr>
        <p:spPr>
          <a:xfrm>
            <a:off x="7742294" y="2394683"/>
            <a:ext cx="455693" cy="430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宋体" panose="02010600030101010101" pitchFamily="2" charset="-122"/>
                <a:ea typeface="宋体" panose="02010600030101010101" pitchFamily="2" charset="-122"/>
              </a:rPr>
              <a:t>3</a:t>
            </a:r>
            <a:endParaRPr lang="zh-CN" altLang="en-US" dirty="0">
              <a:solidFill>
                <a:schemeClr val="tx1"/>
              </a:solidFill>
              <a:latin typeface="宋体" panose="02010600030101010101" pitchFamily="2" charset="-122"/>
              <a:ea typeface="宋体" panose="02010600030101010101" pitchFamily="2" charset="-122"/>
            </a:endParaRPr>
          </a:p>
        </p:txBody>
      </p:sp>
      <p:sp>
        <p:nvSpPr>
          <p:cNvPr id="33" name="矩形 32"/>
          <p:cNvSpPr/>
          <p:nvPr/>
        </p:nvSpPr>
        <p:spPr>
          <a:xfrm>
            <a:off x="8196484" y="2394683"/>
            <a:ext cx="455693" cy="430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宋体" panose="02010600030101010101" pitchFamily="2" charset="-122"/>
                <a:ea typeface="宋体" panose="02010600030101010101" pitchFamily="2" charset="-122"/>
              </a:rPr>
              <a:t>4</a:t>
            </a:r>
            <a:endParaRPr lang="zh-CN" altLang="en-US" dirty="0">
              <a:solidFill>
                <a:schemeClr val="tx1"/>
              </a:solidFill>
              <a:latin typeface="宋体" panose="02010600030101010101" pitchFamily="2" charset="-122"/>
              <a:ea typeface="宋体" panose="02010600030101010101" pitchFamily="2" charset="-122"/>
            </a:endParaRPr>
          </a:p>
        </p:txBody>
      </p:sp>
      <p:sp>
        <p:nvSpPr>
          <p:cNvPr id="34" name="矩形 33"/>
          <p:cNvSpPr/>
          <p:nvPr/>
        </p:nvSpPr>
        <p:spPr>
          <a:xfrm>
            <a:off x="8652177" y="2394683"/>
            <a:ext cx="455693" cy="430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宋体" panose="02010600030101010101" pitchFamily="2" charset="-122"/>
                <a:ea typeface="宋体" panose="02010600030101010101" pitchFamily="2" charset="-122"/>
              </a:rPr>
              <a:t>5</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矩形 34"/>
          <p:cNvSpPr/>
          <p:nvPr/>
        </p:nvSpPr>
        <p:spPr>
          <a:xfrm>
            <a:off x="9106367" y="2394683"/>
            <a:ext cx="455693" cy="430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宋体" panose="02010600030101010101" pitchFamily="2" charset="-122"/>
                <a:ea typeface="宋体" panose="02010600030101010101" pitchFamily="2" charset="-122"/>
              </a:rPr>
              <a:t>6</a:t>
            </a:r>
            <a:endParaRPr lang="zh-CN" altLang="en-US" dirty="0">
              <a:solidFill>
                <a:schemeClr val="tx1"/>
              </a:solidFill>
              <a:latin typeface="宋体" panose="02010600030101010101" pitchFamily="2" charset="-122"/>
              <a:ea typeface="宋体" panose="02010600030101010101" pitchFamily="2" charset="-122"/>
            </a:endParaRPr>
          </a:p>
        </p:txBody>
      </p:sp>
      <p:sp>
        <p:nvSpPr>
          <p:cNvPr id="36" name="文本框 35"/>
          <p:cNvSpPr txBox="1"/>
          <p:nvPr/>
        </p:nvSpPr>
        <p:spPr>
          <a:xfrm>
            <a:off x="9841127" y="2619211"/>
            <a:ext cx="2031325"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初始化</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到其他</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未访问节点的权重</a:t>
            </a:r>
            <a:endParaRPr lang="zh-CN" altLang="en-US" dirty="0">
              <a:latin typeface="宋体" panose="02010600030101010101" pitchFamily="2" charset="-122"/>
              <a:ea typeface="宋体" panose="02010600030101010101" pitchFamily="2" charset="-122"/>
            </a:endParaRPr>
          </a:p>
        </p:txBody>
      </p:sp>
      <p:sp>
        <p:nvSpPr>
          <p:cNvPr id="37" name="矩形 36"/>
          <p:cNvSpPr/>
          <p:nvPr/>
        </p:nvSpPr>
        <p:spPr>
          <a:xfrm>
            <a:off x="6376718" y="2835210"/>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0</a:t>
            </a:r>
            <a:endParaRPr lang="zh-CN" altLang="en-US" sz="1400" dirty="0">
              <a:latin typeface="宋体" panose="02010600030101010101" pitchFamily="2" charset="-122"/>
              <a:ea typeface="宋体" panose="02010600030101010101" pitchFamily="2" charset="-122"/>
            </a:endParaRPr>
          </a:p>
        </p:txBody>
      </p:sp>
      <p:sp>
        <p:nvSpPr>
          <p:cNvPr id="38" name="矩形 37"/>
          <p:cNvSpPr/>
          <p:nvPr/>
        </p:nvSpPr>
        <p:spPr>
          <a:xfrm>
            <a:off x="6832411" y="2835210"/>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12</a:t>
            </a:r>
            <a:endParaRPr lang="zh-CN" altLang="en-US" sz="1400" dirty="0">
              <a:latin typeface="宋体" panose="02010600030101010101" pitchFamily="2" charset="-122"/>
              <a:ea typeface="宋体" panose="02010600030101010101" pitchFamily="2" charset="-122"/>
            </a:endParaRPr>
          </a:p>
        </p:txBody>
      </p:sp>
      <p:sp>
        <p:nvSpPr>
          <p:cNvPr id="39" name="矩形 38"/>
          <p:cNvSpPr/>
          <p:nvPr/>
        </p:nvSpPr>
        <p:spPr>
          <a:xfrm>
            <a:off x="7286601" y="2835210"/>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INF</a:t>
            </a:r>
            <a:endParaRPr lang="zh-CN" altLang="en-US" sz="1400" dirty="0">
              <a:latin typeface="宋体" panose="02010600030101010101" pitchFamily="2" charset="-122"/>
              <a:ea typeface="宋体" panose="02010600030101010101" pitchFamily="2" charset="-122"/>
            </a:endParaRPr>
          </a:p>
        </p:txBody>
      </p:sp>
      <p:sp>
        <p:nvSpPr>
          <p:cNvPr id="40" name="矩形 39"/>
          <p:cNvSpPr/>
          <p:nvPr/>
        </p:nvSpPr>
        <p:spPr>
          <a:xfrm>
            <a:off x="7742294" y="2835210"/>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INF</a:t>
            </a:r>
            <a:endParaRPr lang="zh-CN" altLang="en-US" sz="1400" dirty="0">
              <a:latin typeface="宋体" panose="02010600030101010101" pitchFamily="2" charset="-122"/>
              <a:ea typeface="宋体" panose="02010600030101010101" pitchFamily="2" charset="-122"/>
            </a:endParaRPr>
          </a:p>
        </p:txBody>
      </p:sp>
      <p:sp>
        <p:nvSpPr>
          <p:cNvPr id="41" name="矩形 40"/>
          <p:cNvSpPr/>
          <p:nvPr/>
        </p:nvSpPr>
        <p:spPr>
          <a:xfrm>
            <a:off x="8196484" y="2835210"/>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INF</a:t>
            </a:r>
            <a:endParaRPr lang="zh-CN" altLang="en-US" sz="1400" dirty="0">
              <a:latin typeface="宋体" panose="02010600030101010101" pitchFamily="2" charset="-122"/>
              <a:ea typeface="宋体" panose="02010600030101010101" pitchFamily="2" charset="-122"/>
            </a:endParaRPr>
          </a:p>
        </p:txBody>
      </p:sp>
      <p:sp>
        <p:nvSpPr>
          <p:cNvPr id="42" name="矩形 41"/>
          <p:cNvSpPr/>
          <p:nvPr/>
        </p:nvSpPr>
        <p:spPr>
          <a:xfrm>
            <a:off x="8652177" y="2835210"/>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16</a:t>
            </a:r>
            <a:endParaRPr lang="zh-CN" altLang="en-US" sz="1400" dirty="0">
              <a:latin typeface="宋体" panose="02010600030101010101" pitchFamily="2" charset="-122"/>
              <a:ea typeface="宋体" panose="02010600030101010101" pitchFamily="2" charset="-122"/>
            </a:endParaRPr>
          </a:p>
        </p:txBody>
      </p:sp>
      <p:sp>
        <p:nvSpPr>
          <p:cNvPr id="43" name="矩形 42"/>
          <p:cNvSpPr/>
          <p:nvPr/>
        </p:nvSpPr>
        <p:spPr>
          <a:xfrm>
            <a:off x="9106367" y="2835210"/>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14</a:t>
            </a:r>
            <a:endParaRPr lang="zh-CN" altLang="en-US" sz="1400" dirty="0">
              <a:latin typeface="宋体" panose="02010600030101010101" pitchFamily="2" charset="-122"/>
              <a:ea typeface="宋体" panose="02010600030101010101" pitchFamily="2" charset="-122"/>
            </a:endParaRPr>
          </a:p>
        </p:txBody>
      </p:sp>
      <p:sp>
        <p:nvSpPr>
          <p:cNvPr id="44" name="文本框 43"/>
          <p:cNvSpPr txBox="1"/>
          <p:nvPr/>
        </p:nvSpPr>
        <p:spPr>
          <a:xfrm>
            <a:off x="9620083" y="2602285"/>
            <a:ext cx="2492990"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从数组中找到最小边</a:t>
            </a:r>
            <a:r>
              <a:rPr lang="en-US" altLang="zh-CN" dirty="0" smtClean="0">
                <a:latin typeface="宋体" panose="02010600030101010101" pitchFamily="2" charset="-122"/>
                <a:ea typeface="宋体" panose="02010600030101010101" pitchFamily="2" charset="-122"/>
              </a:rPr>
              <a:t>12</a:t>
            </a:r>
          </a:p>
          <a:p>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与</a:t>
            </a:r>
            <a:r>
              <a:rPr lang="en-US" altLang="zh-CN" dirty="0" smtClean="0">
                <a:latin typeface="宋体" panose="02010600030101010101" pitchFamily="2" charset="-122"/>
                <a:ea typeface="宋体" panose="02010600030101010101" pitchFamily="2" charset="-122"/>
              </a:rPr>
              <a:t>B</a:t>
            </a:r>
            <a:r>
              <a:rPr lang="zh-CN" altLang="en-US" dirty="0" smtClean="0">
                <a:latin typeface="宋体" panose="02010600030101010101" pitchFamily="2" charset="-122"/>
                <a:ea typeface="宋体" panose="02010600030101010101" pitchFamily="2" charset="-122"/>
              </a:rPr>
              <a:t>的连接</a:t>
            </a:r>
            <a:endParaRPr lang="zh-CN" altLang="en-US" dirty="0">
              <a:latin typeface="宋体" panose="02010600030101010101" pitchFamily="2" charset="-122"/>
              <a:ea typeface="宋体" panose="02010600030101010101" pitchFamily="2" charset="-122"/>
            </a:endParaRPr>
          </a:p>
        </p:txBody>
      </p:sp>
      <p:sp>
        <p:nvSpPr>
          <p:cNvPr id="45" name="文本框 44"/>
          <p:cNvSpPr txBox="1"/>
          <p:nvPr/>
        </p:nvSpPr>
        <p:spPr>
          <a:xfrm>
            <a:off x="9841127" y="3446245"/>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将</a:t>
            </a:r>
            <a:r>
              <a:rPr lang="en-US" altLang="zh-CN" dirty="0" smtClean="0">
                <a:latin typeface="宋体" panose="02010600030101010101" pitchFamily="2" charset="-122"/>
                <a:ea typeface="宋体" panose="02010600030101010101" pitchFamily="2" charset="-122"/>
              </a:rPr>
              <a:t>B</a:t>
            </a:r>
            <a:r>
              <a:rPr lang="zh-CN" altLang="en-US" dirty="0" smtClean="0">
                <a:latin typeface="宋体" panose="02010600030101010101" pitchFamily="2" charset="-122"/>
                <a:ea typeface="宋体" panose="02010600030101010101" pitchFamily="2" charset="-122"/>
              </a:rPr>
              <a:t>加入已访问节点，</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并</a:t>
            </a:r>
            <a:r>
              <a:rPr lang="zh-CN" altLang="en-US" dirty="0" smtClean="0">
                <a:latin typeface="宋体" panose="02010600030101010101" pitchFamily="2" charset="-122"/>
                <a:ea typeface="宋体" panose="02010600030101010101" pitchFamily="2" charset="-122"/>
              </a:rPr>
              <a:t>将权重</a:t>
            </a:r>
            <a:r>
              <a:rPr lang="en-US" altLang="zh-CN" dirty="0" smtClean="0">
                <a:latin typeface="宋体" panose="02010600030101010101" pitchFamily="2" charset="-122"/>
                <a:ea typeface="宋体" panose="02010600030101010101" pitchFamily="2" charset="-122"/>
              </a:rPr>
              <a:t>weights[1]</a:t>
            </a:r>
          </a:p>
          <a:p>
            <a:r>
              <a:rPr lang="en-US" altLang="zh-CN" dirty="0" smtClean="0">
                <a:latin typeface="宋体" panose="02010600030101010101" pitchFamily="2" charset="-122"/>
                <a:ea typeface="宋体" panose="02010600030101010101" pitchFamily="2" charset="-122"/>
              </a:rPr>
              <a:t>=0,</a:t>
            </a:r>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B</a:t>
            </a:r>
            <a:r>
              <a:rPr lang="zh-CN" altLang="en-US" dirty="0" smtClean="0">
                <a:latin typeface="宋体" panose="02010600030101010101" pitchFamily="2" charset="-122"/>
                <a:ea typeface="宋体" panose="02010600030101010101" pitchFamily="2" charset="-122"/>
              </a:rPr>
              <a:t>为已访问节点</a:t>
            </a:r>
            <a:endParaRPr lang="zh-CN" altLang="en-US" dirty="0">
              <a:latin typeface="宋体" panose="02010600030101010101" pitchFamily="2" charset="-122"/>
              <a:ea typeface="宋体" panose="02010600030101010101" pitchFamily="2" charset="-122"/>
            </a:endParaRPr>
          </a:p>
        </p:txBody>
      </p:sp>
      <p:sp>
        <p:nvSpPr>
          <p:cNvPr id="46" name="椭圆 45"/>
          <p:cNvSpPr/>
          <p:nvPr/>
        </p:nvSpPr>
        <p:spPr>
          <a:xfrm>
            <a:off x="9285929" y="3631779"/>
            <a:ext cx="552262" cy="5522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47" name="矩形 46"/>
          <p:cNvSpPr/>
          <p:nvPr/>
        </p:nvSpPr>
        <p:spPr>
          <a:xfrm>
            <a:off x="6835397" y="2833352"/>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0</a:t>
            </a:r>
            <a:endParaRPr lang="zh-CN" altLang="en-US" sz="1400" dirty="0">
              <a:latin typeface="宋体" panose="02010600030101010101" pitchFamily="2" charset="-122"/>
              <a:ea typeface="宋体" panose="02010600030101010101" pitchFamily="2" charset="-122"/>
            </a:endParaRPr>
          </a:p>
        </p:txBody>
      </p:sp>
      <p:sp>
        <p:nvSpPr>
          <p:cNvPr id="48" name="文本框 47"/>
          <p:cNvSpPr txBox="1"/>
          <p:nvPr/>
        </p:nvSpPr>
        <p:spPr>
          <a:xfrm>
            <a:off x="9713126" y="2449860"/>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根据</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以及</a:t>
            </a:r>
            <a:r>
              <a:rPr lang="en-US" altLang="zh-CN" dirty="0" smtClean="0">
                <a:latin typeface="宋体" panose="02010600030101010101" pitchFamily="2" charset="-122"/>
                <a:ea typeface="宋体" panose="02010600030101010101" pitchFamily="2" charset="-122"/>
              </a:rPr>
              <a:t>B</a:t>
            </a:r>
            <a:r>
              <a:rPr lang="zh-CN" altLang="en-US" dirty="0" smtClean="0">
                <a:latin typeface="宋体" panose="02010600030101010101" pitchFamily="2" charset="-122"/>
                <a:ea typeface="宋体" panose="02010600030101010101" pitchFamily="2" charset="-122"/>
              </a:rPr>
              <a:t>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连通性更新</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取两者之间的最小值</a:t>
            </a:r>
            <a:endParaRPr lang="zh-CN" altLang="en-US" dirty="0">
              <a:latin typeface="宋体" panose="02010600030101010101" pitchFamily="2" charset="-122"/>
              <a:ea typeface="宋体" panose="02010600030101010101" pitchFamily="2" charset="-122"/>
            </a:endParaRPr>
          </a:p>
        </p:txBody>
      </p:sp>
      <p:sp>
        <p:nvSpPr>
          <p:cNvPr id="49" name="矩形 48"/>
          <p:cNvSpPr/>
          <p:nvPr/>
        </p:nvSpPr>
        <p:spPr>
          <a:xfrm>
            <a:off x="7290339" y="2833352"/>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10</a:t>
            </a:r>
            <a:endParaRPr lang="zh-CN" altLang="en-US" sz="1400" dirty="0">
              <a:latin typeface="宋体" panose="02010600030101010101" pitchFamily="2" charset="-122"/>
              <a:ea typeface="宋体" panose="02010600030101010101" pitchFamily="2" charset="-122"/>
            </a:endParaRPr>
          </a:p>
        </p:txBody>
      </p:sp>
      <p:sp>
        <p:nvSpPr>
          <p:cNvPr id="50" name="矩形 49"/>
          <p:cNvSpPr/>
          <p:nvPr/>
        </p:nvSpPr>
        <p:spPr>
          <a:xfrm>
            <a:off x="8648439" y="2833352"/>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7</a:t>
            </a:r>
            <a:endParaRPr lang="zh-CN" altLang="en-US" sz="1400" dirty="0">
              <a:latin typeface="宋体" panose="02010600030101010101" pitchFamily="2" charset="-122"/>
              <a:ea typeface="宋体" panose="02010600030101010101" pitchFamily="2" charset="-122"/>
            </a:endParaRPr>
          </a:p>
        </p:txBody>
      </p:sp>
      <p:sp>
        <p:nvSpPr>
          <p:cNvPr id="51" name="文本框 50"/>
          <p:cNvSpPr txBox="1"/>
          <p:nvPr/>
        </p:nvSpPr>
        <p:spPr>
          <a:xfrm>
            <a:off x="9675006" y="2630055"/>
            <a:ext cx="2377574"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从数组中找到最小边</a:t>
            </a:r>
            <a:r>
              <a:rPr lang="en-US" altLang="zh-CN" dirty="0" smtClean="0">
                <a:latin typeface="宋体" panose="02010600030101010101" pitchFamily="2" charset="-122"/>
                <a:ea typeface="宋体" panose="02010600030101010101" pitchFamily="2" charset="-122"/>
              </a:rPr>
              <a:t>7</a:t>
            </a:r>
          </a:p>
          <a:p>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AB</a:t>
            </a:r>
            <a:r>
              <a:rPr lang="zh-CN" altLang="en-US" dirty="0" smtClean="0">
                <a:latin typeface="宋体" panose="02010600030101010101" pitchFamily="2" charset="-122"/>
                <a:ea typeface="宋体" panose="02010600030101010101" pitchFamily="2" charset="-122"/>
              </a:rPr>
              <a:t>与</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的连接</a:t>
            </a:r>
            <a:endParaRPr lang="zh-CN" altLang="en-US" dirty="0">
              <a:latin typeface="宋体" panose="02010600030101010101" pitchFamily="2" charset="-122"/>
              <a:ea typeface="宋体" panose="02010600030101010101" pitchFamily="2" charset="-122"/>
            </a:endParaRPr>
          </a:p>
        </p:txBody>
      </p:sp>
      <p:sp>
        <p:nvSpPr>
          <p:cNvPr id="53" name="文本框 52"/>
          <p:cNvSpPr txBox="1"/>
          <p:nvPr/>
        </p:nvSpPr>
        <p:spPr>
          <a:xfrm>
            <a:off x="8694346" y="4936132"/>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将</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加入已访问节点，</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并</a:t>
            </a:r>
            <a:r>
              <a:rPr lang="zh-CN" altLang="en-US" dirty="0" smtClean="0">
                <a:latin typeface="宋体" panose="02010600030101010101" pitchFamily="2" charset="-122"/>
                <a:ea typeface="宋体" panose="02010600030101010101" pitchFamily="2" charset="-122"/>
              </a:rPr>
              <a:t>将权重</a:t>
            </a:r>
            <a:r>
              <a:rPr lang="en-US" altLang="zh-CN" dirty="0" smtClean="0">
                <a:latin typeface="宋体" panose="02010600030101010101" pitchFamily="2" charset="-122"/>
                <a:ea typeface="宋体" panose="02010600030101010101" pitchFamily="2" charset="-122"/>
              </a:rPr>
              <a:t>weights[5]</a:t>
            </a:r>
          </a:p>
          <a:p>
            <a:r>
              <a:rPr lang="en-US" altLang="zh-CN" dirty="0" smtClean="0">
                <a:latin typeface="宋体" panose="02010600030101010101" pitchFamily="2" charset="-122"/>
                <a:ea typeface="宋体" panose="02010600030101010101" pitchFamily="2" charset="-122"/>
              </a:rPr>
              <a:t>=0,</a:t>
            </a:r>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为已访问节点</a:t>
            </a:r>
            <a:endParaRPr lang="zh-CN" altLang="en-US" dirty="0">
              <a:latin typeface="宋体" panose="02010600030101010101" pitchFamily="2" charset="-122"/>
              <a:ea typeface="宋体" panose="02010600030101010101" pitchFamily="2" charset="-122"/>
            </a:endParaRPr>
          </a:p>
        </p:txBody>
      </p:sp>
      <p:sp>
        <p:nvSpPr>
          <p:cNvPr id="54" name="椭圆 53"/>
          <p:cNvSpPr/>
          <p:nvPr/>
        </p:nvSpPr>
        <p:spPr>
          <a:xfrm>
            <a:off x="10227831" y="5864997"/>
            <a:ext cx="552262" cy="5522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55" name="矩形 54"/>
          <p:cNvSpPr/>
          <p:nvPr/>
        </p:nvSpPr>
        <p:spPr>
          <a:xfrm>
            <a:off x="8651426" y="2831494"/>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0</a:t>
            </a:r>
            <a:endParaRPr lang="zh-CN" altLang="en-US" sz="1400" dirty="0">
              <a:latin typeface="宋体" panose="02010600030101010101" pitchFamily="2" charset="-122"/>
              <a:ea typeface="宋体" panose="02010600030101010101" pitchFamily="2" charset="-122"/>
            </a:endParaRPr>
          </a:p>
        </p:txBody>
      </p:sp>
      <p:sp>
        <p:nvSpPr>
          <p:cNvPr id="56" name="文本框 55"/>
          <p:cNvSpPr txBox="1"/>
          <p:nvPr/>
        </p:nvSpPr>
        <p:spPr>
          <a:xfrm>
            <a:off x="9683394" y="2449860"/>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根据</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以及</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连通性更新</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取两者之间的最小值</a:t>
            </a:r>
            <a:endParaRPr lang="zh-CN" altLang="en-US" dirty="0">
              <a:latin typeface="宋体" panose="02010600030101010101" pitchFamily="2" charset="-122"/>
              <a:ea typeface="宋体" panose="02010600030101010101" pitchFamily="2" charset="-122"/>
            </a:endParaRPr>
          </a:p>
        </p:txBody>
      </p:sp>
      <p:sp>
        <p:nvSpPr>
          <p:cNvPr id="57" name="矩形 56"/>
          <p:cNvSpPr/>
          <p:nvPr/>
        </p:nvSpPr>
        <p:spPr>
          <a:xfrm>
            <a:off x="7285849" y="2831494"/>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宋体" panose="02010600030101010101" pitchFamily="2" charset="-122"/>
                <a:ea typeface="宋体" panose="02010600030101010101" pitchFamily="2" charset="-122"/>
              </a:rPr>
              <a:t>6</a:t>
            </a:r>
            <a:endParaRPr lang="zh-CN" altLang="en-US" sz="1400" dirty="0">
              <a:latin typeface="宋体" panose="02010600030101010101" pitchFamily="2" charset="-122"/>
              <a:ea typeface="宋体" panose="02010600030101010101" pitchFamily="2" charset="-122"/>
            </a:endParaRPr>
          </a:p>
        </p:txBody>
      </p:sp>
      <p:cxnSp>
        <p:nvCxnSpPr>
          <p:cNvPr id="59" name="直接连接符 58"/>
          <p:cNvCxnSpPr>
            <a:stCxn id="26" idx="6"/>
            <a:endCxn id="46" idx="2"/>
          </p:cNvCxnSpPr>
          <p:nvPr/>
        </p:nvCxnSpPr>
        <p:spPr>
          <a:xfrm>
            <a:off x="8190374" y="3907910"/>
            <a:ext cx="10955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6" idx="4"/>
            <a:endCxn id="54" idx="7"/>
          </p:cNvCxnSpPr>
          <p:nvPr/>
        </p:nvCxnSpPr>
        <p:spPr>
          <a:xfrm>
            <a:off x="9562060" y="4184041"/>
            <a:ext cx="1137156" cy="1761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8196860" y="2831494"/>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2</a:t>
            </a:r>
            <a:endParaRPr lang="zh-CN" altLang="en-US" sz="1400" dirty="0">
              <a:latin typeface="宋体" panose="02010600030101010101" pitchFamily="2" charset="-122"/>
              <a:ea typeface="宋体" panose="02010600030101010101" pitchFamily="2" charset="-122"/>
            </a:endParaRPr>
          </a:p>
        </p:txBody>
      </p:sp>
      <p:sp>
        <p:nvSpPr>
          <p:cNvPr id="63" name="矩形 62"/>
          <p:cNvSpPr/>
          <p:nvPr/>
        </p:nvSpPr>
        <p:spPr>
          <a:xfrm>
            <a:off x="9109354" y="2830537"/>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9</a:t>
            </a:r>
            <a:endParaRPr lang="zh-CN" altLang="en-US" sz="1400" dirty="0">
              <a:latin typeface="宋体" panose="02010600030101010101" pitchFamily="2" charset="-122"/>
              <a:ea typeface="宋体" panose="02010600030101010101" pitchFamily="2" charset="-122"/>
            </a:endParaRPr>
          </a:p>
        </p:txBody>
      </p:sp>
      <p:sp>
        <p:nvSpPr>
          <p:cNvPr id="64" name="文本框 63"/>
          <p:cNvSpPr txBox="1"/>
          <p:nvPr/>
        </p:nvSpPr>
        <p:spPr>
          <a:xfrm>
            <a:off x="9628678" y="2561055"/>
            <a:ext cx="2377574"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从数组中找到最小边</a:t>
            </a:r>
            <a:r>
              <a:rPr lang="en-US" altLang="zh-CN" dirty="0" smtClean="0">
                <a:latin typeface="宋体" panose="02010600030101010101" pitchFamily="2" charset="-122"/>
                <a:ea typeface="宋体" panose="02010600030101010101" pitchFamily="2" charset="-122"/>
              </a:rPr>
              <a:t>2</a:t>
            </a:r>
          </a:p>
          <a:p>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ABF</a:t>
            </a:r>
            <a:r>
              <a:rPr lang="zh-CN" altLang="en-US" dirty="0" smtClean="0">
                <a:latin typeface="宋体" panose="02010600030101010101" pitchFamily="2" charset="-122"/>
                <a:ea typeface="宋体" panose="02010600030101010101" pitchFamily="2" charset="-122"/>
              </a:rPr>
              <a:t>与</a:t>
            </a:r>
            <a:r>
              <a:rPr lang="en-US" altLang="zh-CN" dirty="0" smtClean="0">
                <a:latin typeface="宋体" panose="02010600030101010101" pitchFamily="2" charset="-122"/>
                <a:ea typeface="宋体" panose="02010600030101010101" pitchFamily="2" charset="-122"/>
              </a:rPr>
              <a:t>E</a:t>
            </a:r>
            <a:r>
              <a:rPr lang="zh-CN" altLang="en-US" dirty="0" smtClean="0">
                <a:latin typeface="宋体" panose="02010600030101010101" pitchFamily="2" charset="-122"/>
                <a:ea typeface="宋体" panose="02010600030101010101" pitchFamily="2" charset="-122"/>
              </a:rPr>
              <a:t>的连接</a:t>
            </a:r>
            <a:endParaRPr lang="zh-CN" altLang="en-US" dirty="0">
              <a:latin typeface="宋体" panose="02010600030101010101" pitchFamily="2" charset="-122"/>
              <a:ea typeface="宋体" panose="02010600030101010101" pitchFamily="2" charset="-122"/>
            </a:endParaRPr>
          </a:p>
        </p:txBody>
      </p:sp>
      <p:sp>
        <p:nvSpPr>
          <p:cNvPr id="65" name="文本框 64"/>
          <p:cNvSpPr txBox="1"/>
          <p:nvPr/>
        </p:nvSpPr>
        <p:spPr>
          <a:xfrm>
            <a:off x="7077389" y="4865647"/>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将</a:t>
            </a:r>
            <a:r>
              <a:rPr lang="en-US" altLang="zh-CN" dirty="0" smtClean="0">
                <a:latin typeface="宋体" panose="02010600030101010101" pitchFamily="2" charset="-122"/>
                <a:ea typeface="宋体" panose="02010600030101010101" pitchFamily="2" charset="-122"/>
              </a:rPr>
              <a:t>E</a:t>
            </a:r>
            <a:r>
              <a:rPr lang="zh-CN" altLang="en-US" dirty="0" smtClean="0">
                <a:latin typeface="宋体" panose="02010600030101010101" pitchFamily="2" charset="-122"/>
                <a:ea typeface="宋体" panose="02010600030101010101" pitchFamily="2" charset="-122"/>
              </a:rPr>
              <a:t>加入已访问节点，</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并</a:t>
            </a:r>
            <a:r>
              <a:rPr lang="zh-CN" altLang="en-US" dirty="0" smtClean="0">
                <a:latin typeface="宋体" panose="02010600030101010101" pitchFamily="2" charset="-122"/>
                <a:ea typeface="宋体" panose="02010600030101010101" pitchFamily="2" charset="-122"/>
              </a:rPr>
              <a:t>将权重</a:t>
            </a:r>
            <a:r>
              <a:rPr lang="en-US" altLang="zh-CN" dirty="0" smtClean="0">
                <a:latin typeface="宋体" panose="02010600030101010101" pitchFamily="2" charset="-122"/>
                <a:ea typeface="宋体" panose="02010600030101010101" pitchFamily="2" charset="-122"/>
              </a:rPr>
              <a:t>weights[4]</a:t>
            </a:r>
          </a:p>
          <a:p>
            <a:r>
              <a:rPr lang="en-US" altLang="zh-CN" dirty="0" smtClean="0">
                <a:latin typeface="宋体" panose="02010600030101010101" pitchFamily="2" charset="-122"/>
                <a:ea typeface="宋体" panose="02010600030101010101" pitchFamily="2" charset="-122"/>
              </a:rPr>
              <a:t>=0,</a:t>
            </a:r>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E</a:t>
            </a:r>
            <a:r>
              <a:rPr lang="zh-CN" altLang="en-US" dirty="0" smtClean="0">
                <a:latin typeface="宋体" panose="02010600030101010101" pitchFamily="2" charset="-122"/>
                <a:ea typeface="宋体" panose="02010600030101010101" pitchFamily="2" charset="-122"/>
              </a:rPr>
              <a:t>为已访问节点</a:t>
            </a:r>
            <a:endParaRPr lang="zh-CN" altLang="en-US" dirty="0">
              <a:latin typeface="宋体" panose="02010600030101010101" pitchFamily="2" charset="-122"/>
              <a:ea typeface="宋体" panose="02010600030101010101" pitchFamily="2" charset="-122"/>
            </a:endParaRPr>
          </a:p>
        </p:txBody>
      </p:sp>
      <p:sp>
        <p:nvSpPr>
          <p:cNvPr id="66" name="椭圆 65"/>
          <p:cNvSpPr/>
          <p:nvPr/>
        </p:nvSpPr>
        <p:spPr>
          <a:xfrm>
            <a:off x="7958128" y="5850318"/>
            <a:ext cx="552262" cy="5522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67" name="矩形 66"/>
          <p:cNvSpPr/>
          <p:nvPr/>
        </p:nvSpPr>
        <p:spPr>
          <a:xfrm>
            <a:off x="8196297" y="2830537"/>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0</a:t>
            </a:r>
            <a:endParaRPr lang="zh-CN" altLang="en-US" sz="1400" dirty="0">
              <a:latin typeface="宋体" panose="02010600030101010101" pitchFamily="2" charset="-122"/>
              <a:ea typeface="宋体" panose="02010600030101010101" pitchFamily="2" charset="-122"/>
            </a:endParaRPr>
          </a:p>
        </p:txBody>
      </p:sp>
      <p:cxnSp>
        <p:nvCxnSpPr>
          <p:cNvPr id="69" name="直接连接符 68"/>
          <p:cNvCxnSpPr>
            <a:stCxn id="54" idx="2"/>
            <a:endCxn id="66" idx="6"/>
          </p:cNvCxnSpPr>
          <p:nvPr/>
        </p:nvCxnSpPr>
        <p:spPr>
          <a:xfrm flipH="1" flipV="1">
            <a:off x="8510390" y="6126449"/>
            <a:ext cx="1717441" cy="14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9599008" y="2449860"/>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根据</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以及</a:t>
            </a:r>
            <a:r>
              <a:rPr lang="en-US" altLang="zh-CN" dirty="0" smtClean="0">
                <a:latin typeface="宋体" panose="02010600030101010101" pitchFamily="2" charset="-122"/>
                <a:ea typeface="宋体" panose="02010600030101010101" pitchFamily="2" charset="-122"/>
              </a:rPr>
              <a:t>E</a:t>
            </a:r>
            <a:r>
              <a:rPr lang="zh-CN" altLang="en-US" dirty="0" smtClean="0">
                <a:latin typeface="宋体" panose="02010600030101010101" pitchFamily="2" charset="-122"/>
                <a:ea typeface="宋体" panose="02010600030101010101" pitchFamily="2" charset="-122"/>
              </a:rPr>
              <a:t>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连通性更新</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取两者之间的最小值</a:t>
            </a:r>
            <a:endParaRPr lang="zh-CN" altLang="en-US" dirty="0">
              <a:latin typeface="宋体" panose="02010600030101010101" pitchFamily="2" charset="-122"/>
              <a:ea typeface="宋体" panose="02010600030101010101" pitchFamily="2" charset="-122"/>
            </a:endParaRPr>
          </a:p>
        </p:txBody>
      </p:sp>
      <p:sp>
        <p:nvSpPr>
          <p:cNvPr id="71" name="矩形 70"/>
          <p:cNvSpPr/>
          <p:nvPr/>
        </p:nvSpPr>
        <p:spPr>
          <a:xfrm>
            <a:off x="7294828" y="2833751"/>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宋体" panose="02010600030101010101" pitchFamily="2" charset="-122"/>
                <a:ea typeface="宋体" panose="02010600030101010101" pitchFamily="2" charset="-122"/>
              </a:rPr>
              <a:t>5</a:t>
            </a:r>
            <a:endParaRPr lang="zh-CN" altLang="en-US" sz="1400" dirty="0">
              <a:latin typeface="宋体" panose="02010600030101010101" pitchFamily="2" charset="-122"/>
              <a:ea typeface="宋体" panose="02010600030101010101" pitchFamily="2" charset="-122"/>
            </a:endParaRPr>
          </a:p>
        </p:txBody>
      </p:sp>
      <p:sp>
        <p:nvSpPr>
          <p:cNvPr id="72" name="矩形 71"/>
          <p:cNvSpPr/>
          <p:nvPr/>
        </p:nvSpPr>
        <p:spPr>
          <a:xfrm>
            <a:off x="7748454" y="2831494"/>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4</a:t>
            </a:r>
            <a:endParaRPr lang="zh-CN" altLang="en-US" sz="1400" dirty="0">
              <a:latin typeface="宋体" panose="02010600030101010101" pitchFamily="2" charset="-122"/>
              <a:ea typeface="宋体" panose="02010600030101010101" pitchFamily="2" charset="-122"/>
            </a:endParaRPr>
          </a:p>
        </p:txBody>
      </p:sp>
      <p:sp>
        <p:nvSpPr>
          <p:cNvPr id="73" name="矩形 72"/>
          <p:cNvSpPr/>
          <p:nvPr/>
        </p:nvSpPr>
        <p:spPr>
          <a:xfrm>
            <a:off x="9106366" y="2837016"/>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宋体" panose="02010600030101010101" pitchFamily="2" charset="-122"/>
                <a:ea typeface="宋体" panose="02010600030101010101" pitchFamily="2" charset="-122"/>
              </a:rPr>
              <a:t>8</a:t>
            </a:r>
            <a:endParaRPr lang="zh-CN" altLang="en-US" sz="1400" dirty="0">
              <a:latin typeface="宋体" panose="02010600030101010101" pitchFamily="2" charset="-122"/>
              <a:ea typeface="宋体" panose="02010600030101010101" pitchFamily="2" charset="-122"/>
            </a:endParaRPr>
          </a:p>
        </p:txBody>
      </p:sp>
      <p:sp>
        <p:nvSpPr>
          <p:cNvPr id="74" name="文本框 73"/>
          <p:cNvSpPr txBox="1"/>
          <p:nvPr/>
        </p:nvSpPr>
        <p:spPr>
          <a:xfrm>
            <a:off x="9631365" y="2567921"/>
            <a:ext cx="2377574"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从数组中找到最小边</a:t>
            </a:r>
            <a:r>
              <a:rPr lang="en-US" altLang="zh-CN" dirty="0" smtClean="0">
                <a:latin typeface="宋体" panose="02010600030101010101" pitchFamily="2" charset="-122"/>
                <a:ea typeface="宋体" panose="02010600030101010101" pitchFamily="2" charset="-122"/>
              </a:rPr>
              <a:t>4</a:t>
            </a:r>
          </a:p>
          <a:p>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ABFE</a:t>
            </a:r>
            <a:r>
              <a:rPr lang="zh-CN" altLang="en-US" dirty="0" smtClean="0">
                <a:latin typeface="宋体" panose="02010600030101010101" pitchFamily="2" charset="-122"/>
                <a:ea typeface="宋体" panose="02010600030101010101" pitchFamily="2" charset="-122"/>
              </a:rPr>
              <a:t>与</a:t>
            </a:r>
            <a:r>
              <a:rPr lang="en-US" altLang="zh-CN" dirty="0" smtClean="0">
                <a:latin typeface="宋体" panose="02010600030101010101" pitchFamily="2" charset="-122"/>
                <a:ea typeface="宋体" panose="02010600030101010101" pitchFamily="2" charset="-122"/>
              </a:rPr>
              <a:t>D</a:t>
            </a:r>
            <a:r>
              <a:rPr lang="zh-CN" altLang="en-US" dirty="0" smtClean="0">
                <a:latin typeface="宋体" panose="02010600030101010101" pitchFamily="2" charset="-122"/>
                <a:ea typeface="宋体" panose="02010600030101010101" pitchFamily="2" charset="-122"/>
              </a:rPr>
              <a:t>的连接</a:t>
            </a:r>
            <a:endParaRPr lang="zh-CN" altLang="en-US" dirty="0">
              <a:latin typeface="宋体" panose="02010600030101010101" pitchFamily="2" charset="-122"/>
              <a:ea typeface="宋体" panose="02010600030101010101" pitchFamily="2" charset="-122"/>
            </a:endParaRPr>
          </a:p>
        </p:txBody>
      </p:sp>
      <p:sp>
        <p:nvSpPr>
          <p:cNvPr id="75" name="文本框 74"/>
          <p:cNvSpPr txBox="1"/>
          <p:nvPr/>
        </p:nvSpPr>
        <p:spPr>
          <a:xfrm>
            <a:off x="8652340" y="4529140"/>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将</a:t>
            </a:r>
            <a:r>
              <a:rPr lang="en-US" altLang="zh-CN" dirty="0">
                <a:latin typeface="宋体" panose="02010600030101010101" pitchFamily="2" charset="-122"/>
                <a:ea typeface="宋体" panose="02010600030101010101" pitchFamily="2" charset="-122"/>
              </a:rPr>
              <a:t>D</a:t>
            </a:r>
            <a:r>
              <a:rPr lang="zh-CN" altLang="en-US" dirty="0" smtClean="0">
                <a:latin typeface="宋体" panose="02010600030101010101" pitchFamily="2" charset="-122"/>
                <a:ea typeface="宋体" panose="02010600030101010101" pitchFamily="2" charset="-122"/>
              </a:rPr>
              <a:t>加入已访问节点，</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并</a:t>
            </a:r>
            <a:r>
              <a:rPr lang="zh-CN" altLang="en-US" dirty="0" smtClean="0">
                <a:latin typeface="宋体" panose="02010600030101010101" pitchFamily="2" charset="-122"/>
                <a:ea typeface="宋体" panose="02010600030101010101" pitchFamily="2" charset="-122"/>
              </a:rPr>
              <a:t>将权重</a:t>
            </a:r>
            <a:r>
              <a:rPr lang="en-US" altLang="zh-CN" dirty="0" smtClean="0">
                <a:latin typeface="宋体" panose="02010600030101010101" pitchFamily="2" charset="-122"/>
                <a:ea typeface="宋体" panose="02010600030101010101" pitchFamily="2" charset="-122"/>
              </a:rPr>
              <a:t>weights[3]</a:t>
            </a:r>
          </a:p>
          <a:p>
            <a:r>
              <a:rPr lang="en-US" altLang="zh-CN" dirty="0" smtClean="0">
                <a:latin typeface="宋体" panose="02010600030101010101" pitchFamily="2" charset="-122"/>
                <a:ea typeface="宋体" panose="02010600030101010101" pitchFamily="2" charset="-122"/>
              </a:rPr>
              <a:t>=0,</a:t>
            </a:r>
            <a:r>
              <a:rPr lang="zh-CN" altLang="en-US" dirty="0" smtClean="0">
                <a:latin typeface="宋体" panose="02010600030101010101" pitchFamily="2" charset="-122"/>
                <a:ea typeface="宋体" panose="02010600030101010101" pitchFamily="2" charset="-122"/>
              </a:rPr>
              <a:t>即</a:t>
            </a:r>
            <a:r>
              <a:rPr lang="en-US" altLang="zh-CN" dirty="0">
                <a:latin typeface="宋体" panose="02010600030101010101" pitchFamily="2" charset="-122"/>
                <a:ea typeface="宋体" panose="02010600030101010101" pitchFamily="2" charset="-122"/>
              </a:rPr>
              <a:t>D</a:t>
            </a:r>
            <a:r>
              <a:rPr lang="zh-CN" altLang="en-US" dirty="0" smtClean="0">
                <a:latin typeface="宋体" panose="02010600030101010101" pitchFamily="2" charset="-122"/>
                <a:ea typeface="宋体" panose="02010600030101010101" pitchFamily="2" charset="-122"/>
              </a:rPr>
              <a:t>为已访问节点</a:t>
            </a:r>
            <a:endParaRPr lang="zh-CN" altLang="en-US" dirty="0">
              <a:latin typeface="宋体" panose="02010600030101010101" pitchFamily="2" charset="-122"/>
              <a:ea typeface="宋体" panose="02010600030101010101" pitchFamily="2" charset="-122"/>
            </a:endParaRPr>
          </a:p>
        </p:txBody>
      </p:sp>
      <p:sp>
        <p:nvSpPr>
          <p:cNvPr id="76" name="椭圆 75"/>
          <p:cNvSpPr/>
          <p:nvPr/>
        </p:nvSpPr>
        <p:spPr>
          <a:xfrm>
            <a:off x="10975829" y="4700650"/>
            <a:ext cx="552262" cy="5522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77" name="矩形 76"/>
          <p:cNvSpPr/>
          <p:nvPr/>
        </p:nvSpPr>
        <p:spPr>
          <a:xfrm>
            <a:off x="7743787" y="2837099"/>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宋体" panose="02010600030101010101" pitchFamily="2" charset="-122"/>
                <a:ea typeface="宋体" panose="02010600030101010101" pitchFamily="2" charset="-122"/>
              </a:rPr>
              <a:t>0</a:t>
            </a:r>
            <a:endParaRPr lang="zh-CN" altLang="en-US" sz="1400" dirty="0">
              <a:latin typeface="宋体" panose="02010600030101010101" pitchFamily="2" charset="-122"/>
              <a:ea typeface="宋体" panose="02010600030101010101" pitchFamily="2" charset="-122"/>
            </a:endParaRPr>
          </a:p>
        </p:txBody>
      </p:sp>
      <p:cxnSp>
        <p:nvCxnSpPr>
          <p:cNvPr id="79" name="直接连接符 78"/>
          <p:cNvCxnSpPr>
            <a:stCxn id="66" idx="7"/>
            <a:endCxn id="76" idx="2"/>
          </p:cNvCxnSpPr>
          <p:nvPr/>
        </p:nvCxnSpPr>
        <p:spPr>
          <a:xfrm flipV="1">
            <a:off x="8429513" y="4976781"/>
            <a:ext cx="2546316" cy="954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9600590" y="2439844"/>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根据</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以及</a:t>
            </a:r>
            <a:r>
              <a:rPr lang="en-US" altLang="zh-CN" dirty="0" smtClean="0">
                <a:latin typeface="宋体" panose="02010600030101010101" pitchFamily="2" charset="-122"/>
                <a:ea typeface="宋体" panose="02010600030101010101" pitchFamily="2" charset="-122"/>
              </a:rPr>
              <a:t>D</a:t>
            </a:r>
            <a:r>
              <a:rPr lang="zh-CN" altLang="en-US" dirty="0" smtClean="0">
                <a:latin typeface="宋体" panose="02010600030101010101" pitchFamily="2" charset="-122"/>
                <a:ea typeface="宋体" panose="02010600030101010101" pitchFamily="2" charset="-122"/>
              </a:rPr>
              <a:t>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连通性更新</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取两者之间的最小值</a:t>
            </a:r>
            <a:endParaRPr lang="zh-CN" altLang="en-US" dirty="0">
              <a:latin typeface="宋体" panose="02010600030101010101" pitchFamily="2" charset="-122"/>
              <a:ea typeface="宋体" panose="02010600030101010101" pitchFamily="2" charset="-122"/>
            </a:endParaRPr>
          </a:p>
        </p:txBody>
      </p:sp>
      <p:sp>
        <p:nvSpPr>
          <p:cNvPr id="81" name="矩形 80"/>
          <p:cNvSpPr/>
          <p:nvPr/>
        </p:nvSpPr>
        <p:spPr>
          <a:xfrm>
            <a:off x="7294921" y="2830537"/>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3</a:t>
            </a:r>
            <a:endParaRPr lang="zh-CN" altLang="en-US" sz="1400" dirty="0">
              <a:latin typeface="宋体" panose="02010600030101010101" pitchFamily="2" charset="-122"/>
              <a:ea typeface="宋体" panose="02010600030101010101" pitchFamily="2" charset="-122"/>
            </a:endParaRPr>
          </a:p>
        </p:txBody>
      </p:sp>
      <p:sp>
        <p:nvSpPr>
          <p:cNvPr id="82" name="文本框 81"/>
          <p:cNvSpPr txBox="1"/>
          <p:nvPr/>
        </p:nvSpPr>
        <p:spPr>
          <a:xfrm>
            <a:off x="9635925" y="2624746"/>
            <a:ext cx="2377574"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从数组中找到最小边</a:t>
            </a:r>
            <a:r>
              <a:rPr lang="en-US" altLang="zh-CN" dirty="0" smtClean="0">
                <a:latin typeface="宋体" panose="02010600030101010101" pitchFamily="2" charset="-122"/>
                <a:ea typeface="宋体" panose="02010600030101010101" pitchFamily="2" charset="-122"/>
              </a:rPr>
              <a:t>3</a:t>
            </a:r>
          </a:p>
          <a:p>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ABFED</a:t>
            </a:r>
            <a:r>
              <a:rPr lang="zh-CN" altLang="en-US" dirty="0" smtClean="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C</a:t>
            </a:r>
            <a:r>
              <a:rPr lang="zh-CN" altLang="en-US" dirty="0" smtClean="0">
                <a:latin typeface="宋体" panose="02010600030101010101" pitchFamily="2" charset="-122"/>
                <a:ea typeface="宋体" panose="02010600030101010101" pitchFamily="2" charset="-122"/>
              </a:rPr>
              <a:t>的连接</a:t>
            </a:r>
            <a:endParaRPr lang="zh-CN" altLang="en-US" dirty="0">
              <a:latin typeface="宋体" panose="02010600030101010101" pitchFamily="2" charset="-122"/>
              <a:ea typeface="宋体" panose="02010600030101010101" pitchFamily="2" charset="-122"/>
            </a:endParaRPr>
          </a:p>
        </p:txBody>
      </p:sp>
      <p:sp>
        <p:nvSpPr>
          <p:cNvPr id="83" name="文本框 82"/>
          <p:cNvSpPr txBox="1"/>
          <p:nvPr/>
        </p:nvSpPr>
        <p:spPr>
          <a:xfrm>
            <a:off x="6539620" y="4419863"/>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将</a:t>
            </a:r>
            <a:r>
              <a:rPr lang="en-US" altLang="zh-CN" dirty="0" smtClean="0">
                <a:latin typeface="宋体" panose="02010600030101010101" pitchFamily="2" charset="-122"/>
                <a:ea typeface="宋体" panose="02010600030101010101" pitchFamily="2" charset="-122"/>
              </a:rPr>
              <a:t>C</a:t>
            </a:r>
            <a:r>
              <a:rPr lang="zh-CN" altLang="en-US" dirty="0" smtClean="0">
                <a:latin typeface="宋体" panose="02010600030101010101" pitchFamily="2" charset="-122"/>
                <a:ea typeface="宋体" panose="02010600030101010101" pitchFamily="2" charset="-122"/>
              </a:rPr>
              <a:t>加入已访问节点，</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并</a:t>
            </a:r>
            <a:r>
              <a:rPr lang="zh-CN" altLang="en-US" dirty="0" smtClean="0">
                <a:latin typeface="宋体" panose="02010600030101010101" pitchFamily="2" charset="-122"/>
                <a:ea typeface="宋体" panose="02010600030101010101" pitchFamily="2" charset="-122"/>
              </a:rPr>
              <a:t>将权重</a:t>
            </a:r>
            <a:r>
              <a:rPr lang="en-US" altLang="zh-CN" dirty="0" smtClean="0">
                <a:latin typeface="宋体" panose="02010600030101010101" pitchFamily="2" charset="-122"/>
                <a:ea typeface="宋体" panose="02010600030101010101" pitchFamily="2" charset="-122"/>
              </a:rPr>
              <a:t>weights[2]</a:t>
            </a:r>
          </a:p>
          <a:p>
            <a:r>
              <a:rPr lang="en-US" altLang="zh-CN" dirty="0" smtClean="0">
                <a:latin typeface="宋体" panose="02010600030101010101" pitchFamily="2" charset="-122"/>
                <a:ea typeface="宋体" panose="02010600030101010101" pitchFamily="2" charset="-122"/>
              </a:rPr>
              <a:t>=0,</a:t>
            </a:r>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C</a:t>
            </a:r>
            <a:r>
              <a:rPr lang="zh-CN" altLang="en-US" dirty="0" smtClean="0">
                <a:latin typeface="宋体" panose="02010600030101010101" pitchFamily="2" charset="-122"/>
                <a:ea typeface="宋体" panose="02010600030101010101" pitchFamily="2" charset="-122"/>
              </a:rPr>
              <a:t>为已访问节点</a:t>
            </a:r>
            <a:endParaRPr lang="zh-CN" altLang="en-US" dirty="0">
              <a:latin typeface="宋体" panose="02010600030101010101" pitchFamily="2" charset="-122"/>
              <a:ea typeface="宋体" panose="02010600030101010101" pitchFamily="2" charset="-122"/>
            </a:endParaRPr>
          </a:p>
        </p:txBody>
      </p:sp>
      <p:sp>
        <p:nvSpPr>
          <p:cNvPr id="84" name="椭圆 83"/>
          <p:cNvSpPr/>
          <p:nvPr/>
        </p:nvSpPr>
        <p:spPr>
          <a:xfrm>
            <a:off x="5963297" y="4708739"/>
            <a:ext cx="552262" cy="5522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85" name="矩形 84"/>
          <p:cNvSpPr/>
          <p:nvPr/>
        </p:nvSpPr>
        <p:spPr>
          <a:xfrm>
            <a:off x="7300431" y="2837352"/>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0</a:t>
            </a:r>
            <a:endParaRPr lang="zh-CN" altLang="en-US" sz="1400" dirty="0">
              <a:latin typeface="宋体" panose="02010600030101010101" pitchFamily="2" charset="-122"/>
              <a:ea typeface="宋体" panose="02010600030101010101" pitchFamily="2" charset="-122"/>
            </a:endParaRPr>
          </a:p>
        </p:txBody>
      </p:sp>
      <p:cxnSp>
        <p:nvCxnSpPr>
          <p:cNvPr id="87" name="直接连接符 86"/>
          <p:cNvCxnSpPr>
            <a:stCxn id="84" idx="6"/>
            <a:endCxn id="76" idx="2"/>
          </p:cNvCxnSpPr>
          <p:nvPr/>
        </p:nvCxnSpPr>
        <p:spPr>
          <a:xfrm flipV="1">
            <a:off x="6515559" y="4976781"/>
            <a:ext cx="4460270" cy="8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9588916" y="2415258"/>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根据</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以及</a:t>
            </a:r>
            <a:r>
              <a:rPr lang="en-US" altLang="zh-CN" dirty="0">
                <a:latin typeface="宋体" panose="02010600030101010101" pitchFamily="2" charset="-122"/>
                <a:ea typeface="宋体" panose="02010600030101010101" pitchFamily="2" charset="-122"/>
              </a:rPr>
              <a:t>C</a:t>
            </a:r>
            <a:r>
              <a:rPr lang="zh-CN" altLang="en-US" dirty="0" smtClean="0">
                <a:latin typeface="宋体" panose="02010600030101010101" pitchFamily="2" charset="-122"/>
                <a:ea typeface="宋体" panose="02010600030101010101" pitchFamily="2" charset="-122"/>
              </a:rPr>
              <a:t>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连通性更新</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取两者之间的最小值</a:t>
            </a:r>
            <a:endParaRPr lang="zh-CN" altLang="en-US" dirty="0">
              <a:latin typeface="宋体" panose="02010600030101010101" pitchFamily="2" charset="-122"/>
              <a:ea typeface="宋体" panose="02010600030101010101" pitchFamily="2" charset="-122"/>
            </a:endParaRPr>
          </a:p>
        </p:txBody>
      </p:sp>
      <p:sp>
        <p:nvSpPr>
          <p:cNvPr id="89" name="文本框 88"/>
          <p:cNvSpPr txBox="1"/>
          <p:nvPr/>
        </p:nvSpPr>
        <p:spPr>
          <a:xfrm>
            <a:off x="9586131" y="2561054"/>
            <a:ext cx="2377574"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从数组中找到最小边</a:t>
            </a:r>
            <a:r>
              <a:rPr lang="en-US" altLang="zh-CN" dirty="0" smtClean="0">
                <a:latin typeface="宋体" panose="02010600030101010101" pitchFamily="2" charset="-122"/>
                <a:ea typeface="宋体" panose="02010600030101010101" pitchFamily="2" charset="-122"/>
              </a:rPr>
              <a:t>8</a:t>
            </a:r>
          </a:p>
          <a:p>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ABFEDC</a:t>
            </a:r>
            <a:r>
              <a:rPr lang="zh-CN" altLang="en-US" dirty="0" smtClean="0">
                <a:latin typeface="宋体" panose="02010600030101010101" pitchFamily="2" charset="-122"/>
                <a:ea typeface="宋体" panose="02010600030101010101" pitchFamily="2" charset="-122"/>
              </a:rPr>
              <a:t>与</a:t>
            </a:r>
            <a:r>
              <a:rPr lang="en-US" altLang="zh-CN" dirty="0" smtClean="0">
                <a:latin typeface="宋体" panose="02010600030101010101" pitchFamily="2" charset="-122"/>
                <a:ea typeface="宋体" panose="02010600030101010101" pitchFamily="2" charset="-122"/>
              </a:rPr>
              <a:t>G</a:t>
            </a:r>
            <a:r>
              <a:rPr lang="zh-CN" altLang="en-US" dirty="0" smtClean="0">
                <a:latin typeface="宋体" panose="02010600030101010101" pitchFamily="2" charset="-122"/>
                <a:ea typeface="宋体" panose="02010600030101010101" pitchFamily="2" charset="-122"/>
              </a:rPr>
              <a:t>的连接</a:t>
            </a:r>
            <a:endParaRPr lang="zh-CN" altLang="en-US" dirty="0">
              <a:latin typeface="宋体" panose="02010600030101010101" pitchFamily="2" charset="-122"/>
              <a:ea typeface="宋体" panose="02010600030101010101" pitchFamily="2" charset="-122"/>
            </a:endParaRPr>
          </a:p>
        </p:txBody>
      </p:sp>
      <p:sp>
        <p:nvSpPr>
          <p:cNvPr id="93" name="文本框 92"/>
          <p:cNvSpPr txBox="1"/>
          <p:nvPr/>
        </p:nvSpPr>
        <p:spPr>
          <a:xfrm>
            <a:off x="4402246" y="5602211"/>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将</a:t>
            </a:r>
            <a:r>
              <a:rPr lang="en-US" altLang="zh-CN" dirty="0">
                <a:latin typeface="宋体" panose="02010600030101010101" pitchFamily="2" charset="-122"/>
                <a:ea typeface="宋体" panose="02010600030101010101" pitchFamily="2" charset="-122"/>
              </a:rPr>
              <a:t>G</a:t>
            </a:r>
            <a:r>
              <a:rPr lang="zh-CN" altLang="en-US" dirty="0" smtClean="0">
                <a:latin typeface="宋体" panose="02010600030101010101" pitchFamily="2" charset="-122"/>
                <a:ea typeface="宋体" panose="02010600030101010101" pitchFamily="2" charset="-122"/>
              </a:rPr>
              <a:t>加入已访问节点，</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并</a:t>
            </a:r>
            <a:r>
              <a:rPr lang="zh-CN" altLang="en-US" dirty="0" smtClean="0">
                <a:latin typeface="宋体" panose="02010600030101010101" pitchFamily="2" charset="-122"/>
                <a:ea typeface="宋体" panose="02010600030101010101" pitchFamily="2" charset="-122"/>
              </a:rPr>
              <a:t>将权重</a:t>
            </a:r>
            <a:r>
              <a:rPr lang="en-US" altLang="zh-CN" dirty="0" smtClean="0">
                <a:latin typeface="宋体" panose="02010600030101010101" pitchFamily="2" charset="-122"/>
                <a:ea typeface="宋体" panose="02010600030101010101" pitchFamily="2" charset="-122"/>
              </a:rPr>
              <a:t>weights[6]</a:t>
            </a:r>
          </a:p>
          <a:p>
            <a:r>
              <a:rPr lang="en-US" altLang="zh-CN" dirty="0" smtClean="0">
                <a:latin typeface="宋体" panose="02010600030101010101" pitchFamily="2" charset="-122"/>
                <a:ea typeface="宋体" panose="02010600030101010101" pitchFamily="2" charset="-122"/>
              </a:rPr>
              <a:t>=0,</a:t>
            </a:r>
            <a:r>
              <a:rPr lang="zh-CN" altLang="en-US" dirty="0" smtClean="0">
                <a:latin typeface="宋体" panose="02010600030101010101" pitchFamily="2" charset="-122"/>
                <a:ea typeface="宋体" panose="02010600030101010101" pitchFamily="2" charset="-122"/>
              </a:rPr>
              <a:t>即</a:t>
            </a:r>
            <a:r>
              <a:rPr lang="en-US" altLang="zh-CN" dirty="0" smtClean="0">
                <a:latin typeface="宋体" panose="02010600030101010101" pitchFamily="2" charset="-122"/>
                <a:ea typeface="宋体" panose="02010600030101010101" pitchFamily="2" charset="-122"/>
              </a:rPr>
              <a:t>G</a:t>
            </a:r>
            <a:r>
              <a:rPr lang="zh-CN" altLang="en-US" dirty="0" smtClean="0">
                <a:latin typeface="宋体" panose="02010600030101010101" pitchFamily="2" charset="-122"/>
                <a:ea typeface="宋体" panose="02010600030101010101" pitchFamily="2" charset="-122"/>
              </a:rPr>
              <a:t>为已访问节点</a:t>
            </a:r>
            <a:endParaRPr lang="zh-CN" altLang="en-US" dirty="0">
              <a:latin typeface="宋体" panose="02010600030101010101" pitchFamily="2" charset="-122"/>
              <a:ea typeface="宋体" panose="02010600030101010101" pitchFamily="2" charset="-122"/>
            </a:endParaRPr>
          </a:p>
        </p:txBody>
      </p:sp>
      <p:sp>
        <p:nvSpPr>
          <p:cNvPr id="94" name="椭圆 93"/>
          <p:cNvSpPr/>
          <p:nvPr/>
        </p:nvSpPr>
        <p:spPr>
          <a:xfrm>
            <a:off x="6608799" y="5851522"/>
            <a:ext cx="552262" cy="5522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a:t>
            </a:r>
            <a:endParaRPr lang="zh-CN" altLang="en-US" dirty="0"/>
          </a:p>
        </p:txBody>
      </p:sp>
      <p:sp>
        <p:nvSpPr>
          <p:cNvPr id="95" name="矩形 94"/>
          <p:cNvSpPr/>
          <p:nvPr/>
        </p:nvSpPr>
        <p:spPr>
          <a:xfrm>
            <a:off x="9099456" y="2835158"/>
            <a:ext cx="455693" cy="4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宋体" panose="02010600030101010101" pitchFamily="2" charset="-122"/>
                <a:ea typeface="宋体" panose="02010600030101010101" pitchFamily="2" charset="-122"/>
              </a:rPr>
              <a:t>0</a:t>
            </a:r>
            <a:endParaRPr lang="zh-CN" altLang="en-US" sz="1400" dirty="0">
              <a:latin typeface="宋体" panose="02010600030101010101" pitchFamily="2" charset="-122"/>
              <a:ea typeface="宋体" panose="02010600030101010101" pitchFamily="2" charset="-122"/>
            </a:endParaRPr>
          </a:p>
        </p:txBody>
      </p:sp>
      <p:cxnSp>
        <p:nvCxnSpPr>
          <p:cNvPr id="97" name="直接连接符 96"/>
          <p:cNvCxnSpPr>
            <a:stCxn id="66" idx="2"/>
            <a:endCxn id="94" idx="6"/>
          </p:cNvCxnSpPr>
          <p:nvPr/>
        </p:nvCxnSpPr>
        <p:spPr>
          <a:xfrm flipH="1">
            <a:off x="7161061" y="6126449"/>
            <a:ext cx="797067" cy="1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9677791" y="2420793"/>
            <a:ext cx="2377574" cy="923330"/>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根据</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以及</a:t>
            </a:r>
            <a:r>
              <a:rPr lang="en-US" altLang="zh-CN" dirty="0">
                <a:latin typeface="宋体" panose="02010600030101010101" pitchFamily="2" charset="-122"/>
                <a:ea typeface="宋体" panose="02010600030101010101" pitchFamily="2" charset="-122"/>
              </a:rPr>
              <a:t>G</a:t>
            </a:r>
            <a:r>
              <a:rPr lang="zh-CN" altLang="en-US" dirty="0" smtClean="0">
                <a:latin typeface="宋体" panose="02010600030101010101" pitchFamily="2" charset="-122"/>
                <a:ea typeface="宋体" panose="02010600030101010101" pitchFamily="2" charset="-122"/>
              </a:rPr>
              <a:t>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连通性更新</a:t>
            </a:r>
            <a:r>
              <a:rPr lang="en-US" altLang="zh-CN" dirty="0" smtClean="0">
                <a:latin typeface="宋体" panose="02010600030101010101" pitchFamily="2" charset="-122"/>
                <a:ea typeface="宋体" panose="02010600030101010101" pitchFamily="2" charset="-122"/>
              </a:rPr>
              <a:t>weights</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取两者之间的最小值</a:t>
            </a:r>
            <a:endParaRPr lang="zh-CN" altLang="en-US" dirty="0">
              <a:latin typeface="宋体" panose="02010600030101010101" pitchFamily="2" charset="-122"/>
              <a:ea typeface="宋体" panose="02010600030101010101" pitchFamily="2" charset="-122"/>
            </a:endParaRPr>
          </a:p>
        </p:txBody>
      </p:sp>
      <p:sp>
        <p:nvSpPr>
          <p:cNvPr id="101" name="文本框 100"/>
          <p:cNvSpPr txBox="1"/>
          <p:nvPr/>
        </p:nvSpPr>
        <p:spPr>
          <a:xfrm>
            <a:off x="9702671" y="2703110"/>
            <a:ext cx="2262158"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所有节点都已访问，</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最小生成树产生</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65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4.79167E-6 4.81481E-6 L -4.79167E-6 4.81481E-6 " pathEditMode="relative" rAng="0" ptsTypes="AA">
                                      <p:cBhvr>
                                        <p:cTn id="20" dur="2000" fill="hold"/>
                                        <p:tgtEl>
                                          <p:spTgt spid="36"/>
                                        </p:tgtEl>
                                        <p:attrNameLst>
                                          <p:attrName>ppt_x</p:attrName>
                                          <p:attrName>ppt_y</p:attrName>
                                        </p:attrNameLst>
                                      </p:cBhvr>
                                      <p:rCtr x="0" y="0"/>
                                    </p:animMotion>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7"/>
                                        </p:tgtEl>
                                        <p:attrNameLst>
                                          <p:attrName>style.visibility</p:attrName>
                                        </p:attrNameLst>
                                      </p:cBhvr>
                                      <p:to>
                                        <p:strVal val="hidden"/>
                                      </p:to>
                                    </p:set>
                                  </p:childTnLst>
                                </p:cTn>
                              </p:par>
                              <p:par>
                                <p:cTn id="60" presetID="1" presetClass="exit" presetSubtype="0" fill="hold" grpId="2" nodeType="withEffect">
                                  <p:stCondLst>
                                    <p:cond delay="0"/>
                                  </p:stCondLst>
                                  <p:childTnLst>
                                    <p:set>
                                      <p:cBhvr>
                                        <p:cTn id="61" dur="1" fill="hold">
                                          <p:stCondLst>
                                            <p:cond delay="0"/>
                                          </p:stCondLst>
                                        </p:cTn>
                                        <p:tgtEl>
                                          <p:spTgt spid="3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4"/>
                                        </p:tgtEl>
                                        <p:attrNameLst>
                                          <p:attrName>style.visibility</p:attrName>
                                        </p:attrNameLst>
                                      </p:cBhvr>
                                      <p:to>
                                        <p:strVal val="visible"/>
                                      </p:to>
                                    </p:set>
                                  </p:childTnLst>
                                </p:cTn>
                              </p:par>
                              <p:par>
                                <p:cTn id="66" presetID="42" presetClass="path" presetSubtype="0" accel="50000" decel="50000" fill="hold" grpId="1" nodeType="withEffect">
                                  <p:stCondLst>
                                    <p:cond delay="0"/>
                                  </p:stCondLst>
                                  <p:childTnLst>
                                    <p:animMotion origin="layout" path="M 3.95833E-6 1.11111E-6 L 3.95833E-6 0.00023 " pathEditMode="relative" rAng="0" ptsTypes="AA">
                                      <p:cBhvr>
                                        <p:cTn id="67" dur="2000" fill="hold"/>
                                        <p:tgtEl>
                                          <p:spTgt spid="44"/>
                                        </p:tgtEl>
                                        <p:attrNameLst>
                                          <p:attrName>ppt_x</p:attrName>
                                          <p:attrName>ppt_y</p:attrName>
                                        </p:attrNameLst>
                                      </p:cBhvr>
                                      <p:rCtr x="0" y="0"/>
                                    </p:animMotion>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childTnLst>
                                </p:cTn>
                              </p:par>
                              <p:par>
                                <p:cTn id="72" presetID="42" presetClass="path" presetSubtype="0" accel="50000" decel="50000" fill="hold" grpId="1" nodeType="withEffect">
                                  <p:stCondLst>
                                    <p:cond delay="0"/>
                                  </p:stCondLst>
                                  <p:childTnLst>
                                    <p:animMotion origin="layout" path="M 2.5E-6 4.07407E-6 L 2.5E-6 0.00023 " pathEditMode="relative" rAng="0" ptsTypes="AA">
                                      <p:cBhvr>
                                        <p:cTn id="73" dur="2000" fill="hold"/>
                                        <p:tgtEl>
                                          <p:spTgt spid="45"/>
                                        </p:tgtEl>
                                        <p:attrNameLst>
                                          <p:attrName>ppt_x</p:attrName>
                                          <p:attrName>ppt_y</p:attrName>
                                        </p:attrNameLst>
                                      </p:cBhvr>
                                      <p:rCtr x="0" y="0"/>
                                    </p:animMotion>
                                  </p:childTnLst>
                                </p:cTn>
                              </p:par>
                              <p:par>
                                <p:cTn id="74" presetID="1" presetClass="exit" presetSubtype="0" fill="hold" grpId="2" nodeType="withEffect">
                                  <p:stCondLst>
                                    <p:cond delay="0"/>
                                  </p:stCondLst>
                                  <p:childTnLst>
                                    <p:set>
                                      <p:cBhvr>
                                        <p:cTn id="75" dur="1" fill="hold">
                                          <p:stCondLst>
                                            <p:cond delay="0"/>
                                          </p:stCondLst>
                                        </p:cTn>
                                        <p:tgtEl>
                                          <p:spTgt spid="44"/>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1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par>
                                <p:cTn id="80" presetID="10" presetClass="exit" presetSubtype="0" fill="hold" grpId="1" nodeType="withEffect">
                                  <p:stCondLst>
                                    <p:cond delay="0"/>
                                  </p:stCondLst>
                                  <p:childTnLst>
                                    <p:animEffect transition="out" filter="fade">
                                      <p:cBhvr>
                                        <p:cTn id="81" dur="500"/>
                                        <p:tgtEl>
                                          <p:spTgt spid="38"/>
                                        </p:tgtEl>
                                      </p:cBhvr>
                                    </p:animEffect>
                                    <p:set>
                                      <p:cBhvr>
                                        <p:cTn id="82" dur="1" fill="hold">
                                          <p:stCondLst>
                                            <p:cond delay="499"/>
                                          </p:stCondLst>
                                        </p:cTn>
                                        <p:tgtEl>
                                          <p:spTgt spid="38"/>
                                        </p:tgtEl>
                                        <p:attrNameLst>
                                          <p:attrName>style.visibility</p:attrName>
                                        </p:attrNameLst>
                                      </p:cBhvr>
                                      <p:to>
                                        <p:strVal val="hidden"/>
                                      </p:to>
                                    </p:set>
                                  </p:childTnLst>
                                </p:cTn>
                              </p:par>
                              <p:par>
                                <p:cTn id="83" presetID="10" presetClass="entr" presetSubtype="0" fill="hold" grpId="1"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 presetClass="entr" presetSubtype="0" fill="hold" nodeType="withEffect">
                                  <p:stCondLst>
                                    <p:cond delay="0"/>
                                  </p:stCondLst>
                                  <p:childTnLst>
                                    <p:set>
                                      <p:cBhvr>
                                        <p:cTn id="87" dur="1" fill="hold">
                                          <p:stCondLst>
                                            <p:cond delay="0"/>
                                          </p:stCondLst>
                                        </p:cTn>
                                        <p:tgtEl>
                                          <p:spTgt spid="5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8"/>
                                        </p:tgtEl>
                                        <p:attrNameLst>
                                          <p:attrName>style.visibility</p:attrName>
                                        </p:attrNameLst>
                                      </p:cBhvr>
                                      <p:to>
                                        <p:strVal val="visible"/>
                                      </p:to>
                                    </p:set>
                                  </p:childTnLst>
                                </p:cTn>
                              </p:par>
                              <p:par>
                                <p:cTn id="92" presetID="1" presetClass="exit" presetSubtype="0" fill="hold" grpId="2" nodeType="withEffect">
                                  <p:stCondLst>
                                    <p:cond delay="0"/>
                                  </p:stCondLst>
                                  <p:childTnLst>
                                    <p:set>
                                      <p:cBhvr>
                                        <p:cTn id="93" dur="1" fill="hold">
                                          <p:stCondLst>
                                            <p:cond delay="0"/>
                                          </p:stCondLst>
                                        </p:cTn>
                                        <p:tgtEl>
                                          <p:spTgt spid="45"/>
                                        </p:tgtEl>
                                        <p:attrNameLst>
                                          <p:attrName>style.visibility</p:attrName>
                                        </p:attrNameLst>
                                      </p:cBhvr>
                                      <p:to>
                                        <p:strVal val="hidden"/>
                                      </p:to>
                                    </p:set>
                                  </p:childTnLst>
                                </p:cTn>
                              </p:par>
                              <p:par>
                                <p:cTn id="94" presetID="42" presetClass="path" presetSubtype="0" accel="50000" decel="50000" fill="hold" grpId="1" nodeType="withEffect">
                                  <p:stCondLst>
                                    <p:cond delay="0"/>
                                  </p:stCondLst>
                                  <p:childTnLst>
                                    <p:animMotion origin="layout" path="M -6.25E-7 2.96296E-6 L -6.25E-7 0.00023 " pathEditMode="relative" rAng="0" ptsTypes="AA">
                                      <p:cBhvr>
                                        <p:cTn id="95" dur="2000" fill="hold"/>
                                        <p:tgtEl>
                                          <p:spTgt spid="48"/>
                                        </p:tgtEl>
                                        <p:attrNameLst>
                                          <p:attrName>ppt_x</p:attrName>
                                          <p:attrName>ppt_y</p:attrName>
                                        </p:attrNameLst>
                                      </p:cBhvr>
                                      <p:rCtr x="0" y="0"/>
                                    </p:animMotion>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39"/>
                                        </p:tgtEl>
                                      </p:cBhvr>
                                    </p:animEffect>
                                    <p:set>
                                      <p:cBhvr>
                                        <p:cTn id="100" dur="1" fill="hold">
                                          <p:stCondLst>
                                            <p:cond delay="499"/>
                                          </p:stCondLst>
                                        </p:cTn>
                                        <p:tgtEl>
                                          <p:spTgt spid="39"/>
                                        </p:tgtEl>
                                        <p:attrNameLst>
                                          <p:attrName>style.visibility</p:attrName>
                                        </p:attrNameLst>
                                      </p:cBhvr>
                                      <p:to>
                                        <p:strVal val="hidden"/>
                                      </p:to>
                                    </p:set>
                                  </p:childTnLst>
                                </p:cTn>
                              </p:par>
                              <p:par>
                                <p:cTn id="101" presetID="10"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42" presetClass="path" presetSubtype="0" accel="50000" decel="50000" fill="hold" grpId="1" nodeType="withEffect">
                                  <p:stCondLst>
                                    <p:cond delay="0"/>
                                  </p:stCondLst>
                                  <p:childTnLst>
                                    <p:animMotion origin="layout" path="M 3.54167E-6 -4.44444E-6 L 3.54167E-6 -4.44444E-6 " pathEditMode="relative" rAng="0" ptsTypes="AA">
                                      <p:cBhvr>
                                        <p:cTn id="105" dur="2000" fill="hold"/>
                                        <p:tgtEl>
                                          <p:spTgt spid="49"/>
                                        </p:tgtEl>
                                        <p:attrNameLst>
                                          <p:attrName>ppt_x</p:attrName>
                                          <p:attrName>ppt_y</p:attrName>
                                        </p:attrNameLst>
                                      </p:cBhvr>
                                      <p:rCtr x="0" y="0"/>
                                    </p:animMotion>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42"/>
                                        </p:tgtEl>
                                      </p:cBhvr>
                                    </p:animEffect>
                                    <p:set>
                                      <p:cBhvr>
                                        <p:cTn id="110" dur="1" fill="hold">
                                          <p:stCondLst>
                                            <p:cond delay="499"/>
                                          </p:stCondLst>
                                        </p:cTn>
                                        <p:tgtEl>
                                          <p:spTgt spid="42"/>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fade">
                                      <p:cBhvr>
                                        <p:cTn id="113" dur="500"/>
                                        <p:tgtEl>
                                          <p:spTgt spid="50"/>
                                        </p:tgtEl>
                                      </p:cBhvr>
                                    </p:animEffect>
                                  </p:childTnLst>
                                </p:cTn>
                              </p:par>
                              <p:par>
                                <p:cTn id="114" presetID="42" presetClass="path" presetSubtype="0" accel="50000" decel="50000" fill="hold" grpId="1" nodeType="withEffect">
                                  <p:stCondLst>
                                    <p:cond delay="0"/>
                                  </p:stCondLst>
                                  <p:childTnLst>
                                    <p:animMotion origin="layout" path="M -4.79167E-6 -4.44444E-6 L -4.79167E-6 -4.44444E-6 " pathEditMode="relative" rAng="0" ptsTypes="AA">
                                      <p:cBhvr>
                                        <p:cTn id="115" dur="2000" fill="hold"/>
                                        <p:tgtEl>
                                          <p:spTgt spid="50"/>
                                        </p:tgtEl>
                                        <p:attrNameLst>
                                          <p:attrName>ppt_x</p:attrName>
                                          <p:attrName>ppt_y</p:attrName>
                                        </p:attrNameLst>
                                      </p:cBhvr>
                                      <p:rCtr x="0" y="0"/>
                                    </p:animMotion>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2" nodeType="clickEffect">
                                  <p:stCondLst>
                                    <p:cond delay="0"/>
                                  </p:stCondLst>
                                  <p:childTnLst>
                                    <p:set>
                                      <p:cBhvr>
                                        <p:cTn id="119" dur="1" fill="hold">
                                          <p:stCondLst>
                                            <p:cond delay="0"/>
                                          </p:stCondLst>
                                        </p:cTn>
                                        <p:tgtEl>
                                          <p:spTgt spid="48"/>
                                        </p:tgtEl>
                                        <p:attrNameLst>
                                          <p:attrName>style.visibility</p:attrName>
                                        </p:attrNameLst>
                                      </p:cBhvr>
                                      <p:to>
                                        <p:strVal val="hidden"/>
                                      </p:to>
                                    </p:set>
                                  </p:childTnLst>
                                </p:cTn>
                              </p:par>
                              <p:par>
                                <p:cTn id="120" presetID="1" presetClass="entr" presetSubtype="0" fill="hold" grpId="0" nodeType="withEffect">
                                  <p:stCondLst>
                                    <p:cond delay="0"/>
                                  </p:stCondLst>
                                  <p:childTnLst>
                                    <p:set>
                                      <p:cBhvr>
                                        <p:cTn id="121" dur="1" fill="hold">
                                          <p:stCondLst>
                                            <p:cond delay="0"/>
                                          </p:stCondLst>
                                        </p:cTn>
                                        <p:tgtEl>
                                          <p:spTgt spid="51"/>
                                        </p:tgtEl>
                                        <p:attrNameLst>
                                          <p:attrName>style.visibility</p:attrName>
                                        </p:attrNameLst>
                                      </p:cBhvr>
                                      <p:to>
                                        <p:strVal val="visible"/>
                                      </p:to>
                                    </p:set>
                                  </p:childTnLst>
                                </p:cTn>
                              </p:par>
                              <p:par>
                                <p:cTn id="122" presetID="42" presetClass="path" presetSubtype="0" accel="50000" decel="50000" fill="hold" grpId="1" nodeType="withEffect">
                                  <p:stCondLst>
                                    <p:cond delay="0"/>
                                  </p:stCondLst>
                                  <p:childTnLst>
                                    <p:animMotion origin="layout" path="M 4.375E-6 4.44444E-6 L 4.375E-6 0.00023 " pathEditMode="relative" rAng="0" ptsTypes="AA">
                                      <p:cBhvr>
                                        <p:cTn id="123" dur="2000" fill="hold"/>
                                        <p:tgtEl>
                                          <p:spTgt spid="51"/>
                                        </p:tgtEl>
                                        <p:attrNameLst>
                                          <p:attrName>ppt_x</p:attrName>
                                          <p:attrName>ppt_y</p:attrName>
                                        </p:attrNameLst>
                                      </p:cBhvr>
                                      <p:rCtr x="0" y="0"/>
                                    </p:animMotion>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2" nodeType="clickEffect">
                                  <p:stCondLst>
                                    <p:cond delay="0"/>
                                  </p:stCondLst>
                                  <p:childTnLst>
                                    <p:set>
                                      <p:cBhvr>
                                        <p:cTn id="127" dur="1" fill="hold">
                                          <p:stCondLst>
                                            <p:cond delay="0"/>
                                          </p:stCondLst>
                                        </p:cTn>
                                        <p:tgtEl>
                                          <p:spTgt spid="51"/>
                                        </p:tgtEl>
                                        <p:attrNameLst>
                                          <p:attrName>style.visibility</p:attrName>
                                        </p:attrNameLst>
                                      </p:cBhvr>
                                      <p:to>
                                        <p:strVal val="hidden"/>
                                      </p:to>
                                    </p:set>
                                  </p:childTnLst>
                                </p:cTn>
                              </p:par>
                              <p:par>
                                <p:cTn id="128" presetID="1" presetClass="entr" presetSubtype="0" fill="hold" grpId="0" nodeType="withEffect">
                                  <p:stCondLst>
                                    <p:cond delay="0"/>
                                  </p:stCondLst>
                                  <p:childTnLst>
                                    <p:set>
                                      <p:cBhvr>
                                        <p:cTn id="129" dur="1" fill="hold">
                                          <p:stCondLst>
                                            <p:cond delay="0"/>
                                          </p:stCondLst>
                                        </p:cTn>
                                        <p:tgtEl>
                                          <p:spTgt spid="53"/>
                                        </p:tgtEl>
                                        <p:attrNameLst>
                                          <p:attrName>style.visibility</p:attrName>
                                        </p:attrNameLst>
                                      </p:cBhvr>
                                      <p:to>
                                        <p:strVal val="visible"/>
                                      </p:to>
                                    </p:set>
                                  </p:childTnLst>
                                </p:cTn>
                              </p:par>
                              <p:par>
                                <p:cTn id="130" presetID="42" presetClass="path" presetSubtype="0" accel="50000" decel="50000" fill="hold" grpId="1" nodeType="withEffect">
                                  <p:stCondLst>
                                    <p:cond delay="0"/>
                                  </p:stCondLst>
                                  <p:childTnLst>
                                    <p:animMotion origin="layout" path="M 3.125E-6 2.96296E-6 L 3.125E-6 0.00023 " pathEditMode="relative" rAng="0" ptsTypes="AA">
                                      <p:cBhvr>
                                        <p:cTn id="131" dur="2000" fill="hold"/>
                                        <p:tgtEl>
                                          <p:spTgt spid="53"/>
                                        </p:tgtEl>
                                        <p:attrNameLst>
                                          <p:attrName>ppt_x</p:attrName>
                                          <p:attrName>ppt_y</p:attrName>
                                        </p:attrNameLst>
                                      </p:cBhvr>
                                      <p:rCtr x="0" y="0"/>
                                    </p:animMotion>
                                  </p:childTnLst>
                                </p:cTn>
                              </p:par>
                              <p:par>
                                <p:cTn id="132" presetID="1" presetClass="entr" presetSubtype="0" fill="hold" grpId="0" nodeType="withEffect">
                                  <p:stCondLst>
                                    <p:cond delay="0"/>
                                  </p:stCondLst>
                                  <p:childTnLst>
                                    <p:set>
                                      <p:cBhvr>
                                        <p:cTn id="133" dur="1" fill="hold">
                                          <p:stCondLst>
                                            <p:cond delay="0"/>
                                          </p:stCondLst>
                                        </p:cTn>
                                        <p:tgtEl>
                                          <p:spTgt spid="54"/>
                                        </p:tgtEl>
                                        <p:attrNameLst>
                                          <p:attrName>style.visibility</p:attrName>
                                        </p:attrNameLst>
                                      </p:cBhvr>
                                      <p:to>
                                        <p:strVal val="visible"/>
                                      </p:to>
                                    </p:set>
                                  </p:childTnLst>
                                </p:cTn>
                              </p:par>
                              <p:par>
                                <p:cTn id="134" presetID="1" presetClass="exit" presetSubtype="0" fill="hold" grpId="0" nodeType="withEffect">
                                  <p:stCondLst>
                                    <p:cond delay="0"/>
                                  </p:stCondLst>
                                  <p:childTnLst>
                                    <p:set>
                                      <p:cBhvr>
                                        <p:cTn id="135" dur="1" fill="hold">
                                          <p:stCondLst>
                                            <p:cond delay="0"/>
                                          </p:stCondLst>
                                        </p:cTn>
                                        <p:tgtEl>
                                          <p:spTgt spid="18"/>
                                        </p:tgtEl>
                                        <p:attrNameLst>
                                          <p:attrName>style.visibility</p:attrName>
                                        </p:attrNameLst>
                                      </p:cBhvr>
                                      <p:to>
                                        <p:strVal val="hidden"/>
                                      </p:to>
                                    </p:set>
                                  </p:childTnLst>
                                </p:cTn>
                              </p:par>
                              <p:par>
                                <p:cTn id="136" presetID="1" presetClass="exit" presetSubtype="0" fill="hold" grpId="2" nodeType="withEffect">
                                  <p:stCondLst>
                                    <p:cond delay="0"/>
                                  </p:stCondLst>
                                  <p:childTnLst>
                                    <p:set>
                                      <p:cBhvr>
                                        <p:cTn id="137" dur="1" fill="hold">
                                          <p:stCondLst>
                                            <p:cond delay="0"/>
                                          </p:stCondLst>
                                        </p:cTn>
                                        <p:tgtEl>
                                          <p:spTgt spid="50"/>
                                        </p:tgtEl>
                                        <p:attrNameLst>
                                          <p:attrName>style.visibility</p:attrName>
                                        </p:attrNameLst>
                                      </p:cBhvr>
                                      <p:to>
                                        <p:strVal val="hidden"/>
                                      </p:to>
                                    </p:set>
                                  </p:childTnLst>
                                </p:cTn>
                              </p:par>
                              <p:par>
                                <p:cTn id="138" presetID="10" presetClass="entr" presetSubtype="0"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fade">
                                      <p:cBhvr>
                                        <p:cTn id="140" dur="500"/>
                                        <p:tgtEl>
                                          <p:spTgt spid="55"/>
                                        </p:tgtEl>
                                      </p:cBhvr>
                                    </p:animEffect>
                                  </p:childTnLst>
                                </p:cTn>
                              </p:par>
                              <p:par>
                                <p:cTn id="141" presetID="1" presetClass="entr" presetSubtype="0"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2" nodeType="clickEffect">
                                  <p:stCondLst>
                                    <p:cond delay="0"/>
                                  </p:stCondLst>
                                  <p:childTnLst>
                                    <p:set>
                                      <p:cBhvr>
                                        <p:cTn id="146" dur="1" fill="hold">
                                          <p:stCondLst>
                                            <p:cond delay="0"/>
                                          </p:stCondLst>
                                        </p:cTn>
                                        <p:tgtEl>
                                          <p:spTgt spid="53"/>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par>
                                <p:cTn id="149" presetID="42" presetClass="path" presetSubtype="0" accel="50000" decel="50000" fill="hold" grpId="1" nodeType="withEffect">
                                  <p:stCondLst>
                                    <p:cond delay="0"/>
                                  </p:stCondLst>
                                  <p:childTnLst>
                                    <p:animMotion origin="layout" path="M 3.33333E-6 2.96296E-6 L 3.33333E-6 0.00023 " pathEditMode="relative" rAng="0" ptsTypes="AA">
                                      <p:cBhvr>
                                        <p:cTn id="150" dur="2000" fill="hold"/>
                                        <p:tgtEl>
                                          <p:spTgt spid="56"/>
                                        </p:tgtEl>
                                        <p:attrNameLst>
                                          <p:attrName>ppt_x</p:attrName>
                                          <p:attrName>ppt_y</p:attrName>
                                        </p:attrNameLst>
                                      </p:cBhvr>
                                      <p:rCtr x="0" y="0"/>
                                    </p:animMotion>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2" nodeType="clickEffect">
                                  <p:stCondLst>
                                    <p:cond delay="0"/>
                                  </p:stCondLst>
                                  <p:childTnLst>
                                    <p:animEffect transition="out" filter="fade">
                                      <p:cBhvr>
                                        <p:cTn id="154" dur="500"/>
                                        <p:tgtEl>
                                          <p:spTgt spid="49"/>
                                        </p:tgtEl>
                                      </p:cBhvr>
                                    </p:animEffect>
                                    <p:set>
                                      <p:cBhvr>
                                        <p:cTn id="155" dur="1" fill="hold">
                                          <p:stCondLst>
                                            <p:cond delay="499"/>
                                          </p:stCondLst>
                                        </p:cTn>
                                        <p:tgtEl>
                                          <p:spTgt spid="49"/>
                                        </p:tgtEl>
                                        <p:attrNameLst>
                                          <p:attrName>style.visibility</p:attrName>
                                        </p:attrNameLst>
                                      </p:cBhvr>
                                      <p:to>
                                        <p:strVal val="hidden"/>
                                      </p:to>
                                    </p:set>
                                  </p:childTnLst>
                                </p:cTn>
                              </p:par>
                              <p:par>
                                <p:cTn id="156" presetID="10" presetClass="entr" presetSubtype="0" fill="hold" grpId="0" nodeType="with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fade">
                                      <p:cBhvr>
                                        <p:cTn id="158" dur="500"/>
                                        <p:tgtEl>
                                          <p:spTgt spid="57"/>
                                        </p:tgtEl>
                                      </p:cBhvr>
                                    </p:animEffect>
                                  </p:childTnLst>
                                </p:cTn>
                              </p:par>
                              <p:par>
                                <p:cTn id="159" presetID="42" presetClass="path" presetSubtype="0" accel="50000" decel="50000" fill="hold" grpId="1" nodeType="withEffect">
                                  <p:stCondLst>
                                    <p:cond delay="0"/>
                                  </p:stCondLst>
                                  <p:childTnLst>
                                    <p:animMotion origin="layout" path="M 3.95833E-6 -2.96296E-6 L 3.95833E-6 0.00023 " pathEditMode="relative" rAng="0" ptsTypes="AA">
                                      <p:cBhvr>
                                        <p:cTn id="160" dur="2000" fill="hold"/>
                                        <p:tgtEl>
                                          <p:spTgt spid="57"/>
                                        </p:tgtEl>
                                        <p:attrNameLst>
                                          <p:attrName>ppt_x</p:attrName>
                                          <p:attrName>ppt_y</p:attrName>
                                        </p:attrNameLst>
                                      </p:cBhvr>
                                      <p:rCtr x="0" y="0"/>
                                    </p:animMotion>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1" nodeType="clickEffect">
                                  <p:stCondLst>
                                    <p:cond delay="0"/>
                                  </p:stCondLst>
                                  <p:childTnLst>
                                    <p:animEffect transition="out" filter="fade">
                                      <p:cBhvr>
                                        <p:cTn id="164" dur="500"/>
                                        <p:tgtEl>
                                          <p:spTgt spid="41"/>
                                        </p:tgtEl>
                                      </p:cBhvr>
                                    </p:animEffect>
                                    <p:set>
                                      <p:cBhvr>
                                        <p:cTn id="165" dur="1" fill="hold">
                                          <p:stCondLst>
                                            <p:cond delay="499"/>
                                          </p:stCondLst>
                                        </p:cTn>
                                        <p:tgtEl>
                                          <p:spTgt spid="41"/>
                                        </p:tgtEl>
                                        <p:attrNameLst>
                                          <p:attrName>style.visibility</p:attrName>
                                        </p:attrNameLst>
                                      </p:cBhvr>
                                      <p:to>
                                        <p:strVal val="hidden"/>
                                      </p:to>
                                    </p:set>
                                  </p:childTnLst>
                                </p:cTn>
                              </p:par>
                              <p:par>
                                <p:cTn id="166" presetID="10" presetClass="entr" presetSubtype="0" fill="hold" grpId="0" nodeType="withEffect">
                                  <p:stCondLst>
                                    <p:cond delay="0"/>
                                  </p:stCondLst>
                                  <p:childTnLst>
                                    <p:set>
                                      <p:cBhvr>
                                        <p:cTn id="167" dur="1" fill="hold">
                                          <p:stCondLst>
                                            <p:cond delay="0"/>
                                          </p:stCondLst>
                                        </p:cTn>
                                        <p:tgtEl>
                                          <p:spTgt spid="62"/>
                                        </p:tgtEl>
                                        <p:attrNameLst>
                                          <p:attrName>style.visibility</p:attrName>
                                        </p:attrNameLst>
                                      </p:cBhvr>
                                      <p:to>
                                        <p:strVal val="visible"/>
                                      </p:to>
                                    </p:set>
                                    <p:animEffect transition="in" filter="fade">
                                      <p:cBhvr>
                                        <p:cTn id="168" dur="500"/>
                                        <p:tgtEl>
                                          <p:spTgt spid="62"/>
                                        </p:tgtEl>
                                      </p:cBhvr>
                                    </p:animEffect>
                                  </p:childTnLst>
                                </p:cTn>
                              </p:par>
                              <p:par>
                                <p:cTn id="169" presetID="42" presetClass="path" presetSubtype="0" accel="50000" decel="50000" fill="hold" grpId="1" nodeType="withEffect">
                                  <p:stCondLst>
                                    <p:cond delay="0"/>
                                  </p:stCondLst>
                                  <p:childTnLst>
                                    <p:animMotion origin="layout" path="M 4.58333E-6 -2.96296E-6 L 4.58333E-6 0.00023 " pathEditMode="relative" rAng="0" ptsTypes="AA">
                                      <p:cBhvr>
                                        <p:cTn id="170" dur="2000" fill="hold"/>
                                        <p:tgtEl>
                                          <p:spTgt spid="62"/>
                                        </p:tgtEl>
                                        <p:attrNameLst>
                                          <p:attrName>ppt_x</p:attrName>
                                          <p:attrName>ppt_y</p:attrName>
                                        </p:attrNameLst>
                                      </p:cBhvr>
                                      <p:rCtr x="0" y="0"/>
                                    </p:animMotion>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43"/>
                                        </p:tgtEl>
                                      </p:cBhvr>
                                    </p:animEffect>
                                    <p:set>
                                      <p:cBhvr>
                                        <p:cTn id="175" dur="1" fill="hold">
                                          <p:stCondLst>
                                            <p:cond delay="499"/>
                                          </p:stCondLst>
                                        </p:cTn>
                                        <p:tgtEl>
                                          <p:spTgt spid="43"/>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63"/>
                                        </p:tgtEl>
                                        <p:attrNameLst>
                                          <p:attrName>style.visibility</p:attrName>
                                        </p:attrNameLst>
                                      </p:cBhvr>
                                      <p:to>
                                        <p:strVal val="visible"/>
                                      </p:to>
                                    </p:set>
                                    <p:animEffect transition="in" filter="fade">
                                      <p:cBhvr>
                                        <p:cTn id="178" dur="500"/>
                                        <p:tgtEl>
                                          <p:spTgt spid="63"/>
                                        </p:tgtEl>
                                      </p:cBhvr>
                                    </p:animEffect>
                                  </p:childTnLst>
                                </p:cTn>
                              </p:par>
                              <p:par>
                                <p:cTn id="179" presetID="42" presetClass="path" presetSubtype="0" accel="50000" decel="50000" fill="hold" grpId="1" nodeType="withEffect">
                                  <p:stCondLst>
                                    <p:cond delay="0"/>
                                  </p:stCondLst>
                                  <p:childTnLst>
                                    <p:animMotion origin="layout" path="M 4.79167E-6 -1.48148E-6 L 4.79167E-6 0.00023 " pathEditMode="relative" rAng="0" ptsTypes="AA">
                                      <p:cBhvr>
                                        <p:cTn id="180" dur="2000" fill="hold"/>
                                        <p:tgtEl>
                                          <p:spTgt spid="63"/>
                                        </p:tgtEl>
                                        <p:attrNameLst>
                                          <p:attrName>ppt_x</p:attrName>
                                          <p:attrName>ppt_y</p:attrName>
                                        </p:attrNameLst>
                                      </p:cBhvr>
                                      <p:rCtr x="0" y="0"/>
                                    </p:animMotion>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2" nodeType="clickEffect">
                                  <p:stCondLst>
                                    <p:cond delay="0"/>
                                  </p:stCondLst>
                                  <p:childTnLst>
                                    <p:set>
                                      <p:cBhvr>
                                        <p:cTn id="184" dur="1" fill="hold">
                                          <p:stCondLst>
                                            <p:cond delay="0"/>
                                          </p:stCondLst>
                                        </p:cTn>
                                        <p:tgtEl>
                                          <p:spTgt spid="5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64"/>
                                        </p:tgtEl>
                                        <p:attrNameLst>
                                          <p:attrName>style.visibility</p:attrName>
                                        </p:attrNameLst>
                                      </p:cBhvr>
                                      <p:to>
                                        <p:strVal val="visible"/>
                                      </p:to>
                                    </p:set>
                                  </p:childTnLst>
                                </p:cTn>
                              </p:par>
                              <p:par>
                                <p:cTn id="187" presetID="42" presetClass="path" presetSubtype="0" accel="50000" decel="50000" fill="hold" grpId="1" nodeType="withEffect">
                                  <p:stCondLst>
                                    <p:cond delay="0"/>
                                  </p:stCondLst>
                                  <p:childTnLst>
                                    <p:animMotion origin="layout" path="M 4.16667E-7 -3.7037E-7 L 4.16667E-7 0.00023 " pathEditMode="relative" rAng="0" ptsTypes="AA">
                                      <p:cBhvr>
                                        <p:cTn id="188" dur="2000" fill="hold"/>
                                        <p:tgtEl>
                                          <p:spTgt spid="64"/>
                                        </p:tgtEl>
                                        <p:attrNameLst>
                                          <p:attrName>ppt_x</p:attrName>
                                          <p:attrName>ppt_y</p:attrName>
                                        </p:attrNameLst>
                                      </p:cBhvr>
                                      <p:rCtr x="0" y="0"/>
                                    </p:animMotion>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2" nodeType="clickEffect">
                                  <p:stCondLst>
                                    <p:cond delay="0"/>
                                  </p:stCondLst>
                                  <p:childTnLst>
                                    <p:set>
                                      <p:cBhvr>
                                        <p:cTn id="192" dur="1" fill="hold">
                                          <p:stCondLst>
                                            <p:cond delay="0"/>
                                          </p:stCondLst>
                                        </p:cTn>
                                        <p:tgtEl>
                                          <p:spTgt spid="6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65"/>
                                        </p:tgtEl>
                                        <p:attrNameLst>
                                          <p:attrName>style.visibility</p:attrName>
                                        </p:attrNameLst>
                                      </p:cBhvr>
                                      <p:to>
                                        <p:strVal val="visible"/>
                                      </p:to>
                                    </p:set>
                                  </p:childTnLst>
                                </p:cTn>
                              </p:par>
                              <p:par>
                                <p:cTn id="195" presetID="42" presetClass="path" presetSubtype="0" accel="50000" decel="50000" fill="hold" grpId="1" nodeType="withEffect">
                                  <p:stCondLst>
                                    <p:cond delay="0"/>
                                  </p:stCondLst>
                                  <p:childTnLst>
                                    <p:animMotion origin="layout" path="M -4.79167E-6 -1.85185E-6 L -4.79167E-6 0.00023 " pathEditMode="relative" rAng="0" ptsTypes="AA">
                                      <p:cBhvr>
                                        <p:cTn id="196" dur="2000" fill="hold"/>
                                        <p:tgtEl>
                                          <p:spTgt spid="65"/>
                                        </p:tgtEl>
                                        <p:attrNameLst>
                                          <p:attrName>ppt_x</p:attrName>
                                          <p:attrName>ppt_y</p:attrName>
                                        </p:attrNameLst>
                                      </p:cBhvr>
                                      <p:rCtr x="0" y="0"/>
                                    </p:animMotion>
                                  </p:childTnLst>
                                </p:cTn>
                              </p:par>
                              <p:par>
                                <p:cTn id="197" presetID="10" presetClass="exit" presetSubtype="0" fill="hold" grpId="0" nodeType="withEffect">
                                  <p:stCondLst>
                                    <p:cond delay="0"/>
                                  </p:stCondLst>
                                  <p:childTnLst>
                                    <p:animEffect transition="out" filter="fade">
                                      <p:cBhvr>
                                        <p:cTn id="198" dur="500"/>
                                        <p:tgtEl>
                                          <p:spTgt spid="14"/>
                                        </p:tgtEl>
                                      </p:cBhvr>
                                    </p:animEffect>
                                    <p:set>
                                      <p:cBhvr>
                                        <p:cTn id="199" dur="1" fill="hold">
                                          <p:stCondLst>
                                            <p:cond delay="499"/>
                                          </p:stCondLst>
                                        </p:cTn>
                                        <p:tgtEl>
                                          <p:spTgt spid="14"/>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66"/>
                                        </p:tgtEl>
                                        <p:attrNameLst>
                                          <p:attrName>style.visibility</p:attrName>
                                        </p:attrNameLst>
                                      </p:cBhvr>
                                      <p:to>
                                        <p:strVal val="visible"/>
                                      </p:to>
                                    </p:set>
                                  </p:childTnLst>
                                </p:cTn>
                              </p:par>
                              <p:par>
                                <p:cTn id="202" presetID="10" presetClass="exit" presetSubtype="0" fill="hold" grpId="2" nodeType="withEffect">
                                  <p:stCondLst>
                                    <p:cond delay="0"/>
                                  </p:stCondLst>
                                  <p:childTnLst>
                                    <p:animEffect transition="out" filter="fade">
                                      <p:cBhvr>
                                        <p:cTn id="203" dur="500"/>
                                        <p:tgtEl>
                                          <p:spTgt spid="62"/>
                                        </p:tgtEl>
                                      </p:cBhvr>
                                    </p:animEffect>
                                    <p:set>
                                      <p:cBhvr>
                                        <p:cTn id="204" dur="1" fill="hold">
                                          <p:stCondLst>
                                            <p:cond delay="499"/>
                                          </p:stCondLst>
                                        </p:cTn>
                                        <p:tgtEl>
                                          <p:spTgt spid="62"/>
                                        </p:tgtEl>
                                        <p:attrNameLst>
                                          <p:attrName>style.visibility</p:attrName>
                                        </p:attrNameLst>
                                      </p:cBhvr>
                                      <p:to>
                                        <p:strVal val="hidden"/>
                                      </p:to>
                                    </p:set>
                                  </p:childTnLst>
                                </p:cTn>
                              </p:par>
                              <p:par>
                                <p:cTn id="205" presetID="10" presetClass="entr" presetSubtype="0" fill="hold" grpId="0" nodeType="withEffect">
                                  <p:stCondLst>
                                    <p:cond delay="0"/>
                                  </p:stCondLst>
                                  <p:childTnLst>
                                    <p:set>
                                      <p:cBhvr>
                                        <p:cTn id="206" dur="1" fill="hold">
                                          <p:stCondLst>
                                            <p:cond delay="0"/>
                                          </p:stCondLst>
                                        </p:cTn>
                                        <p:tgtEl>
                                          <p:spTgt spid="67"/>
                                        </p:tgtEl>
                                        <p:attrNameLst>
                                          <p:attrName>style.visibility</p:attrName>
                                        </p:attrNameLst>
                                      </p:cBhvr>
                                      <p:to>
                                        <p:strVal val="visible"/>
                                      </p:to>
                                    </p:set>
                                    <p:animEffect transition="in" filter="fade">
                                      <p:cBhvr>
                                        <p:cTn id="207" dur="500"/>
                                        <p:tgtEl>
                                          <p:spTgt spid="67"/>
                                        </p:tgtEl>
                                      </p:cBhvr>
                                    </p:animEffect>
                                  </p:childTnLst>
                                </p:cTn>
                              </p:par>
                              <p:par>
                                <p:cTn id="208" presetID="1" presetClass="entr" presetSubtype="0" fill="hold" nodeType="withEffect">
                                  <p:stCondLst>
                                    <p:cond delay="0"/>
                                  </p:stCondLst>
                                  <p:childTnLst>
                                    <p:set>
                                      <p:cBhvr>
                                        <p:cTn id="209" dur="1" fill="hold">
                                          <p:stCondLst>
                                            <p:cond delay="0"/>
                                          </p:stCondLst>
                                        </p:cTn>
                                        <p:tgtEl>
                                          <p:spTgt spid="69"/>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2" nodeType="clickEffect">
                                  <p:stCondLst>
                                    <p:cond delay="0"/>
                                  </p:stCondLst>
                                  <p:childTnLst>
                                    <p:set>
                                      <p:cBhvr>
                                        <p:cTn id="213" dur="1" fill="hold">
                                          <p:stCondLst>
                                            <p:cond delay="0"/>
                                          </p:stCondLst>
                                        </p:cTn>
                                        <p:tgtEl>
                                          <p:spTgt spid="65"/>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70"/>
                                        </p:tgtEl>
                                        <p:attrNameLst>
                                          <p:attrName>style.visibility</p:attrName>
                                        </p:attrNameLst>
                                      </p:cBhvr>
                                      <p:to>
                                        <p:strVal val="visible"/>
                                      </p:to>
                                    </p:set>
                                  </p:childTnLst>
                                </p:cTn>
                              </p:par>
                              <p:par>
                                <p:cTn id="216" presetID="42" presetClass="path" presetSubtype="0" accel="50000" decel="50000" fill="hold" grpId="1" nodeType="withEffect">
                                  <p:stCondLst>
                                    <p:cond delay="0"/>
                                  </p:stCondLst>
                                  <p:childTnLst>
                                    <p:animMotion origin="layout" path="M 4.375E-6 2.96296E-6 L 4.375E-6 0.00023 " pathEditMode="relative" rAng="0" ptsTypes="AA">
                                      <p:cBhvr>
                                        <p:cTn id="217" dur="2000" fill="hold"/>
                                        <p:tgtEl>
                                          <p:spTgt spid="70"/>
                                        </p:tgtEl>
                                        <p:attrNameLst>
                                          <p:attrName>ppt_x</p:attrName>
                                          <p:attrName>ppt_y</p:attrName>
                                        </p:attrNameLst>
                                      </p:cBhvr>
                                      <p:rCtr x="0" y="0"/>
                                    </p:animMotion>
                                  </p:childTnLst>
                                </p:cTn>
                              </p:par>
                            </p:childTnLst>
                          </p:cTn>
                        </p:par>
                      </p:childTnLst>
                    </p:cTn>
                  </p:par>
                  <p:par>
                    <p:cTn id="218" fill="hold">
                      <p:stCondLst>
                        <p:cond delay="indefinite"/>
                      </p:stCondLst>
                      <p:childTnLst>
                        <p:par>
                          <p:cTn id="219" fill="hold">
                            <p:stCondLst>
                              <p:cond delay="0"/>
                            </p:stCondLst>
                            <p:childTnLst>
                              <p:par>
                                <p:cTn id="220" presetID="10" presetClass="exit" presetSubtype="0" fill="hold" grpId="2" nodeType="clickEffect">
                                  <p:stCondLst>
                                    <p:cond delay="0"/>
                                  </p:stCondLst>
                                  <p:childTnLst>
                                    <p:animEffect transition="out" filter="fade">
                                      <p:cBhvr>
                                        <p:cTn id="221" dur="500"/>
                                        <p:tgtEl>
                                          <p:spTgt spid="57"/>
                                        </p:tgtEl>
                                      </p:cBhvr>
                                    </p:animEffect>
                                    <p:set>
                                      <p:cBhvr>
                                        <p:cTn id="222" dur="1" fill="hold">
                                          <p:stCondLst>
                                            <p:cond delay="499"/>
                                          </p:stCondLst>
                                        </p:cTn>
                                        <p:tgtEl>
                                          <p:spTgt spid="57"/>
                                        </p:tgtEl>
                                        <p:attrNameLst>
                                          <p:attrName>style.visibility</p:attrName>
                                        </p:attrNameLst>
                                      </p:cBhvr>
                                      <p:to>
                                        <p:strVal val="hidden"/>
                                      </p:to>
                                    </p:set>
                                  </p:childTnLst>
                                </p:cTn>
                              </p:par>
                              <p:par>
                                <p:cTn id="223" presetID="10" presetClass="entr" presetSubtype="0" fill="hold" grpId="0" nodeType="withEffect">
                                  <p:stCondLst>
                                    <p:cond delay="0"/>
                                  </p:stCondLst>
                                  <p:childTnLst>
                                    <p:set>
                                      <p:cBhvr>
                                        <p:cTn id="224" dur="1" fill="hold">
                                          <p:stCondLst>
                                            <p:cond delay="0"/>
                                          </p:stCondLst>
                                        </p:cTn>
                                        <p:tgtEl>
                                          <p:spTgt spid="71"/>
                                        </p:tgtEl>
                                        <p:attrNameLst>
                                          <p:attrName>style.visibility</p:attrName>
                                        </p:attrNameLst>
                                      </p:cBhvr>
                                      <p:to>
                                        <p:strVal val="visible"/>
                                      </p:to>
                                    </p:set>
                                    <p:animEffect transition="in" filter="fade">
                                      <p:cBhvr>
                                        <p:cTn id="225" dur="500"/>
                                        <p:tgtEl>
                                          <p:spTgt spid="71"/>
                                        </p:tgtEl>
                                      </p:cBhvr>
                                    </p:animEffect>
                                  </p:childTnLst>
                                </p:cTn>
                              </p:par>
                              <p:par>
                                <p:cTn id="226" presetID="42" presetClass="path" presetSubtype="0" accel="50000" decel="50000" fill="hold" grpId="1" nodeType="withEffect">
                                  <p:stCondLst>
                                    <p:cond delay="0"/>
                                  </p:stCondLst>
                                  <p:childTnLst>
                                    <p:animMotion origin="layout" path="M 2.91667E-6 -4.44444E-6 L 2.91667E-6 0.00024 " pathEditMode="relative" rAng="0" ptsTypes="AA">
                                      <p:cBhvr>
                                        <p:cTn id="227" dur="2000" fill="hold"/>
                                        <p:tgtEl>
                                          <p:spTgt spid="71"/>
                                        </p:tgtEl>
                                        <p:attrNameLst>
                                          <p:attrName>ppt_x</p:attrName>
                                          <p:attrName>ppt_y</p:attrName>
                                        </p:attrNameLst>
                                      </p:cBhvr>
                                      <p:rCtr x="0" y="0"/>
                                    </p:animMotion>
                                  </p:childTnLst>
                                </p:cTn>
                              </p:par>
                            </p:childTnLst>
                          </p:cTn>
                        </p:par>
                      </p:childTnLst>
                    </p:cTn>
                  </p:par>
                  <p:par>
                    <p:cTn id="228" fill="hold">
                      <p:stCondLst>
                        <p:cond delay="indefinite"/>
                      </p:stCondLst>
                      <p:childTnLst>
                        <p:par>
                          <p:cTn id="229" fill="hold">
                            <p:stCondLst>
                              <p:cond delay="0"/>
                            </p:stCondLst>
                            <p:childTnLst>
                              <p:par>
                                <p:cTn id="230" presetID="10" presetClass="exit" presetSubtype="0" fill="hold" grpId="1" nodeType="clickEffect">
                                  <p:stCondLst>
                                    <p:cond delay="0"/>
                                  </p:stCondLst>
                                  <p:childTnLst>
                                    <p:animEffect transition="out" filter="fade">
                                      <p:cBhvr>
                                        <p:cTn id="231" dur="500"/>
                                        <p:tgtEl>
                                          <p:spTgt spid="40"/>
                                        </p:tgtEl>
                                      </p:cBhvr>
                                    </p:animEffect>
                                    <p:set>
                                      <p:cBhvr>
                                        <p:cTn id="232" dur="1" fill="hold">
                                          <p:stCondLst>
                                            <p:cond delay="499"/>
                                          </p:stCondLst>
                                        </p:cTn>
                                        <p:tgtEl>
                                          <p:spTgt spid="40"/>
                                        </p:tgtEl>
                                        <p:attrNameLst>
                                          <p:attrName>style.visibility</p:attrName>
                                        </p:attrNameLst>
                                      </p:cBhvr>
                                      <p:to>
                                        <p:strVal val="hidden"/>
                                      </p:to>
                                    </p:set>
                                  </p:childTnLst>
                                </p:cTn>
                              </p:par>
                              <p:par>
                                <p:cTn id="233" presetID="10" presetClass="entr" presetSubtype="0" fill="hold" grpId="0" nodeType="withEffect">
                                  <p:stCondLst>
                                    <p:cond delay="0"/>
                                  </p:stCondLst>
                                  <p:childTnLst>
                                    <p:set>
                                      <p:cBhvr>
                                        <p:cTn id="234" dur="1" fill="hold">
                                          <p:stCondLst>
                                            <p:cond delay="0"/>
                                          </p:stCondLst>
                                        </p:cTn>
                                        <p:tgtEl>
                                          <p:spTgt spid="72"/>
                                        </p:tgtEl>
                                        <p:attrNameLst>
                                          <p:attrName>style.visibility</p:attrName>
                                        </p:attrNameLst>
                                      </p:cBhvr>
                                      <p:to>
                                        <p:strVal val="visible"/>
                                      </p:to>
                                    </p:set>
                                    <p:animEffect transition="in" filter="fade">
                                      <p:cBhvr>
                                        <p:cTn id="235" dur="500"/>
                                        <p:tgtEl>
                                          <p:spTgt spid="72"/>
                                        </p:tgtEl>
                                      </p:cBhvr>
                                    </p:animEffect>
                                  </p:childTnLst>
                                </p:cTn>
                              </p:par>
                              <p:par>
                                <p:cTn id="236" presetID="42" presetClass="path" presetSubtype="0" accel="50000" decel="50000" fill="hold" grpId="2" nodeType="withEffect">
                                  <p:stCondLst>
                                    <p:cond delay="0"/>
                                  </p:stCondLst>
                                  <p:childTnLst>
                                    <p:animMotion origin="layout" path="M 3.33333E-6 -2.96296E-6 L 3.33333E-6 0.00023 " pathEditMode="relative" rAng="0" ptsTypes="AA">
                                      <p:cBhvr>
                                        <p:cTn id="237" dur="2000" fill="hold"/>
                                        <p:tgtEl>
                                          <p:spTgt spid="72"/>
                                        </p:tgtEl>
                                        <p:attrNameLst>
                                          <p:attrName>ppt_x</p:attrName>
                                          <p:attrName>ppt_y</p:attrName>
                                        </p:attrNameLst>
                                      </p:cBhvr>
                                      <p:rCtr x="0" y="0"/>
                                    </p:animMotion>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grpId="2" nodeType="clickEffect">
                                  <p:stCondLst>
                                    <p:cond delay="0"/>
                                  </p:stCondLst>
                                  <p:childTnLst>
                                    <p:animEffect transition="out" filter="fade">
                                      <p:cBhvr>
                                        <p:cTn id="241" dur="500"/>
                                        <p:tgtEl>
                                          <p:spTgt spid="63"/>
                                        </p:tgtEl>
                                      </p:cBhvr>
                                    </p:animEffect>
                                    <p:set>
                                      <p:cBhvr>
                                        <p:cTn id="242" dur="1" fill="hold">
                                          <p:stCondLst>
                                            <p:cond delay="499"/>
                                          </p:stCondLst>
                                        </p:cTn>
                                        <p:tgtEl>
                                          <p:spTgt spid="63"/>
                                        </p:tgtEl>
                                        <p:attrNameLst>
                                          <p:attrName>style.visibility</p:attrName>
                                        </p:attrNameLst>
                                      </p:cBhvr>
                                      <p:to>
                                        <p:strVal val="hidden"/>
                                      </p:to>
                                    </p:set>
                                  </p:childTnLst>
                                </p:cTn>
                              </p:par>
                              <p:par>
                                <p:cTn id="243" presetID="10" presetClass="entr" presetSubtype="0" fill="hold" grpId="0" nodeType="withEffect">
                                  <p:stCondLst>
                                    <p:cond delay="0"/>
                                  </p:stCondLst>
                                  <p:childTnLst>
                                    <p:set>
                                      <p:cBhvr>
                                        <p:cTn id="244" dur="1" fill="hold">
                                          <p:stCondLst>
                                            <p:cond delay="0"/>
                                          </p:stCondLst>
                                        </p:cTn>
                                        <p:tgtEl>
                                          <p:spTgt spid="73"/>
                                        </p:tgtEl>
                                        <p:attrNameLst>
                                          <p:attrName>style.visibility</p:attrName>
                                        </p:attrNameLst>
                                      </p:cBhvr>
                                      <p:to>
                                        <p:strVal val="visible"/>
                                      </p:to>
                                    </p:set>
                                    <p:animEffect transition="in" filter="fade">
                                      <p:cBhvr>
                                        <p:cTn id="245" dur="500"/>
                                        <p:tgtEl>
                                          <p:spTgt spid="73"/>
                                        </p:tgtEl>
                                      </p:cBhvr>
                                    </p:animEffect>
                                  </p:childTnLst>
                                </p:cTn>
                              </p:par>
                              <p:par>
                                <p:cTn id="246" presetID="42" presetClass="path" presetSubtype="0" accel="50000" decel="50000" fill="hold" grpId="1" nodeType="withEffect">
                                  <p:stCondLst>
                                    <p:cond delay="0"/>
                                  </p:stCondLst>
                                  <p:childTnLst>
                                    <p:animMotion origin="layout" path="M -4.79167E-6 2.59259E-6 L -4.79167E-6 0.00023 " pathEditMode="relative" rAng="0" ptsTypes="AA">
                                      <p:cBhvr>
                                        <p:cTn id="247" dur="2000" fill="hold"/>
                                        <p:tgtEl>
                                          <p:spTgt spid="73"/>
                                        </p:tgtEl>
                                        <p:attrNameLst>
                                          <p:attrName>ppt_x</p:attrName>
                                          <p:attrName>ppt_y</p:attrName>
                                        </p:attrNameLst>
                                      </p:cBhvr>
                                      <p:rCtr x="0" y="0"/>
                                    </p:animMotion>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2" nodeType="clickEffect">
                                  <p:stCondLst>
                                    <p:cond delay="0"/>
                                  </p:stCondLst>
                                  <p:childTnLst>
                                    <p:set>
                                      <p:cBhvr>
                                        <p:cTn id="251" dur="1" fill="hold">
                                          <p:stCondLst>
                                            <p:cond delay="0"/>
                                          </p:stCondLst>
                                        </p:cTn>
                                        <p:tgtEl>
                                          <p:spTgt spid="70"/>
                                        </p:tgtEl>
                                        <p:attrNameLst>
                                          <p:attrName>style.visibility</p:attrName>
                                        </p:attrNameLst>
                                      </p:cBhvr>
                                      <p:to>
                                        <p:strVal val="hidden"/>
                                      </p:to>
                                    </p:set>
                                  </p:childTnLst>
                                </p:cTn>
                              </p:par>
                              <p:par>
                                <p:cTn id="252" presetID="1" presetClass="entr" presetSubtype="0" fill="hold" grpId="0" nodeType="withEffect">
                                  <p:stCondLst>
                                    <p:cond delay="0"/>
                                  </p:stCondLst>
                                  <p:childTnLst>
                                    <p:set>
                                      <p:cBhvr>
                                        <p:cTn id="253" dur="1" fill="hold">
                                          <p:stCondLst>
                                            <p:cond delay="0"/>
                                          </p:stCondLst>
                                        </p:cTn>
                                        <p:tgtEl>
                                          <p:spTgt spid="74"/>
                                        </p:tgtEl>
                                        <p:attrNameLst>
                                          <p:attrName>style.visibility</p:attrName>
                                        </p:attrNameLst>
                                      </p:cBhvr>
                                      <p:to>
                                        <p:strVal val="visible"/>
                                      </p:to>
                                    </p:set>
                                  </p:childTnLst>
                                </p:cTn>
                              </p:par>
                              <p:par>
                                <p:cTn id="254" presetID="42" presetClass="path" presetSubtype="0" accel="50000" decel="50000" fill="hold" grpId="1" nodeType="withEffect">
                                  <p:stCondLst>
                                    <p:cond delay="0"/>
                                  </p:stCondLst>
                                  <p:childTnLst>
                                    <p:animMotion origin="layout" path="M 1.11022E-16 2.22222E-6 L 1.11022E-16 0.00023 " pathEditMode="relative" rAng="0" ptsTypes="AA">
                                      <p:cBhvr>
                                        <p:cTn id="255" dur="2000" fill="hold"/>
                                        <p:tgtEl>
                                          <p:spTgt spid="74"/>
                                        </p:tgtEl>
                                        <p:attrNameLst>
                                          <p:attrName>ppt_x</p:attrName>
                                          <p:attrName>ppt_y</p:attrName>
                                        </p:attrNameLst>
                                      </p:cBhvr>
                                      <p:rCtr x="0" y="0"/>
                                    </p:animMotion>
                                  </p:childTnLst>
                                </p:cTn>
                              </p:par>
                            </p:childTnLst>
                          </p:cTn>
                        </p:par>
                      </p:childTnLst>
                    </p:cTn>
                  </p:par>
                  <p:par>
                    <p:cTn id="256" fill="hold">
                      <p:stCondLst>
                        <p:cond delay="indefinite"/>
                      </p:stCondLst>
                      <p:childTnLst>
                        <p:par>
                          <p:cTn id="257" fill="hold">
                            <p:stCondLst>
                              <p:cond delay="0"/>
                            </p:stCondLst>
                            <p:childTnLst>
                              <p:par>
                                <p:cTn id="258" presetID="1" presetClass="exit" presetSubtype="0" fill="hold" grpId="2" nodeType="clickEffect">
                                  <p:stCondLst>
                                    <p:cond delay="0"/>
                                  </p:stCondLst>
                                  <p:childTnLst>
                                    <p:set>
                                      <p:cBhvr>
                                        <p:cTn id="259" dur="1" fill="hold">
                                          <p:stCondLst>
                                            <p:cond delay="0"/>
                                          </p:stCondLst>
                                        </p:cTn>
                                        <p:tgtEl>
                                          <p:spTgt spid="74"/>
                                        </p:tgtEl>
                                        <p:attrNameLst>
                                          <p:attrName>style.visibility</p:attrName>
                                        </p:attrNameLst>
                                      </p:cBhvr>
                                      <p:to>
                                        <p:strVal val="hidden"/>
                                      </p:to>
                                    </p:set>
                                  </p:childTnLst>
                                </p:cTn>
                              </p:par>
                              <p:par>
                                <p:cTn id="260" presetID="1" presetClass="entr" presetSubtype="0" fill="hold" grpId="0" nodeType="withEffect">
                                  <p:stCondLst>
                                    <p:cond delay="0"/>
                                  </p:stCondLst>
                                  <p:childTnLst>
                                    <p:set>
                                      <p:cBhvr>
                                        <p:cTn id="261" dur="1" fill="hold">
                                          <p:stCondLst>
                                            <p:cond delay="0"/>
                                          </p:stCondLst>
                                        </p:cTn>
                                        <p:tgtEl>
                                          <p:spTgt spid="75"/>
                                        </p:tgtEl>
                                        <p:attrNameLst>
                                          <p:attrName>style.visibility</p:attrName>
                                        </p:attrNameLst>
                                      </p:cBhvr>
                                      <p:to>
                                        <p:strVal val="visible"/>
                                      </p:to>
                                    </p:set>
                                  </p:childTnLst>
                                </p:cTn>
                              </p:par>
                              <p:par>
                                <p:cTn id="262" presetID="42" presetClass="path" presetSubtype="0" accel="50000" decel="50000" fill="hold" grpId="1" nodeType="withEffect">
                                  <p:stCondLst>
                                    <p:cond delay="0"/>
                                  </p:stCondLst>
                                  <p:childTnLst>
                                    <p:animMotion origin="layout" path="M -1.45833E-6 2.22222E-6 L -1.45833E-6 0.00023 " pathEditMode="relative" rAng="0" ptsTypes="AA">
                                      <p:cBhvr>
                                        <p:cTn id="263" dur="2000" fill="hold"/>
                                        <p:tgtEl>
                                          <p:spTgt spid="75"/>
                                        </p:tgtEl>
                                        <p:attrNameLst>
                                          <p:attrName>ppt_x</p:attrName>
                                          <p:attrName>ppt_y</p:attrName>
                                        </p:attrNameLst>
                                      </p:cBhvr>
                                      <p:rCtr x="0" y="0"/>
                                    </p:animMotion>
                                  </p:childTnLst>
                                </p:cTn>
                              </p:par>
                              <p:par>
                                <p:cTn id="264" presetID="1" presetClass="exit" presetSubtype="0" fill="hold" grpId="0" nodeType="withEffect">
                                  <p:stCondLst>
                                    <p:cond delay="0"/>
                                  </p:stCondLst>
                                  <p:childTnLst>
                                    <p:set>
                                      <p:cBhvr>
                                        <p:cTn id="265" dur="1" fill="hold">
                                          <p:stCondLst>
                                            <p:cond delay="0"/>
                                          </p:stCondLst>
                                        </p:cTn>
                                        <p:tgtEl>
                                          <p:spTgt spid="16"/>
                                        </p:tgtEl>
                                        <p:attrNameLst>
                                          <p:attrName>style.visibility</p:attrName>
                                        </p:attrNameLst>
                                      </p:cBhvr>
                                      <p:to>
                                        <p:strVal val="hidden"/>
                                      </p:to>
                                    </p:set>
                                  </p:childTnLst>
                                </p:cTn>
                              </p:par>
                              <p:par>
                                <p:cTn id="266" presetID="1" presetClass="entr" presetSubtype="0" fill="hold" grpId="0" nodeType="withEffect">
                                  <p:stCondLst>
                                    <p:cond delay="0"/>
                                  </p:stCondLst>
                                  <p:childTnLst>
                                    <p:set>
                                      <p:cBhvr>
                                        <p:cTn id="267" dur="1" fill="hold">
                                          <p:stCondLst>
                                            <p:cond delay="0"/>
                                          </p:stCondLst>
                                        </p:cTn>
                                        <p:tgtEl>
                                          <p:spTgt spid="76"/>
                                        </p:tgtEl>
                                        <p:attrNameLst>
                                          <p:attrName>style.visibility</p:attrName>
                                        </p:attrNameLst>
                                      </p:cBhvr>
                                      <p:to>
                                        <p:strVal val="visible"/>
                                      </p:to>
                                    </p:set>
                                  </p:childTnLst>
                                </p:cTn>
                              </p:par>
                              <p:par>
                                <p:cTn id="268" presetID="1" presetClass="exit" presetSubtype="0" fill="hold" grpId="3" nodeType="withEffect">
                                  <p:stCondLst>
                                    <p:cond delay="0"/>
                                  </p:stCondLst>
                                  <p:childTnLst>
                                    <p:set>
                                      <p:cBhvr>
                                        <p:cTn id="269" dur="1" fill="hold">
                                          <p:stCondLst>
                                            <p:cond delay="0"/>
                                          </p:stCondLst>
                                        </p:cTn>
                                        <p:tgtEl>
                                          <p:spTgt spid="72"/>
                                        </p:tgtEl>
                                        <p:attrNameLst>
                                          <p:attrName>style.visibility</p:attrName>
                                        </p:attrNameLst>
                                      </p:cBhvr>
                                      <p:to>
                                        <p:strVal val="hidden"/>
                                      </p:to>
                                    </p:set>
                                  </p:childTnLst>
                                </p:cTn>
                              </p:par>
                              <p:par>
                                <p:cTn id="270" presetID="10" presetClass="entr" presetSubtype="0" fill="hold" grpId="0" nodeType="withEffect">
                                  <p:stCondLst>
                                    <p:cond delay="0"/>
                                  </p:stCondLst>
                                  <p:childTnLst>
                                    <p:set>
                                      <p:cBhvr>
                                        <p:cTn id="271" dur="1" fill="hold">
                                          <p:stCondLst>
                                            <p:cond delay="0"/>
                                          </p:stCondLst>
                                        </p:cTn>
                                        <p:tgtEl>
                                          <p:spTgt spid="77"/>
                                        </p:tgtEl>
                                        <p:attrNameLst>
                                          <p:attrName>style.visibility</p:attrName>
                                        </p:attrNameLst>
                                      </p:cBhvr>
                                      <p:to>
                                        <p:strVal val="visible"/>
                                      </p:to>
                                    </p:set>
                                    <p:animEffect transition="in" filter="fade">
                                      <p:cBhvr>
                                        <p:cTn id="272" dur="500"/>
                                        <p:tgtEl>
                                          <p:spTgt spid="77"/>
                                        </p:tgtEl>
                                      </p:cBhvr>
                                    </p:animEffect>
                                  </p:childTnLst>
                                </p:cTn>
                              </p:par>
                              <p:par>
                                <p:cTn id="273" presetID="1" presetClass="entr" presetSubtype="0" fill="hold" nodeType="withEffect">
                                  <p:stCondLst>
                                    <p:cond delay="0"/>
                                  </p:stCondLst>
                                  <p:childTnLst>
                                    <p:set>
                                      <p:cBhvr>
                                        <p:cTn id="274" dur="1" fill="hold">
                                          <p:stCondLst>
                                            <p:cond delay="0"/>
                                          </p:stCondLst>
                                        </p:cTn>
                                        <p:tgtEl>
                                          <p:spTgt spid="79"/>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2" nodeType="clickEffect">
                                  <p:stCondLst>
                                    <p:cond delay="0"/>
                                  </p:stCondLst>
                                  <p:childTnLst>
                                    <p:set>
                                      <p:cBhvr>
                                        <p:cTn id="278" dur="1" fill="hold">
                                          <p:stCondLst>
                                            <p:cond delay="0"/>
                                          </p:stCondLst>
                                        </p:cTn>
                                        <p:tgtEl>
                                          <p:spTgt spid="75"/>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80"/>
                                        </p:tgtEl>
                                        <p:attrNameLst>
                                          <p:attrName>style.visibility</p:attrName>
                                        </p:attrNameLst>
                                      </p:cBhvr>
                                      <p:to>
                                        <p:strVal val="visible"/>
                                      </p:to>
                                    </p:set>
                                  </p:childTnLst>
                                </p:cTn>
                              </p:par>
                              <p:par>
                                <p:cTn id="281" presetID="42" presetClass="path" presetSubtype="0" accel="50000" decel="50000" fill="hold" grpId="1" nodeType="withEffect">
                                  <p:stCondLst>
                                    <p:cond delay="0"/>
                                  </p:stCondLst>
                                  <p:childTnLst>
                                    <p:animMotion origin="layout" path="M 4.16667E-6 1.85185E-6 L 4.16667E-6 0.00023 " pathEditMode="relative" rAng="0" ptsTypes="AA">
                                      <p:cBhvr>
                                        <p:cTn id="282" dur="2000" fill="hold"/>
                                        <p:tgtEl>
                                          <p:spTgt spid="80"/>
                                        </p:tgtEl>
                                        <p:attrNameLst>
                                          <p:attrName>ppt_x</p:attrName>
                                          <p:attrName>ppt_y</p:attrName>
                                        </p:attrNameLst>
                                      </p:cBhvr>
                                      <p:rCtr x="0" y="0"/>
                                    </p:animMotion>
                                  </p:childTnLst>
                                </p:cTn>
                              </p:par>
                            </p:childTnLst>
                          </p:cTn>
                        </p:par>
                      </p:childTnLst>
                    </p:cTn>
                  </p:par>
                  <p:par>
                    <p:cTn id="283" fill="hold">
                      <p:stCondLst>
                        <p:cond delay="indefinite"/>
                      </p:stCondLst>
                      <p:childTnLst>
                        <p:par>
                          <p:cTn id="284" fill="hold">
                            <p:stCondLst>
                              <p:cond delay="0"/>
                            </p:stCondLst>
                            <p:childTnLst>
                              <p:par>
                                <p:cTn id="285" presetID="1" presetClass="exit" presetSubtype="0" fill="hold" grpId="2" nodeType="clickEffect">
                                  <p:stCondLst>
                                    <p:cond delay="0"/>
                                  </p:stCondLst>
                                  <p:childTnLst>
                                    <p:set>
                                      <p:cBhvr>
                                        <p:cTn id="286" dur="1" fill="hold">
                                          <p:stCondLst>
                                            <p:cond delay="0"/>
                                          </p:stCondLst>
                                        </p:cTn>
                                        <p:tgtEl>
                                          <p:spTgt spid="71"/>
                                        </p:tgtEl>
                                        <p:attrNameLst>
                                          <p:attrName>style.visibility</p:attrName>
                                        </p:attrNameLst>
                                      </p:cBhvr>
                                      <p:to>
                                        <p:strVal val="hidden"/>
                                      </p:to>
                                    </p:set>
                                  </p:childTnLst>
                                </p:cTn>
                              </p:par>
                              <p:par>
                                <p:cTn id="287" presetID="10" presetClass="entr" presetSubtype="0" fill="hold" grpId="0" nodeType="withEffect">
                                  <p:stCondLst>
                                    <p:cond delay="0"/>
                                  </p:stCondLst>
                                  <p:childTnLst>
                                    <p:set>
                                      <p:cBhvr>
                                        <p:cTn id="288" dur="1" fill="hold">
                                          <p:stCondLst>
                                            <p:cond delay="0"/>
                                          </p:stCondLst>
                                        </p:cTn>
                                        <p:tgtEl>
                                          <p:spTgt spid="81"/>
                                        </p:tgtEl>
                                        <p:attrNameLst>
                                          <p:attrName>style.visibility</p:attrName>
                                        </p:attrNameLst>
                                      </p:cBhvr>
                                      <p:to>
                                        <p:strVal val="visible"/>
                                      </p:to>
                                    </p:set>
                                    <p:animEffect transition="in" filter="fade">
                                      <p:cBhvr>
                                        <p:cTn id="289" dur="500"/>
                                        <p:tgtEl>
                                          <p:spTgt spid="81"/>
                                        </p:tgtEl>
                                      </p:cBhvr>
                                    </p:animEffect>
                                  </p:childTnLst>
                                </p:cTn>
                              </p:par>
                              <p:par>
                                <p:cTn id="290" presetID="42" presetClass="path" presetSubtype="0" accel="50000" decel="50000" fill="hold" grpId="1" nodeType="withEffect">
                                  <p:stCondLst>
                                    <p:cond delay="0"/>
                                  </p:stCondLst>
                                  <p:childTnLst>
                                    <p:animMotion origin="layout" path="M 2.91667E-6 -1.48148E-6 L 2.91667E-6 0.00023 " pathEditMode="relative" rAng="0" ptsTypes="AA">
                                      <p:cBhvr>
                                        <p:cTn id="291" dur="2000" fill="hold"/>
                                        <p:tgtEl>
                                          <p:spTgt spid="81"/>
                                        </p:tgtEl>
                                        <p:attrNameLst>
                                          <p:attrName>ppt_x</p:attrName>
                                          <p:attrName>ppt_y</p:attrName>
                                        </p:attrNameLst>
                                      </p:cBhvr>
                                      <p:rCtr x="0" y="0"/>
                                    </p:animMotion>
                                  </p:childTnLst>
                                </p:cTn>
                              </p:par>
                            </p:childTnLst>
                          </p:cTn>
                        </p:par>
                      </p:childTnLst>
                    </p:cTn>
                  </p:par>
                  <p:par>
                    <p:cTn id="292" fill="hold">
                      <p:stCondLst>
                        <p:cond delay="indefinite"/>
                      </p:stCondLst>
                      <p:childTnLst>
                        <p:par>
                          <p:cTn id="293" fill="hold">
                            <p:stCondLst>
                              <p:cond delay="0"/>
                            </p:stCondLst>
                            <p:childTnLst>
                              <p:par>
                                <p:cTn id="294" presetID="1" presetClass="exit" presetSubtype="0" fill="hold" grpId="2" nodeType="clickEffect">
                                  <p:stCondLst>
                                    <p:cond delay="0"/>
                                  </p:stCondLst>
                                  <p:childTnLst>
                                    <p:set>
                                      <p:cBhvr>
                                        <p:cTn id="295" dur="1" fill="hold">
                                          <p:stCondLst>
                                            <p:cond delay="0"/>
                                          </p:stCondLst>
                                        </p:cTn>
                                        <p:tgtEl>
                                          <p:spTgt spid="80"/>
                                        </p:tgtEl>
                                        <p:attrNameLst>
                                          <p:attrName>style.visibility</p:attrName>
                                        </p:attrNameLst>
                                      </p:cBhvr>
                                      <p:to>
                                        <p:strVal val="hidden"/>
                                      </p:to>
                                    </p:set>
                                  </p:childTnLst>
                                </p:cTn>
                              </p:par>
                              <p:par>
                                <p:cTn id="296" presetID="1" presetClass="entr" presetSubtype="0" fill="hold" grpId="0" nodeType="withEffect">
                                  <p:stCondLst>
                                    <p:cond delay="0"/>
                                  </p:stCondLst>
                                  <p:childTnLst>
                                    <p:set>
                                      <p:cBhvr>
                                        <p:cTn id="297" dur="1" fill="hold">
                                          <p:stCondLst>
                                            <p:cond delay="0"/>
                                          </p:stCondLst>
                                        </p:cTn>
                                        <p:tgtEl>
                                          <p:spTgt spid="82"/>
                                        </p:tgtEl>
                                        <p:attrNameLst>
                                          <p:attrName>style.visibility</p:attrName>
                                        </p:attrNameLst>
                                      </p:cBhvr>
                                      <p:to>
                                        <p:strVal val="visible"/>
                                      </p:to>
                                    </p:set>
                                  </p:childTnLst>
                                </p:cTn>
                              </p:par>
                              <p:par>
                                <p:cTn id="298" presetID="42" presetClass="path" presetSubtype="0" accel="50000" decel="50000" fill="hold" grpId="1" nodeType="withEffect">
                                  <p:stCondLst>
                                    <p:cond delay="0"/>
                                  </p:stCondLst>
                                  <p:childTnLst>
                                    <p:animMotion origin="layout" path="M -6.25E-7 -1.11111E-6 L -6.25E-7 0.00023 " pathEditMode="relative" rAng="0" ptsTypes="AA">
                                      <p:cBhvr>
                                        <p:cTn id="299" dur="2000" fill="hold"/>
                                        <p:tgtEl>
                                          <p:spTgt spid="82"/>
                                        </p:tgtEl>
                                        <p:attrNameLst>
                                          <p:attrName>ppt_x</p:attrName>
                                          <p:attrName>ppt_y</p:attrName>
                                        </p:attrNameLst>
                                      </p:cBhvr>
                                      <p:rCtr x="0" y="0"/>
                                    </p:animMotion>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2" nodeType="clickEffect">
                                  <p:stCondLst>
                                    <p:cond delay="0"/>
                                  </p:stCondLst>
                                  <p:childTnLst>
                                    <p:set>
                                      <p:cBhvr>
                                        <p:cTn id="303" dur="1" fill="hold">
                                          <p:stCondLst>
                                            <p:cond delay="0"/>
                                          </p:stCondLst>
                                        </p:cTn>
                                        <p:tgtEl>
                                          <p:spTgt spid="82"/>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83"/>
                                        </p:tgtEl>
                                        <p:attrNameLst>
                                          <p:attrName>style.visibility</p:attrName>
                                        </p:attrNameLst>
                                      </p:cBhvr>
                                      <p:to>
                                        <p:strVal val="visible"/>
                                      </p:to>
                                    </p:set>
                                  </p:childTnLst>
                                </p:cTn>
                              </p:par>
                              <p:par>
                                <p:cTn id="306" presetID="42" presetClass="path" presetSubtype="0" accel="50000" decel="50000" fill="hold" grpId="1" nodeType="withEffect">
                                  <p:stCondLst>
                                    <p:cond delay="0"/>
                                  </p:stCondLst>
                                  <p:childTnLst>
                                    <p:animMotion origin="layout" path="M -4.16667E-6 4.44444E-6 L -4.16667E-6 0.00023 " pathEditMode="relative" rAng="0" ptsTypes="AA">
                                      <p:cBhvr>
                                        <p:cTn id="307" dur="2000" fill="hold"/>
                                        <p:tgtEl>
                                          <p:spTgt spid="83"/>
                                        </p:tgtEl>
                                        <p:attrNameLst>
                                          <p:attrName>ppt_x</p:attrName>
                                          <p:attrName>ppt_y</p:attrName>
                                        </p:attrNameLst>
                                      </p:cBhvr>
                                      <p:rCtr x="0" y="0"/>
                                    </p:animMotion>
                                  </p:childTnLst>
                                </p:cTn>
                              </p:par>
                              <p:par>
                                <p:cTn id="308" presetID="1" presetClass="exit" presetSubtype="0" fill="hold" grpId="0" nodeType="withEffect">
                                  <p:stCondLst>
                                    <p:cond delay="0"/>
                                  </p:stCondLst>
                                  <p:childTnLst>
                                    <p:set>
                                      <p:cBhvr>
                                        <p:cTn id="309" dur="1" fill="hold">
                                          <p:stCondLst>
                                            <p:cond delay="0"/>
                                          </p:stCondLst>
                                        </p:cTn>
                                        <p:tgtEl>
                                          <p:spTgt spid="15"/>
                                        </p:tgtEl>
                                        <p:attrNameLst>
                                          <p:attrName>style.visibility</p:attrName>
                                        </p:attrNameLst>
                                      </p:cBhvr>
                                      <p:to>
                                        <p:strVal val="hidden"/>
                                      </p:to>
                                    </p:set>
                                  </p:childTnLst>
                                </p:cTn>
                              </p:par>
                              <p:par>
                                <p:cTn id="310" presetID="1" presetClass="entr" presetSubtype="0" fill="hold" grpId="0" nodeType="withEffect">
                                  <p:stCondLst>
                                    <p:cond delay="0"/>
                                  </p:stCondLst>
                                  <p:childTnLst>
                                    <p:set>
                                      <p:cBhvr>
                                        <p:cTn id="311" dur="1" fill="hold">
                                          <p:stCondLst>
                                            <p:cond delay="0"/>
                                          </p:stCondLst>
                                        </p:cTn>
                                        <p:tgtEl>
                                          <p:spTgt spid="84"/>
                                        </p:tgtEl>
                                        <p:attrNameLst>
                                          <p:attrName>style.visibility</p:attrName>
                                        </p:attrNameLst>
                                      </p:cBhvr>
                                      <p:to>
                                        <p:strVal val="visible"/>
                                      </p:to>
                                    </p:set>
                                  </p:childTnLst>
                                </p:cTn>
                              </p:par>
                              <p:par>
                                <p:cTn id="312" presetID="10" presetClass="exit" presetSubtype="0" fill="hold" grpId="2" nodeType="withEffect">
                                  <p:stCondLst>
                                    <p:cond delay="0"/>
                                  </p:stCondLst>
                                  <p:childTnLst>
                                    <p:animEffect transition="out" filter="fade">
                                      <p:cBhvr>
                                        <p:cTn id="313" dur="500"/>
                                        <p:tgtEl>
                                          <p:spTgt spid="81"/>
                                        </p:tgtEl>
                                      </p:cBhvr>
                                    </p:animEffect>
                                    <p:set>
                                      <p:cBhvr>
                                        <p:cTn id="314" dur="1" fill="hold">
                                          <p:stCondLst>
                                            <p:cond delay="499"/>
                                          </p:stCondLst>
                                        </p:cTn>
                                        <p:tgtEl>
                                          <p:spTgt spid="81"/>
                                        </p:tgtEl>
                                        <p:attrNameLst>
                                          <p:attrName>style.visibility</p:attrName>
                                        </p:attrNameLst>
                                      </p:cBhvr>
                                      <p:to>
                                        <p:strVal val="hidden"/>
                                      </p:to>
                                    </p:set>
                                  </p:childTnLst>
                                </p:cTn>
                              </p:par>
                              <p:par>
                                <p:cTn id="315" presetID="10"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fade">
                                      <p:cBhvr>
                                        <p:cTn id="317" dur="500"/>
                                        <p:tgtEl>
                                          <p:spTgt spid="85"/>
                                        </p:tgtEl>
                                      </p:cBhvr>
                                    </p:animEffect>
                                  </p:childTnLst>
                                </p:cTn>
                              </p:par>
                              <p:par>
                                <p:cTn id="318" presetID="1" presetClass="entr" presetSubtype="0" fill="hold" nodeType="withEffect">
                                  <p:stCondLst>
                                    <p:cond delay="0"/>
                                  </p:stCondLst>
                                  <p:childTnLst>
                                    <p:set>
                                      <p:cBhvr>
                                        <p:cTn id="319" dur="1" fill="hold">
                                          <p:stCondLst>
                                            <p:cond delay="0"/>
                                          </p:stCondLst>
                                        </p:cTn>
                                        <p:tgtEl>
                                          <p:spTgt spid="87"/>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1" presetClass="exit" presetSubtype="0" fill="hold" grpId="2" nodeType="clickEffect">
                                  <p:stCondLst>
                                    <p:cond delay="0"/>
                                  </p:stCondLst>
                                  <p:childTnLst>
                                    <p:set>
                                      <p:cBhvr>
                                        <p:cTn id="323" dur="1" fill="hold">
                                          <p:stCondLst>
                                            <p:cond delay="0"/>
                                          </p:stCondLst>
                                        </p:cTn>
                                        <p:tgtEl>
                                          <p:spTgt spid="83"/>
                                        </p:tgtEl>
                                        <p:attrNameLst>
                                          <p:attrName>style.visibility</p:attrName>
                                        </p:attrNameLst>
                                      </p:cBhvr>
                                      <p:to>
                                        <p:strVal val="hidden"/>
                                      </p:to>
                                    </p:set>
                                  </p:childTnLst>
                                </p:cTn>
                              </p:par>
                              <p:par>
                                <p:cTn id="324" presetID="1"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childTnLst>
                                </p:cTn>
                              </p:par>
                              <p:par>
                                <p:cTn id="326" presetID="42" presetClass="path" presetSubtype="0" accel="50000" decel="50000" fill="hold" grpId="1" nodeType="withEffect">
                                  <p:stCondLst>
                                    <p:cond delay="0"/>
                                  </p:stCondLst>
                                  <p:childTnLst>
                                    <p:animMotion origin="layout" path="M -4.375E-6 -4.44444E-6 L -4.375E-6 0.00024 " pathEditMode="relative" rAng="0" ptsTypes="AA">
                                      <p:cBhvr>
                                        <p:cTn id="327" dur="2000" fill="hold"/>
                                        <p:tgtEl>
                                          <p:spTgt spid="88"/>
                                        </p:tgtEl>
                                        <p:attrNameLst>
                                          <p:attrName>ppt_x</p:attrName>
                                          <p:attrName>ppt_y</p:attrName>
                                        </p:attrNameLst>
                                      </p:cBhvr>
                                      <p:rCtr x="0" y="0"/>
                                    </p:animMotion>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88"/>
                                        </p:tgtEl>
                                        <p:attrNameLst>
                                          <p:attrName>style.visibility</p:attrName>
                                        </p:attrNameLst>
                                      </p:cBhvr>
                                      <p:to>
                                        <p:strVal val="hidden"/>
                                      </p:to>
                                    </p:set>
                                  </p:childTnLst>
                                </p:cTn>
                              </p:par>
                              <p:par>
                                <p:cTn id="332" presetID="1" presetClass="entr" presetSubtype="0" fill="hold" grpId="0" nodeType="withEffect">
                                  <p:stCondLst>
                                    <p:cond delay="0"/>
                                  </p:stCondLst>
                                  <p:childTnLst>
                                    <p:set>
                                      <p:cBhvr>
                                        <p:cTn id="333" dur="1" fill="hold">
                                          <p:stCondLst>
                                            <p:cond delay="0"/>
                                          </p:stCondLst>
                                        </p:cTn>
                                        <p:tgtEl>
                                          <p:spTgt spid="89"/>
                                        </p:tgtEl>
                                        <p:attrNameLst>
                                          <p:attrName>style.visibility</p:attrName>
                                        </p:attrNameLst>
                                      </p:cBhvr>
                                      <p:to>
                                        <p:strVal val="visible"/>
                                      </p:to>
                                    </p:set>
                                  </p:childTnLst>
                                </p:cTn>
                              </p:par>
                              <p:par>
                                <p:cTn id="334" presetID="42" presetClass="path" presetSubtype="0" accel="50000" decel="50000" fill="hold" grpId="1" nodeType="withEffect">
                                  <p:stCondLst>
                                    <p:cond delay="0"/>
                                  </p:stCondLst>
                                  <p:childTnLst>
                                    <p:animMotion origin="layout" path="M -3.95833E-6 -3.7037E-7 L -3.95833E-6 0.00023 " pathEditMode="relative" rAng="0" ptsTypes="AA">
                                      <p:cBhvr>
                                        <p:cTn id="335" dur="2000" fill="hold"/>
                                        <p:tgtEl>
                                          <p:spTgt spid="89"/>
                                        </p:tgtEl>
                                        <p:attrNameLst>
                                          <p:attrName>ppt_x</p:attrName>
                                          <p:attrName>ppt_y</p:attrName>
                                        </p:attrNameLst>
                                      </p:cBhvr>
                                      <p:rCtr x="0" y="0"/>
                                    </p:animMotion>
                                  </p:childTnLst>
                                </p:cTn>
                              </p:par>
                            </p:childTnLst>
                          </p:cTn>
                        </p:par>
                      </p:childTnLst>
                    </p:cTn>
                  </p:par>
                  <p:par>
                    <p:cTn id="336" fill="hold">
                      <p:stCondLst>
                        <p:cond delay="indefinite"/>
                      </p:stCondLst>
                      <p:childTnLst>
                        <p:par>
                          <p:cTn id="337" fill="hold">
                            <p:stCondLst>
                              <p:cond delay="0"/>
                            </p:stCondLst>
                            <p:childTnLst>
                              <p:par>
                                <p:cTn id="338" presetID="1" presetClass="exit" presetSubtype="0" fill="hold" grpId="2" nodeType="clickEffect">
                                  <p:stCondLst>
                                    <p:cond delay="0"/>
                                  </p:stCondLst>
                                  <p:childTnLst>
                                    <p:set>
                                      <p:cBhvr>
                                        <p:cTn id="339" dur="1" fill="hold">
                                          <p:stCondLst>
                                            <p:cond delay="0"/>
                                          </p:stCondLst>
                                        </p:cTn>
                                        <p:tgtEl>
                                          <p:spTgt spid="89"/>
                                        </p:tgtEl>
                                        <p:attrNameLst>
                                          <p:attrName>style.visibility</p:attrName>
                                        </p:attrNameLst>
                                      </p:cBhvr>
                                      <p:to>
                                        <p:strVal val="hidden"/>
                                      </p:to>
                                    </p:set>
                                  </p:childTnLst>
                                </p:cTn>
                              </p:par>
                              <p:par>
                                <p:cTn id="340" presetID="1" presetClass="entr" presetSubtype="0" fill="hold" grpId="0" nodeType="withEffect">
                                  <p:stCondLst>
                                    <p:cond delay="0"/>
                                  </p:stCondLst>
                                  <p:childTnLst>
                                    <p:set>
                                      <p:cBhvr>
                                        <p:cTn id="341" dur="1" fill="hold">
                                          <p:stCondLst>
                                            <p:cond delay="0"/>
                                          </p:stCondLst>
                                        </p:cTn>
                                        <p:tgtEl>
                                          <p:spTgt spid="93"/>
                                        </p:tgtEl>
                                        <p:attrNameLst>
                                          <p:attrName>style.visibility</p:attrName>
                                        </p:attrNameLst>
                                      </p:cBhvr>
                                      <p:to>
                                        <p:strVal val="visible"/>
                                      </p:to>
                                    </p:set>
                                  </p:childTnLst>
                                </p:cTn>
                              </p:par>
                              <p:par>
                                <p:cTn id="342" presetID="42" presetClass="path" presetSubtype="0" accel="50000" decel="50000" fill="hold" grpId="1" nodeType="withEffect">
                                  <p:stCondLst>
                                    <p:cond delay="0"/>
                                  </p:stCondLst>
                                  <p:childTnLst>
                                    <p:animMotion origin="layout" path="M -3.75E-6 7.40741E-7 L -3.75E-6 0.00023 " pathEditMode="relative" rAng="0" ptsTypes="AA">
                                      <p:cBhvr>
                                        <p:cTn id="343" dur="2000" fill="hold"/>
                                        <p:tgtEl>
                                          <p:spTgt spid="93"/>
                                        </p:tgtEl>
                                        <p:attrNameLst>
                                          <p:attrName>ppt_x</p:attrName>
                                          <p:attrName>ppt_y</p:attrName>
                                        </p:attrNameLst>
                                      </p:cBhvr>
                                      <p:rCtr x="0" y="0"/>
                                    </p:animMotion>
                                  </p:childTnLst>
                                </p:cTn>
                              </p:par>
                              <p:par>
                                <p:cTn id="344" presetID="1" presetClass="exit" presetSubtype="0" fill="hold" grpId="0" nodeType="withEffect">
                                  <p:stCondLst>
                                    <p:cond delay="0"/>
                                  </p:stCondLst>
                                  <p:childTnLst>
                                    <p:set>
                                      <p:cBhvr>
                                        <p:cTn id="345" dur="1" fill="hold">
                                          <p:stCondLst>
                                            <p:cond delay="0"/>
                                          </p:stCondLst>
                                        </p:cTn>
                                        <p:tgtEl>
                                          <p:spTgt spid="17"/>
                                        </p:tgtEl>
                                        <p:attrNameLst>
                                          <p:attrName>style.visibility</p:attrName>
                                        </p:attrNameLst>
                                      </p:cBhvr>
                                      <p:to>
                                        <p:strVal val="hidden"/>
                                      </p:to>
                                    </p:set>
                                  </p:childTnLst>
                                </p:cTn>
                              </p:par>
                              <p:par>
                                <p:cTn id="346" presetID="1" presetClass="entr" presetSubtype="0" fill="hold" grpId="0" nodeType="withEffect">
                                  <p:stCondLst>
                                    <p:cond delay="0"/>
                                  </p:stCondLst>
                                  <p:childTnLst>
                                    <p:set>
                                      <p:cBhvr>
                                        <p:cTn id="347" dur="1" fill="hold">
                                          <p:stCondLst>
                                            <p:cond delay="0"/>
                                          </p:stCondLst>
                                        </p:cTn>
                                        <p:tgtEl>
                                          <p:spTgt spid="94"/>
                                        </p:tgtEl>
                                        <p:attrNameLst>
                                          <p:attrName>style.visibility</p:attrName>
                                        </p:attrNameLst>
                                      </p:cBhvr>
                                      <p:to>
                                        <p:strVal val="visible"/>
                                      </p:to>
                                    </p:set>
                                  </p:childTnLst>
                                </p:cTn>
                              </p:par>
                              <p:par>
                                <p:cTn id="348" presetID="10" presetClass="exit" presetSubtype="0" fill="hold" grpId="2" nodeType="withEffect">
                                  <p:stCondLst>
                                    <p:cond delay="0"/>
                                  </p:stCondLst>
                                  <p:childTnLst>
                                    <p:animEffect transition="out" filter="fade">
                                      <p:cBhvr>
                                        <p:cTn id="349" dur="500"/>
                                        <p:tgtEl>
                                          <p:spTgt spid="73"/>
                                        </p:tgtEl>
                                      </p:cBhvr>
                                    </p:animEffect>
                                    <p:set>
                                      <p:cBhvr>
                                        <p:cTn id="350" dur="1" fill="hold">
                                          <p:stCondLst>
                                            <p:cond delay="499"/>
                                          </p:stCondLst>
                                        </p:cTn>
                                        <p:tgtEl>
                                          <p:spTgt spid="73"/>
                                        </p:tgtEl>
                                        <p:attrNameLst>
                                          <p:attrName>style.visibility</p:attrName>
                                        </p:attrNameLst>
                                      </p:cBhvr>
                                      <p:to>
                                        <p:strVal val="hidden"/>
                                      </p:to>
                                    </p:set>
                                  </p:childTnLst>
                                </p:cTn>
                              </p:par>
                              <p:par>
                                <p:cTn id="351" presetID="10" presetClass="entr" presetSubtype="0" fill="hold" grpId="0" nodeType="withEffect">
                                  <p:stCondLst>
                                    <p:cond delay="0"/>
                                  </p:stCondLst>
                                  <p:childTnLst>
                                    <p:set>
                                      <p:cBhvr>
                                        <p:cTn id="352" dur="1" fill="hold">
                                          <p:stCondLst>
                                            <p:cond delay="0"/>
                                          </p:stCondLst>
                                        </p:cTn>
                                        <p:tgtEl>
                                          <p:spTgt spid="95"/>
                                        </p:tgtEl>
                                        <p:attrNameLst>
                                          <p:attrName>style.visibility</p:attrName>
                                        </p:attrNameLst>
                                      </p:cBhvr>
                                      <p:to>
                                        <p:strVal val="visible"/>
                                      </p:to>
                                    </p:set>
                                    <p:animEffect transition="in" filter="fade">
                                      <p:cBhvr>
                                        <p:cTn id="353" dur="500"/>
                                        <p:tgtEl>
                                          <p:spTgt spid="95"/>
                                        </p:tgtEl>
                                      </p:cBhvr>
                                    </p:animEffect>
                                  </p:childTnLst>
                                </p:cTn>
                              </p:par>
                              <p:par>
                                <p:cTn id="354" presetID="1" presetClass="entr" presetSubtype="0" fill="hold" nodeType="withEffect">
                                  <p:stCondLst>
                                    <p:cond delay="0"/>
                                  </p:stCondLst>
                                  <p:childTnLst>
                                    <p:set>
                                      <p:cBhvr>
                                        <p:cTn id="355" dur="1" fill="hold">
                                          <p:stCondLst>
                                            <p:cond delay="0"/>
                                          </p:stCondLst>
                                        </p:cTn>
                                        <p:tgtEl>
                                          <p:spTgt spid="97"/>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xit" presetSubtype="0" fill="hold" grpId="2" nodeType="clickEffect">
                                  <p:stCondLst>
                                    <p:cond delay="0"/>
                                  </p:stCondLst>
                                  <p:childTnLst>
                                    <p:set>
                                      <p:cBhvr>
                                        <p:cTn id="359" dur="1" fill="hold">
                                          <p:stCondLst>
                                            <p:cond delay="0"/>
                                          </p:stCondLst>
                                        </p:cTn>
                                        <p:tgtEl>
                                          <p:spTgt spid="93"/>
                                        </p:tgtEl>
                                        <p:attrNameLst>
                                          <p:attrName>style.visibility</p:attrName>
                                        </p:attrNameLst>
                                      </p:cBhvr>
                                      <p:to>
                                        <p:strVal val="hidden"/>
                                      </p:to>
                                    </p:set>
                                  </p:childTnLst>
                                </p:cTn>
                              </p:par>
                              <p:par>
                                <p:cTn id="360" presetID="1" presetClass="entr" presetSubtype="0" fill="hold" grpId="0" nodeType="withEffect">
                                  <p:stCondLst>
                                    <p:cond delay="0"/>
                                  </p:stCondLst>
                                  <p:childTnLst>
                                    <p:set>
                                      <p:cBhvr>
                                        <p:cTn id="361" dur="1" fill="hold">
                                          <p:stCondLst>
                                            <p:cond delay="0"/>
                                          </p:stCondLst>
                                        </p:cTn>
                                        <p:tgtEl>
                                          <p:spTgt spid="100"/>
                                        </p:tgtEl>
                                        <p:attrNameLst>
                                          <p:attrName>style.visibility</p:attrName>
                                        </p:attrNameLst>
                                      </p:cBhvr>
                                      <p:to>
                                        <p:strVal val="visible"/>
                                      </p:to>
                                    </p:set>
                                  </p:childTnLst>
                                </p:cTn>
                              </p:par>
                              <p:par>
                                <p:cTn id="362" presetID="42" presetClass="path" presetSubtype="0" accel="50000" decel="50000" fill="hold" grpId="1" nodeType="withEffect">
                                  <p:stCondLst>
                                    <p:cond delay="0"/>
                                  </p:stCondLst>
                                  <p:childTnLst>
                                    <p:animMotion origin="layout" path="M 3.95833E-6 -3.7037E-7 L 3.95833E-6 0.00023 " pathEditMode="relative" rAng="0" ptsTypes="AA">
                                      <p:cBhvr>
                                        <p:cTn id="363" dur="2000" fill="hold"/>
                                        <p:tgtEl>
                                          <p:spTgt spid="100"/>
                                        </p:tgtEl>
                                        <p:attrNameLst>
                                          <p:attrName>ppt_x</p:attrName>
                                          <p:attrName>ppt_y</p:attrName>
                                        </p:attrNameLst>
                                      </p:cBhvr>
                                      <p:rCtr x="0" y="0"/>
                                    </p:animMotion>
                                  </p:childTnLst>
                                </p:cTn>
                              </p:par>
                            </p:childTnLst>
                          </p:cTn>
                        </p:par>
                      </p:childTnLst>
                    </p:cTn>
                  </p:par>
                  <p:par>
                    <p:cTn id="364" fill="hold">
                      <p:stCondLst>
                        <p:cond delay="indefinite"/>
                      </p:stCondLst>
                      <p:childTnLst>
                        <p:par>
                          <p:cTn id="365" fill="hold">
                            <p:stCondLst>
                              <p:cond delay="0"/>
                            </p:stCondLst>
                            <p:childTnLst>
                              <p:par>
                                <p:cTn id="366" presetID="1" presetClass="exit" presetSubtype="0" fill="hold" grpId="2" nodeType="clickEffect">
                                  <p:stCondLst>
                                    <p:cond delay="0"/>
                                  </p:stCondLst>
                                  <p:childTnLst>
                                    <p:set>
                                      <p:cBhvr>
                                        <p:cTn id="367" dur="1" fill="hold">
                                          <p:stCondLst>
                                            <p:cond delay="0"/>
                                          </p:stCondLst>
                                        </p:cTn>
                                        <p:tgtEl>
                                          <p:spTgt spid="100"/>
                                        </p:tgtEl>
                                        <p:attrNameLst>
                                          <p:attrName>style.visibility</p:attrName>
                                        </p:attrNameLst>
                                      </p:cBhvr>
                                      <p:to>
                                        <p:strVal val="hidden"/>
                                      </p:to>
                                    </p:set>
                                  </p:childTnLst>
                                </p:cTn>
                              </p:par>
                              <p:par>
                                <p:cTn id="368" presetID="1" presetClass="entr" presetSubtype="0" fill="hold" grpId="0" nodeType="withEffect">
                                  <p:stCondLst>
                                    <p:cond delay="0"/>
                                  </p:stCondLst>
                                  <p:childTnLst>
                                    <p:set>
                                      <p:cBhvr>
                                        <p:cTn id="369" dur="1" fill="hold">
                                          <p:stCondLst>
                                            <p:cond delay="0"/>
                                          </p:stCondLst>
                                        </p:cTn>
                                        <p:tgtEl>
                                          <p:spTgt spid="101"/>
                                        </p:tgtEl>
                                        <p:attrNameLst>
                                          <p:attrName>style.visibility</p:attrName>
                                        </p:attrNameLst>
                                      </p:cBhvr>
                                      <p:to>
                                        <p:strVal val="visible"/>
                                      </p:to>
                                    </p:set>
                                  </p:childTnLst>
                                </p:cTn>
                              </p:par>
                              <p:par>
                                <p:cTn id="370" presetID="42" presetClass="path" presetSubtype="0" accel="50000" decel="50000" fill="hold" grpId="1" nodeType="withEffect">
                                  <p:stCondLst>
                                    <p:cond delay="0"/>
                                  </p:stCondLst>
                                  <p:childTnLst>
                                    <p:animMotion origin="layout" path="M -1.66667E-6 -3.7037E-6 L -1.66667E-6 0.00024 " pathEditMode="relative" rAng="0" ptsTypes="AA">
                                      <p:cBhvr>
                                        <p:cTn id="371" dur="2000" fill="hold"/>
                                        <p:tgtEl>
                                          <p:spTgt spid="101"/>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7" grpId="1"/>
      <p:bldP spid="36" grpId="0"/>
      <p:bldP spid="36" grpId="1"/>
      <p:bldP spid="36" grpId="2"/>
      <p:bldP spid="37" grpId="0"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4" grpId="1"/>
      <p:bldP spid="44" grpId="2"/>
      <p:bldP spid="45" grpId="0"/>
      <p:bldP spid="45" grpId="1"/>
      <p:bldP spid="45" grpId="2"/>
      <p:bldP spid="46" grpId="0" animBg="1"/>
      <p:bldP spid="47" grpId="1" animBg="1"/>
      <p:bldP spid="48" grpId="0"/>
      <p:bldP spid="48" grpId="1"/>
      <p:bldP spid="48" grpId="2"/>
      <p:bldP spid="49" grpId="0" animBg="1"/>
      <p:bldP spid="49" grpId="1" animBg="1"/>
      <p:bldP spid="49" grpId="2" animBg="1"/>
      <p:bldP spid="50" grpId="0" animBg="1"/>
      <p:bldP spid="50" grpId="1" animBg="1"/>
      <p:bldP spid="50" grpId="2" animBg="1"/>
      <p:bldP spid="51" grpId="0"/>
      <p:bldP spid="51" grpId="1"/>
      <p:bldP spid="51" grpId="2"/>
      <p:bldP spid="53" grpId="0"/>
      <p:bldP spid="53" grpId="1"/>
      <p:bldP spid="53" grpId="2"/>
      <p:bldP spid="54" grpId="0" animBg="1"/>
      <p:bldP spid="55" grpId="0" animBg="1"/>
      <p:bldP spid="56" grpId="0"/>
      <p:bldP spid="56" grpId="1"/>
      <p:bldP spid="56" grpId="2"/>
      <p:bldP spid="57" grpId="0" animBg="1"/>
      <p:bldP spid="57" grpId="1" animBg="1"/>
      <p:bldP spid="57" grpId="2" animBg="1"/>
      <p:bldP spid="62" grpId="0" animBg="1"/>
      <p:bldP spid="62" grpId="1" animBg="1"/>
      <p:bldP spid="62" grpId="2" animBg="1"/>
      <p:bldP spid="63" grpId="0" animBg="1"/>
      <p:bldP spid="63" grpId="1" animBg="1"/>
      <p:bldP spid="63" grpId="2" animBg="1"/>
      <p:bldP spid="64" grpId="0"/>
      <p:bldP spid="64" grpId="1"/>
      <p:bldP spid="64" grpId="2"/>
      <p:bldP spid="65" grpId="0"/>
      <p:bldP spid="65" grpId="1"/>
      <p:bldP spid="65" grpId="2"/>
      <p:bldP spid="66" grpId="0" animBg="1"/>
      <p:bldP spid="67" grpId="0" animBg="1"/>
      <p:bldP spid="70" grpId="0"/>
      <p:bldP spid="70" grpId="1"/>
      <p:bldP spid="70" grpId="2"/>
      <p:bldP spid="71" grpId="0" animBg="1"/>
      <p:bldP spid="71" grpId="1" animBg="1"/>
      <p:bldP spid="71" grpId="2" animBg="1"/>
      <p:bldP spid="72" grpId="0" animBg="1"/>
      <p:bldP spid="72" grpId="2" animBg="1"/>
      <p:bldP spid="72" grpId="3" animBg="1"/>
      <p:bldP spid="73" grpId="0" animBg="1"/>
      <p:bldP spid="73" grpId="1" animBg="1"/>
      <p:bldP spid="73" grpId="2" animBg="1"/>
      <p:bldP spid="74" grpId="0"/>
      <p:bldP spid="74" grpId="1"/>
      <p:bldP spid="74" grpId="2"/>
      <p:bldP spid="75" grpId="0"/>
      <p:bldP spid="75" grpId="1"/>
      <p:bldP spid="75" grpId="2"/>
      <p:bldP spid="76" grpId="0" animBg="1"/>
      <p:bldP spid="77" grpId="0" animBg="1"/>
      <p:bldP spid="80" grpId="0"/>
      <p:bldP spid="80" grpId="1"/>
      <p:bldP spid="80" grpId="2"/>
      <p:bldP spid="81" grpId="0" animBg="1"/>
      <p:bldP spid="81" grpId="1" animBg="1"/>
      <p:bldP spid="81" grpId="2" animBg="1"/>
      <p:bldP spid="82" grpId="0"/>
      <p:bldP spid="82" grpId="1"/>
      <p:bldP spid="82" grpId="2"/>
      <p:bldP spid="83" grpId="0"/>
      <p:bldP spid="83" grpId="1"/>
      <p:bldP spid="83" grpId="2"/>
      <p:bldP spid="84" grpId="0" animBg="1"/>
      <p:bldP spid="85" grpId="0" animBg="1"/>
      <p:bldP spid="88" grpId="0"/>
      <p:bldP spid="88" grpId="1"/>
      <p:bldP spid="88" grpId="2"/>
      <p:bldP spid="89" grpId="0"/>
      <p:bldP spid="89" grpId="1"/>
      <p:bldP spid="89" grpId="2"/>
      <p:bldP spid="93" grpId="0"/>
      <p:bldP spid="93" grpId="1"/>
      <p:bldP spid="93" grpId="2"/>
      <p:bldP spid="94" grpId="0" animBg="1"/>
      <p:bldP spid="95" grpId="0" animBg="1"/>
      <p:bldP spid="100" grpId="0"/>
      <p:bldP spid="100" grpId="1"/>
      <p:bldP spid="100" grpId="2"/>
      <p:bldP spid="101" grpId="0"/>
      <p:bldP spid="10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1315" y="106561"/>
            <a:ext cx="9144000" cy="639192"/>
          </a:xfrm>
        </p:spPr>
        <p:txBody>
          <a:bodyPr>
            <a:normAutofit fontScale="90000"/>
          </a:bodyPr>
          <a:lstStyle/>
          <a:p>
            <a:pPr algn="l"/>
            <a:r>
              <a:rPr lang="zh-CN" altLang="en-US" sz="2000" dirty="0" smtClean="0">
                <a:latin typeface="宋体" panose="02010600030101010101" pitchFamily="2" charset="-122"/>
                <a:ea typeface="宋体" panose="02010600030101010101" pitchFamily="2" charset="-122"/>
              </a:rPr>
              <a:t>最小生成树：一个有 </a:t>
            </a:r>
            <a:r>
              <a:rPr lang="en-US" altLang="zh-CN" sz="2000" dirty="0" smtClean="0">
                <a:latin typeface="宋体" panose="02010600030101010101" pitchFamily="2" charset="-122"/>
                <a:ea typeface="宋体" panose="02010600030101010101" pitchFamily="2" charset="-122"/>
              </a:rPr>
              <a:t>n </a:t>
            </a:r>
            <a:r>
              <a:rPr lang="zh-CN" altLang="en-US" sz="2000" dirty="0" smtClean="0">
                <a:latin typeface="宋体" panose="02010600030101010101" pitchFamily="2" charset="-122"/>
                <a:ea typeface="宋体" panose="02010600030101010101" pitchFamily="2" charset="-122"/>
              </a:rPr>
              <a:t>个结点的连通图的生成树是原图的极小连通子图，且包含原图中的所有 </a:t>
            </a:r>
            <a:r>
              <a:rPr lang="en-US" altLang="zh-CN" sz="2000" dirty="0" smtClean="0">
                <a:latin typeface="宋体" panose="02010600030101010101" pitchFamily="2" charset="-122"/>
                <a:ea typeface="宋体" panose="02010600030101010101" pitchFamily="2" charset="-122"/>
              </a:rPr>
              <a:t>n </a:t>
            </a:r>
            <a:r>
              <a:rPr lang="zh-CN" altLang="en-US" sz="2000" dirty="0" smtClean="0">
                <a:latin typeface="宋体" panose="02010600030101010101" pitchFamily="2" charset="-122"/>
                <a:ea typeface="宋体" panose="02010600030101010101" pitchFamily="2" charset="-122"/>
              </a:rPr>
              <a:t>个结点，并且有保持图连通的最少的边。</a:t>
            </a:r>
            <a:endParaRPr lang="zh-CN" altLang="en-US" sz="2000" dirty="0">
              <a:latin typeface="宋体" panose="02010600030101010101" pitchFamily="2" charset="-122"/>
              <a:ea typeface="宋体" panose="02010600030101010101" pitchFamily="2" charset="-122"/>
            </a:endParaRPr>
          </a:p>
        </p:txBody>
      </p:sp>
      <p:sp>
        <p:nvSpPr>
          <p:cNvPr id="4" name="矩形 3"/>
          <p:cNvSpPr/>
          <p:nvPr/>
        </p:nvSpPr>
        <p:spPr>
          <a:xfrm>
            <a:off x="183312" y="786983"/>
            <a:ext cx="9076524" cy="1477328"/>
          </a:xfrm>
          <a:prstGeom prst="rect">
            <a:avLst/>
          </a:prstGeom>
        </p:spPr>
        <p:txBody>
          <a:bodyPr wrap="none">
            <a:spAutoFit/>
          </a:bodyPr>
          <a:lstStyle/>
          <a:p>
            <a:r>
              <a:rPr lang="en-US" altLang="zh-CN" dirty="0" err="1">
                <a:hlinkClick r:id="rId2"/>
              </a:rPr>
              <a:t>kruskal</a:t>
            </a:r>
            <a:r>
              <a:rPr lang="zh-CN" altLang="en-US" dirty="0"/>
              <a:t>（克鲁斯卡尔）</a:t>
            </a:r>
            <a:r>
              <a:rPr lang="zh-CN" altLang="en-US" b="0" i="0" dirty="0" smtClean="0">
                <a:solidFill>
                  <a:srgbClr val="333333"/>
                </a:solidFill>
                <a:effectLst/>
                <a:latin typeface="arial" panose="020B0604020202020204" pitchFamily="34" charset="0"/>
              </a:rPr>
              <a:t>算法</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每次查找连通图中的最小边，如果出现回路则将该边舍去。</a:t>
            </a:r>
            <a:endParaRPr lang="en-US" altLang="zh-CN" dirty="0" smtClean="0">
              <a:solidFill>
                <a:srgbClr val="333333"/>
              </a:solidFill>
              <a:latin typeface="arial" panose="020B0604020202020204" pitchFamily="34" charset="0"/>
            </a:endParaRPr>
          </a:p>
          <a:p>
            <a:pPr marL="342900" indent="-342900">
              <a:buAutoNum type="arabicPeriod"/>
            </a:pPr>
            <a:r>
              <a:rPr lang="zh-CN" altLang="en-US" dirty="0" smtClean="0">
                <a:solidFill>
                  <a:srgbClr val="333333"/>
                </a:solidFill>
                <a:latin typeface="arial" panose="020B0604020202020204" pitchFamily="34" charset="0"/>
              </a:rPr>
              <a:t>对连通图中的中各条边进行排序，并记录每条边的两个端点。</a:t>
            </a:r>
            <a:endParaRPr lang="en-US" altLang="zh-CN" dirty="0" smtClean="0">
              <a:solidFill>
                <a:srgbClr val="333333"/>
              </a:solidFill>
              <a:latin typeface="arial" panose="020B0604020202020204" pitchFamily="34" charset="0"/>
            </a:endParaRPr>
          </a:p>
          <a:p>
            <a:pPr marL="342900" indent="-342900">
              <a:buAutoNum type="arabicPeriod"/>
            </a:pPr>
            <a:r>
              <a:rPr lang="zh-CN" altLang="en-US" dirty="0" smtClean="0">
                <a:solidFill>
                  <a:srgbClr val="333333"/>
                </a:solidFill>
                <a:latin typeface="arial" panose="020B0604020202020204" pitchFamily="34" charset="0"/>
              </a:rPr>
              <a:t>每次取出最小值所在的边</a:t>
            </a:r>
            <a:endParaRPr lang="en-US" altLang="zh-CN" dirty="0" smtClean="0">
              <a:solidFill>
                <a:srgbClr val="333333"/>
              </a:solidFill>
              <a:latin typeface="arial" panose="020B0604020202020204" pitchFamily="34" charset="0"/>
            </a:endParaRPr>
          </a:p>
          <a:p>
            <a:pPr marL="342900" indent="-342900">
              <a:buAutoNum type="arabicPeriod"/>
            </a:pPr>
            <a:r>
              <a:rPr lang="zh-CN" altLang="en-US" dirty="0" smtClean="0">
                <a:solidFill>
                  <a:srgbClr val="333333"/>
                </a:solidFill>
                <a:latin typeface="arial" panose="020B0604020202020204" pitchFamily="34" charset="0"/>
              </a:rPr>
              <a:t>检测添加该边后是否构成回路，如果构成回路则取消，不构成则添加</a:t>
            </a:r>
            <a:endParaRPr lang="en-US" altLang="zh-CN" dirty="0" smtClean="0">
              <a:solidFill>
                <a:srgbClr val="333333"/>
              </a:solidFill>
              <a:latin typeface="arial" panose="020B0604020202020204" pitchFamily="34" charset="0"/>
            </a:endParaRPr>
          </a:p>
          <a:p>
            <a:pPr marL="342900" indent="-342900">
              <a:buAutoNum type="arabicPeriod"/>
            </a:pPr>
            <a:r>
              <a:rPr lang="zh-CN" altLang="en-US" dirty="0" smtClean="0"/>
              <a:t>重复</a:t>
            </a:r>
            <a:r>
              <a:rPr lang="en-US" altLang="zh-CN" dirty="0" smtClean="0"/>
              <a:t>2-3</a:t>
            </a:r>
            <a:r>
              <a:rPr lang="zh-CN" altLang="en-US" dirty="0" smtClean="0"/>
              <a:t>步，直到添加了</a:t>
            </a:r>
            <a:r>
              <a:rPr lang="en-US" altLang="zh-CN" dirty="0" smtClean="0"/>
              <a:t>n-1</a:t>
            </a:r>
            <a:r>
              <a:rPr lang="zh-CN" altLang="en-US" dirty="0" smtClean="0"/>
              <a:t>条边</a:t>
            </a:r>
            <a:endParaRPr lang="zh-CN" altLang="en-US" dirty="0"/>
          </a:p>
        </p:txBody>
      </p:sp>
      <p:sp>
        <p:nvSpPr>
          <p:cNvPr id="5" name="文本框 4"/>
          <p:cNvSpPr txBox="1"/>
          <p:nvPr/>
        </p:nvSpPr>
        <p:spPr>
          <a:xfrm>
            <a:off x="442624" y="2529948"/>
            <a:ext cx="4370107" cy="646331"/>
          </a:xfrm>
          <a:prstGeom prst="rect">
            <a:avLst/>
          </a:prstGeom>
          <a:noFill/>
        </p:spPr>
        <p:txBody>
          <a:bodyPr wrap="none" rtlCol="0">
            <a:spAutoFit/>
          </a:bodyPr>
          <a:lstStyle/>
          <a:p>
            <a:r>
              <a:rPr lang="zh-CN" altLang="en-US" dirty="0" smtClean="0"/>
              <a:t>目前有</a:t>
            </a:r>
            <a:r>
              <a:rPr lang="en-US" altLang="zh-CN" dirty="0" smtClean="0"/>
              <a:t>A, B, C, D, E, F, G 7</a:t>
            </a:r>
            <a:r>
              <a:rPr lang="zh-CN" altLang="en-US" dirty="0" smtClean="0"/>
              <a:t>个节点</a:t>
            </a:r>
            <a:r>
              <a:rPr lang="en-US" altLang="zh-CN" dirty="0" smtClean="0"/>
              <a:t>,</a:t>
            </a:r>
            <a:r>
              <a:rPr lang="zh-CN" altLang="en-US" dirty="0" smtClean="0"/>
              <a:t>其节点与</a:t>
            </a:r>
            <a:endParaRPr lang="en-US" altLang="zh-CN" dirty="0" smtClean="0"/>
          </a:p>
          <a:p>
            <a:r>
              <a:rPr lang="zh-CN" altLang="en-US" dirty="0" smtClean="0"/>
              <a:t>其他节点的连通性和权值如下：</a:t>
            </a:r>
            <a:endParaRPr lang="zh-CN" altLang="en-US" dirty="0"/>
          </a:p>
        </p:txBody>
      </p:sp>
      <p:sp>
        <p:nvSpPr>
          <p:cNvPr id="11" name="矩形 10"/>
          <p:cNvSpPr/>
          <p:nvPr/>
        </p:nvSpPr>
        <p:spPr>
          <a:xfrm>
            <a:off x="363194" y="3388966"/>
            <a:ext cx="4306259" cy="2308324"/>
          </a:xfrm>
          <a:prstGeom prst="rect">
            <a:avLst/>
          </a:prstGeom>
        </p:spPr>
        <p:txBody>
          <a:bodyPr wrap="square">
            <a:spAutoFit/>
          </a:bodyPr>
          <a:lstStyle/>
          <a:p>
            <a:r>
              <a:rPr lang="pt-BR" altLang="zh-CN" dirty="0" smtClean="0"/>
              <a:t>      A     B        C       D       E       F     G</a:t>
            </a:r>
          </a:p>
          <a:p>
            <a:r>
              <a:rPr lang="en-US" altLang="zh-CN" dirty="0" smtClean="0"/>
              <a:t>A { 0,    12,    INF,    INF,   INF,   16,   14  }</a:t>
            </a:r>
          </a:p>
          <a:p>
            <a:r>
              <a:rPr lang="en-US" altLang="zh-CN" dirty="0" smtClean="0"/>
              <a:t>B { 12,    0,      10,    INF,   INF,     7,  INF }</a:t>
            </a:r>
          </a:p>
          <a:p>
            <a:r>
              <a:rPr lang="en-US" altLang="zh-CN" dirty="0" smtClean="0"/>
              <a:t>C {INF,   10,      0,      3,       5,      6,   INF}</a:t>
            </a:r>
          </a:p>
          <a:p>
            <a:r>
              <a:rPr lang="en-US" altLang="zh-CN" dirty="0" smtClean="0"/>
              <a:t>D {INF,   INF,    3,       0,       4,   INF,  INF}</a:t>
            </a:r>
          </a:p>
          <a:p>
            <a:r>
              <a:rPr lang="en-US" altLang="zh-CN" dirty="0" smtClean="0"/>
              <a:t>E  {INF,   INF,    5,       4,       0,      2,    8}</a:t>
            </a:r>
          </a:p>
          <a:p>
            <a:r>
              <a:rPr lang="en-US" altLang="zh-CN" dirty="0" smtClean="0"/>
              <a:t>F  {16,     7,       6,     INF,     2,       0,    9}</a:t>
            </a:r>
          </a:p>
          <a:p>
            <a:r>
              <a:rPr lang="en-US" altLang="zh-CN" dirty="0" smtClean="0"/>
              <a:t>G  {14,    INF,  INF,    INF,     8,      9      0}</a:t>
            </a:r>
            <a:endParaRPr lang="zh-CN" altLang="en-US" dirty="0"/>
          </a:p>
        </p:txBody>
      </p:sp>
      <p:sp>
        <p:nvSpPr>
          <p:cNvPr id="12" name="椭圆 11"/>
          <p:cNvSpPr/>
          <p:nvPr/>
        </p:nvSpPr>
        <p:spPr>
          <a:xfrm>
            <a:off x="7638112" y="3383195"/>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13" name="椭圆 12"/>
          <p:cNvSpPr/>
          <p:nvPr/>
        </p:nvSpPr>
        <p:spPr>
          <a:xfrm>
            <a:off x="9288865" y="3383195"/>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14" name="椭圆 13"/>
          <p:cNvSpPr/>
          <p:nvPr/>
        </p:nvSpPr>
        <p:spPr>
          <a:xfrm>
            <a:off x="7958128" y="5607269"/>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15" name="椭圆 14"/>
          <p:cNvSpPr/>
          <p:nvPr/>
        </p:nvSpPr>
        <p:spPr>
          <a:xfrm>
            <a:off x="5969253" y="4452066"/>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16" name="椭圆 15"/>
          <p:cNvSpPr/>
          <p:nvPr/>
        </p:nvSpPr>
        <p:spPr>
          <a:xfrm>
            <a:off x="10975829" y="4452066"/>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17" name="椭圆 16"/>
          <p:cNvSpPr/>
          <p:nvPr/>
        </p:nvSpPr>
        <p:spPr>
          <a:xfrm>
            <a:off x="6608799" y="5598125"/>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a:t>
            </a:r>
            <a:endParaRPr lang="zh-CN" altLang="en-US" dirty="0"/>
          </a:p>
        </p:txBody>
      </p:sp>
      <p:sp>
        <p:nvSpPr>
          <p:cNvPr id="18" name="椭圆 17"/>
          <p:cNvSpPr/>
          <p:nvPr/>
        </p:nvSpPr>
        <p:spPr>
          <a:xfrm>
            <a:off x="10227831" y="5616413"/>
            <a:ext cx="552262" cy="552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cxnSp>
        <p:nvCxnSpPr>
          <p:cNvPr id="59" name="直接连接符 58"/>
          <p:cNvCxnSpPr>
            <a:stCxn id="26" idx="6"/>
            <a:endCxn id="46" idx="2"/>
          </p:cNvCxnSpPr>
          <p:nvPr/>
        </p:nvCxnSpPr>
        <p:spPr>
          <a:xfrm>
            <a:off x="8190374" y="3659326"/>
            <a:ext cx="10955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6" idx="4"/>
            <a:endCxn id="54" idx="7"/>
          </p:cNvCxnSpPr>
          <p:nvPr/>
        </p:nvCxnSpPr>
        <p:spPr>
          <a:xfrm>
            <a:off x="9562060" y="3935457"/>
            <a:ext cx="1137156" cy="1761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4" idx="2"/>
            <a:endCxn id="66" idx="6"/>
          </p:cNvCxnSpPr>
          <p:nvPr/>
        </p:nvCxnSpPr>
        <p:spPr>
          <a:xfrm flipH="1" flipV="1">
            <a:off x="8510390" y="5877865"/>
            <a:ext cx="1717441" cy="14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8429513" y="4728197"/>
            <a:ext cx="2546316" cy="954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5" idx="6"/>
            <a:endCxn id="16" idx="2"/>
          </p:cNvCxnSpPr>
          <p:nvPr/>
        </p:nvCxnSpPr>
        <p:spPr>
          <a:xfrm>
            <a:off x="6521515" y="4728197"/>
            <a:ext cx="44543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66" idx="2"/>
            <a:endCxn id="94" idx="6"/>
          </p:cNvCxnSpPr>
          <p:nvPr/>
        </p:nvCxnSpPr>
        <p:spPr>
          <a:xfrm flipH="1">
            <a:off x="7161061" y="5877865"/>
            <a:ext cx="797067" cy="1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884930" y="2435957"/>
            <a:ext cx="3927678" cy="369332"/>
          </a:xfrm>
          <a:prstGeom prst="rect">
            <a:avLst/>
          </a:prstGeom>
          <a:noFill/>
        </p:spPr>
        <p:txBody>
          <a:bodyPr wrap="none" rtlCol="0">
            <a:spAutoFit/>
          </a:bodyPr>
          <a:lstStyle/>
          <a:p>
            <a:r>
              <a:rPr lang="zh-CN" altLang="en-US" dirty="0" smtClean="0"/>
              <a:t>找到连通图中边最小的权值为</a:t>
            </a:r>
            <a:r>
              <a:rPr lang="en-US" altLang="zh-CN" dirty="0" smtClean="0"/>
              <a:t>E-F = 2</a:t>
            </a:r>
            <a:endParaRPr lang="zh-CN" altLang="en-US" dirty="0"/>
          </a:p>
        </p:txBody>
      </p:sp>
      <p:sp>
        <p:nvSpPr>
          <p:cNvPr id="90" name="文本框 89"/>
          <p:cNvSpPr txBox="1"/>
          <p:nvPr/>
        </p:nvSpPr>
        <p:spPr>
          <a:xfrm>
            <a:off x="7188985" y="2880064"/>
            <a:ext cx="3416320" cy="369332"/>
          </a:xfrm>
          <a:prstGeom prst="rect">
            <a:avLst/>
          </a:prstGeom>
          <a:noFill/>
        </p:spPr>
        <p:txBody>
          <a:bodyPr wrap="none" rtlCol="0">
            <a:spAutoFit/>
          </a:bodyPr>
          <a:lstStyle/>
          <a:p>
            <a:r>
              <a:rPr lang="zh-CN" altLang="en-US" dirty="0" smtClean="0"/>
              <a:t>判断是否存在环，不存在即连接</a:t>
            </a:r>
            <a:endParaRPr lang="zh-CN" altLang="en-US" dirty="0"/>
          </a:p>
        </p:txBody>
      </p:sp>
      <p:sp>
        <p:nvSpPr>
          <p:cNvPr id="91" name="文本框 90"/>
          <p:cNvSpPr txBox="1"/>
          <p:nvPr/>
        </p:nvSpPr>
        <p:spPr>
          <a:xfrm>
            <a:off x="6895636" y="2442777"/>
            <a:ext cx="4003019" cy="369332"/>
          </a:xfrm>
          <a:prstGeom prst="rect">
            <a:avLst/>
          </a:prstGeom>
          <a:noFill/>
        </p:spPr>
        <p:txBody>
          <a:bodyPr wrap="none" rtlCol="0">
            <a:spAutoFit/>
          </a:bodyPr>
          <a:lstStyle/>
          <a:p>
            <a:r>
              <a:rPr lang="zh-CN" altLang="en-US" dirty="0" smtClean="0"/>
              <a:t>找到连通图中边最小的权值为</a:t>
            </a:r>
            <a:r>
              <a:rPr lang="en-US" altLang="zh-CN" dirty="0" smtClean="0"/>
              <a:t>C-D = 3</a:t>
            </a:r>
            <a:endParaRPr lang="zh-CN" altLang="en-US" dirty="0"/>
          </a:p>
        </p:txBody>
      </p:sp>
      <p:sp>
        <p:nvSpPr>
          <p:cNvPr id="96" name="文本框 95"/>
          <p:cNvSpPr txBox="1"/>
          <p:nvPr/>
        </p:nvSpPr>
        <p:spPr>
          <a:xfrm>
            <a:off x="6898629" y="2435957"/>
            <a:ext cx="4003019" cy="369332"/>
          </a:xfrm>
          <a:prstGeom prst="rect">
            <a:avLst/>
          </a:prstGeom>
          <a:noFill/>
        </p:spPr>
        <p:txBody>
          <a:bodyPr wrap="none" rtlCol="0">
            <a:spAutoFit/>
          </a:bodyPr>
          <a:lstStyle/>
          <a:p>
            <a:r>
              <a:rPr lang="zh-CN" altLang="en-US" dirty="0" smtClean="0"/>
              <a:t>找到连通图中边最小的权值为</a:t>
            </a:r>
            <a:r>
              <a:rPr lang="en-US" altLang="zh-CN" dirty="0" smtClean="0"/>
              <a:t>D-E = 4</a:t>
            </a:r>
            <a:endParaRPr lang="zh-CN" altLang="en-US" dirty="0"/>
          </a:p>
        </p:txBody>
      </p:sp>
      <p:sp>
        <p:nvSpPr>
          <p:cNvPr id="98" name="文本框 97"/>
          <p:cNvSpPr txBox="1"/>
          <p:nvPr/>
        </p:nvSpPr>
        <p:spPr>
          <a:xfrm>
            <a:off x="6895636" y="2429414"/>
            <a:ext cx="3959738" cy="369332"/>
          </a:xfrm>
          <a:prstGeom prst="rect">
            <a:avLst/>
          </a:prstGeom>
          <a:noFill/>
        </p:spPr>
        <p:txBody>
          <a:bodyPr wrap="none" rtlCol="0">
            <a:spAutoFit/>
          </a:bodyPr>
          <a:lstStyle/>
          <a:p>
            <a:r>
              <a:rPr lang="zh-CN" altLang="en-US" dirty="0" smtClean="0"/>
              <a:t>找到连通图中边最小的权值为</a:t>
            </a:r>
            <a:r>
              <a:rPr lang="en-US" altLang="zh-CN" dirty="0" smtClean="0"/>
              <a:t>C-E = 5</a:t>
            </a:r>
            <a:endParaRPr lang="zh-CN" altLang="en-US" dirty="0"/>
          </a:p>
        </p:txBody>
      </p:sp>
      <p:sp>
        <p:nvSpPr>
          <p:cNvPr id="99" name="文本框 98"/>
          <p:cNvSpPr txBox="1"/>
          <p:nvPr/>
        </p:nvSpPr>
        <p:spPr>
          <a:xfrm>
            <a:off x="6977389" y="2881512"/>
            <a:ext cx="3877985" cy="369332"/>
          </a:xfrm>
          <a:prstGeom prst="rect">
            <a:avLst/>
          </a:prstGeom>
          <a:noFill/>
        </p:spPr>
        <p:txBody>
          <a:bodyPr wrap="none" rtlCol="0">
            <a:spAutoFit/>
          </a:bodyPr>
          <a:lstStyle/>
          <a:p>
            <a:r>
              <a:rPr lang="zh-CN" altLang="en-US" dirty="0" smtClean="0"/>
              <a:t>判断是否存在环，存在则不进行连接</a:t>
            </a:r>
            <a:endParaRPr lang="zh-CN" altLang="en-US" dirty="0"/>
          </a:p>
        </p:txBody>
      </p:sp>
      <p:sp>
        <p:nvSpPr>
          <p:cNvPr id="102" name="文本框 101"/>
          <p:cNvSpPr txBox="1"/>
          <p:nvPr/>
        </p:nvSpPr>
        <p:spPr>
          <a:xfrm>
            <a:off x="6906342" y="2434146"/>
            <a:ext cx="3959738" cy="369332"/>
          </a:xfrm>
          <a:prstGeom prst="rect">
            <a:avLst/>
          </a:prstGeom>
          <a:noFill/>
        </p:spPr>
        <p:txBody>
          <a:bodyPr wrap="none" rtlCol="0">
            <a:spAutoFit/>
          </a:bodyPr>
          <a:lstStyle/>
          <a:p>
            <a:r>
              <a:rPr lang="zh-CN" altLang="en-US" dirty="0" smtClean="0"/>
              <a:t>找到连通图中边最小的权值为</a:t>
            </a:r>
            <a:r>
              <a:rPr lang="en-US" altLang="zh-CN" dirty="0" smtClean="0"/>
              <a:t>C-F = 6</a:t>
            </a:r>
            <a:endParaRPr lang="zh-CN" altLang="en-US" dirty="0"/>
          </a:p>
        </p:txBody>
      </p:sp>
      <p:sp>
        <p:nvSpPr>
          <p:cNvPr id="103" name="文本框 102"/>
          <p:cNvSpPr txBox="1"/>
          <p:nvPr/>
        </p:nvSpPr>
        <p:spPr>
          <a:xfrm>
            <a:off x="6889533" y="2441329"/>
            <a:ext cx="3959738" cy="369332"/>
          </a:xfrm>
          <a:prstGeom prst="rect">
            <a:avLst/>
          </a:prstGeom>
          <a:noFill/>
        </p:spPr>
        <p:txBody>
          <a:bodyPr wrap="none" rtlCol="0">
            <a:spAutoFit/>
          </a:bodyPr>
          <a:lstStyle/>
          <a:p>
            <a:r>
              <a:rPr lang="zh-CN" altLang="en-US" dirty="0" smtClean="0"/>
              <a:t>找到连通图中边最小的权值为</a:t>
            </a:r>
            <a:r>
              <a:rPr lang="en-US" altLang="zh-CN" dirty="0" smtClean="0"/>
              <a:t>B-F = 7</a:t>
            </a:r>
            <a:endParaRPr lang="zh-CN" altLang="en-US" dirty="0"/>
          </a:p>
        </p:txBody>
      </p:sp>
      <p:sp>
        <p:nvSpPr>
          <p:cNvPr id="104" name="文本框 103"/>
          <p:cNvSpPr txBox="1"/>
          <p:nvPr/>
        </p:nvSpPr>
        <p:spPr>
          <a:xfrm>
            <a:off x="6880435" y="2420445"/>
            <a:ext cx="3959738" cy="369332"/>
          </a:xfrm>
          <a:prstGeom prst="rect">
            <a:avLst/>
          </a:prstGeom>
          <a:noFill/>
        </p:spPr>
        <p:txBody>
          <a:bodyPr wrap="none" rtlCol="0">
            <a:spAutoFit/>
          </a:bodyPr>
          <a:lstStyle/>
          <a:p>
            <a:r>
              <a:rPr lang="zh-CN" altLang="en-US" dirty="0" smtClean="0"/>
              <a:t>找到连通图中边最小的权值为</a:t>
            </a:r>
            <a:r>
              <a:rPr lang="en-US" altLang="zh-CN" dirty="0" smtClean="0"/>
              <a:t>E-G = 8</a:t>
            </a:r>
            <a:endParaRPr lang="zh-CN" altLang="en-US" dirty="0"/>
          </a:p>
        </p:txBody>
      </p:sp>
      <p:sp>
        <p:nvSpPr>
          <p:cNvPr id="105" name="文本框 104"/>
          <p:cNvSpPr txBox="1"/>
          <p:nvPr/>
        </p:nvSpPr>
        <p:spPr>
          <a:xfrm>
            <a:off x="6897938" y="2442877"/>
            <a:ext cx="3959738" cy="369332"/>
          </a:xfrm>
          <a:prstGeom prst="rect">
            <a:avLst/>
          </a:prstGeom>
          <a:noFill/>
        </p:spPr>
        <p:txBody>
          <a:bodyPr wrap="none" rtlCol="0">
            <a:spAutoFit/>
          </a:bodyPr>
          <a:lstStyle/>
          <a:p>
            <a:r>
              <a:rPr lang="zh-CN" altLang="en-US" dirty="0" smtClean="0"/>
              <a:t>找到连通图中边最小的权值为</a:t>
            </a:r>
            <a:r>
              <a:rPr lang="en-US" altLang="zh-CN" dirty="0" smtClean="0"/>
              <a:t>F-G = 9</a:t>
            </a:r>
            <a:endParaRPr lang="zh-CN" altLang="en-US" dirty="0"/>
          </a:p>
        </p:txBody>
      </p:sp>
      <p:sp>
        <p:nvSpPr>
          <p:cNvPr id="106" name="文本框 105"/>
          <p:cNvSpPr txBox="1"/>
          <p:nvPr/>
        </p:nvSpPr>
        <p:spPr>
          <a:xfrm>
            <a:off x="6889533" y="2432135"/>
            <a:ext cx="4094391" cy="369332"/>
          </a:xfrm>
          <a:prstGeom prst="rect">
            <a:avLst/>
          </a:prstGeom>
          <a:noFill/>
        </p:spPr>
        <p:txBody>
          <a:bodyPr wrap="none" rtlCol="0">
            <a:spAutoFit/>
          </a:bodyPr>
          <a:lstStyle/>
          <a:p>
            <a:r>
              <a:rPr lang="zh-CN" altLang="en-US" dirty="0" smtClean="0"/>
              <a:t>找到连通图中边最小的权值为</a:t>
            </a:r>
            <a:r>
              <a:rPr lang="en-US" altLang="zh-CN" dirty="0" smtClean="0"/>
              <a:t>B-C = 10</a:t>
            </a:r>
            <a:endParaRPr lang="zh-CN" altLang="en-US" dirty="0"/>
          </a:p>
        </p:txBody>
      </p:sp>
      <p:sp>
        <p:nvSpPr>
          <p:cNvPr id="107" name="文本框 106"/>
          <p:cNvSpPr txBox="1"/>
          <p:nvPr/>
        </p:nvSpPr>
        <p:spPr>
          <a:xfrm>
            <a:off x="6893334" y="2434046"/>
            <a:ext cx="4094391" cy="369332"/>
          </a:xfrm>
          <a:prstGeom prst="rect">
            <a:avLst/>
          </a:prstGeom>
          <a:noFill/>
        </p:spPr>
        <p:txBody>
          <a:bodyPr wrap="none" rtlCol="0">
            <a:spAutoFit/>
          </a:bodyPr>
          <a:lstStyle/>
          <a:p>
            <a:r>
              <a:rPr lang="zh-CN" altLang="en-US" dirty="0" smtClean="0"/>
              <a:t>找到连通图中边最小的权值为</a:t>
            </a:r>
            <a:r>
              <a:rPr lang="en-US" altLang="zh-CN" dirty="0" smtClean="0"/>
              <a:t>A-B = 12</a:t>
            </a:r>
            <a:endParaRPr lang="zh-CN" altLang="en-US" dirty="0"/>
          </a:p>
        </p:txBody>
      </p:sp>
      <p:sp>
        <p:nvSpPr>
          <p:cNvPr id="108" name="文本框 107"/>
          <p:cNvSpPr txBox="1"/>
          <p:nvPr/>
        </p:nvSpPr>
        <p:spPr>
          <a:xfrm>
            <a:off x="4913315" y="3490550"/>
            <a:ext cx="2520242" cy="369332"/>
          </a:xfrm>
          <a:prstGeom prst="rect">
            <a:avLst/>
          </a:prstGeom>
          <a:noFill/>
        </p:spPr>
        <p:txBody>
          <a:bodyPr wrap="none" rtlCol="0">
            <a:spAutoFit/>
          </a:bodyPr>
          <a:lstStyle/>
          <a:p>
            <a:r>
              <a:rPr lang="zh-CN" altLang="en-US" dirty="0" smtClean="0"/>
              <a:t>找到</a:t>
            </a:r>
            <a:r>
              <a:rPr lang="en-US" altLang="zh-CN" dirty="0" smtClean="0"/>
              <a:t>n – 1</a:t>
            </a:r>
            <a:r>
              <a:rPr lang="zh-CN" altLang="en-US" dirty="0" smtClean="0"/>
              <a:t>条边，则结束</a:t>
            </a:r>
            <a:endParaRPr lang="zh-CN" altLang="en-US" dirty="0"/>
          </a:p>
        </p:txBody>
      </p:sp>
      <p:sp>
        <p:nvSpPr>
          <p:cNvPr id="109" name="文本框 108"/>
          <p:cNvSpPr txBox="1"/>
          <p:nvPr/>
        </p:nvSpPr>
        <p:spPr>
          <a:xfrm>
            <a:off x="9646609" y="594269"/>
            <a:ext cx="2266967" cy="1200329"/>
          </a:xfrm>
          <a:prstGeom prst="rect">
            <a:avLst/>
          </a:prstGeom>
          <a:noFill/>
        </p:spPr>
        <p:txBody>
          <a:bodyPr wrap="none" rtlCol="0">
            <a:spAutoFit/>
          </a:bodyPr>
          <a:lstStyle/>
          <a:p>
            <a:r>
              <a:rPr lang="en-US" altLang="zh-CN" dirty="0" smtClean="0"/>
              <a:t>1. </a:t>
            </a:r>
            <a:r>
              <a:rPr lang="zh-CN" altLang="en-US" dirty="0" smtClean="0"/>
              <a:t>判断是否为环可以</a:t>
            </a:r>
            <a:endParaRPr lang="en-US" altLang="zh-CN" dirty="0" smtClean="0"/>
          </a:p>
          <a:p>
            <a:r>
              <a:rPr lang="zh-CN" altLang="en-US" dirty="0" smtClean="0"/>
              <a:t>使用并查集的方式。</a:t>
            </a:r>
            <a:endParaRPr lang="en-US" altLang="zh-CN" dirty="0" smtClean="0"/>
          </a:p>
          <a:p>
            <a:r>
              <a:rPr lang="en-US" altLang="zh-CN" dirty="0" smtClean="0"/>
              <a:t>2. </a:t>
            </a:r>
            <a:r>
              <a:rPr lang="zh-CN" altLang="en-US" dirty="0" smtClean="0"/>
              <a:t>每次查找最小边，</a:t>
            </a:r>
            <a:endParaRPr lang="en-US" altLang="zh-CN" dirty="0" smtClean="0"/>
          </a:p>
          <a:p>
            <a:r>
              <a:rPr lang="zh-CN" altLang="en-US" dirty="0" smtClean="0"/>
              <a:t>可以先进行排序</a:t>
            </a:r>
            <a:endParaRPr lang="zh-CN" altLang="en-US" dirty="0"/>
          </a:p>
        </p:txBody>
      </p:sp>
    </p:spTree>
    <p:extLst>
      <p:ext uri="{BB962C8B-B14F-4D97-AF65-F5344CB8AC3E}">
        <p14:creationId xmlns:p14="http://schemas.microsoft.com/office/powerpoint/2010/main" val="197401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1.25E-6 -4.44444E-6 L -1.25E-6 0.00024 " pathEditMode="relative" rAng="0" ptsTypes="AA">
                                      <p:cBhvr>
                                        <p:cTn id="8" dur="2000" fill="hold"/>
                                        <p:tgtEl>
                                          <p:spTgt spid="7"/>
                                        </p:tgtEl>
                                        <p:attrNameLst>
                                          <p:attrName>ppt_x</p:attrName>
                                          <p:attrName>ppt_y</p:attrName>
                                        </p:attrNameLst>
                                      </p:cBhvr>
                                      <p:rCtr x="0"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42" presetClass="path" presetSubtype="0" accel="50000" decel="50000" fill="hold" grpId="6" nodeType="withEffect">
                                  <p:stCondLst>
                                    <p:cond delay="0"/>
                                  </p:stCondLst>
                                  <p:childTnLst>
                                    <p:animMotion origin="layout" path="M 2.5E-6 7.40741E-7 L 2.5E-6 0.00023 " pathEditMode="relative" rAng="0" ptsTypes="AA">
                                      <p:cBhvr>
                                        <p:cTn id="14" dur="2000" fill="hold"/>
                                        <p:tgtEl>
                                          <p:spTgt spid="90"/>
                                        </p:tgtEl>
                                        <p:attrNameLst>
                                          <p:attrName>ppt_x</p:attrName>
                                          <p:attrName>ppt_y</p:attrName>
                                        </p:attrNameLst>
                                      </p:cBhvr>
                                      <p:rCtr x="0" y="0"/>
                                    </p:animMotion>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42" presetClass="path" presetSubtype="0" accel="50000" decel="50000" fill="hold" grpId="1" nodeType="withEffect">
                                  <p:stCondLst>
                                    <p:cond delay="0"/>
                                  </p:stCondLst>
                                  <p:childTnLst>
                                    <p:animMotion origin="layout" path="M 2.5E-6 -1.85185E-6 L 2.5E-6 0.00023 " pathEditMode="relative" rAng="0" ptsTypes="AA">
                                      <p:cBhvr>
                                        <p:cTn id="22" dur="2000" fill="hold"/>
                                        <p:tgtEl>
                                          <p:spTgt spid="91"/>
                                        </p:tgtEl>
                                        <p:attrNameLst>
                                          <p:attrName>ppt_x</p:attrName>
                                          <p:attrName>ppt_y</p:attrName>
                                        </p:attrNameLst>
                                      </p:cBhvr>
                                      <p:rCtr x="0" y="0"/>
                                    </p:animMotion>
                                  </p:childTnLst>
                                </p:cTn>
                              </p:par>
                              <p:par>
                                <p:cTn id="23" presetID="1" presetClass="exit" presetSubtype="0" fill="hold" grpId="7" nodeType="withEffect">
                                  <p:stCondLst>
                                    <p:cond delay="0"/>
                                  </p:stCondLst>
                                  <p:childTnLst>
                                    <p:set>
                                      <p:cBhvr>
                                        <p:cTn id="24" dur="1" fill="hold">
                                          <p:stCondLst>
                                            <p:cond delay="0"/>
                                          </p:stCondLst>
                                        </p:cTn>
                                        <p:tgtEl>
                                          <p:spTgt spid="90"/>
                                        </p:tgtEl>
                                        <p:attrNameLst>
                                          <p:attrName>style.visibility</p:attrName>
                                        </p:attrNameLst>
                                      </p:cBhvr>
                                      <p:to>
                                        <p:strVal val="hidden"/>
                                      </p:to>
                                    </p:set>
                                  </p:childTnLst>
                                </p:cTn>
                              </p:par>
                              <p:par>
                                <p:cTn id="25" presetID="1" presetClass="exit" presetSubtype="0" fill="hold" grpId="2"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par>
                                <p:cTn id="31" presetID="42" presetClass="path" presetSubtype="0" accel="50000" decel="50000" fill="hold" grpId="8" nodeType="withEffect">
                                  <p:stCondLst>
                                    <p:cond delay="0"/>
                                  </p:stCondLst>
                                  <p:childTnLst>
                                    <p:animMotion origin="layout" path="M 2.5E-6 7.40741E-7 L 2.5E-6 0.00023 " pathEditMode="relative" rAng="0" ptsTypes="AA">
                                      <p:cBhvr>
                                        <p:cTn id="32" dur="2000" fill="hold"/>
                                        <p:tgtEl>
                                          <p:spTgt spid="90"/>
                                        </p:tgtEl>
                                        <p:attrNameLst>
                                          <p:attrName>ppt_x</p:attrName>
                                          <p:attrName>ppt_y</p:attrName>
                                        </p:attrNameLst>
                                      </p:cBhvr>
                                      <p:rCtr x="0" y="0"/>
                                    </p:animMotion>
                                  </p:childTnLst>
                                </p:cTn>
                              </p:par>
                              <p:par>
                                <p:cTn id="33" presetID="1" presetClass="entr" presetSubtype="0"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par>
                                <p:cTn id="39" presetID="1" presetClass="exit" presetSubtype="0" fill="hold" grpId="9" nodeType="withEffect">
                                  <p:stCondLst>
                                    <p:cond delay="0"/>
                                  </p:stCondLst>
                                  <p:childTnLst>
                                    <p:set>
                                      <p:cBhvr>
                                        <p:cTn id="40" dur="1" fill="hold">
                                          <p:stCondLst>
                                            <p:cond delay="0"/>
                                          </p:stCondLst>
                                        </p:cTn>
                                        <p:tgtEl>
                                          <p:spTgt spid="90"/>
                                        </p:tgtEl>
                                        <p:attrNameLst>
                                          <p:attrName>style.visibility</p:attrName>
                                        </p:attrNameLst>
                                      </p:cBhvr>
                                      <p:to>
                                        <p:strVal val="hidden"/>
                                      </p:to>
                                    </p:set>
                                  </p:childTnLst>
                                </p:cTn>
                              </p:par>
                              <p:par>
                                <p:cTn id="41" presetID="1" presetClass="exit" presetSubtype="0" fill="hold" grpId="2" nodeType="withEffect">
                                  <p:stCondLst>
                                    <p:cond delay="0"/>
                                  </p:stCondLst>
                                  <p:childTnLst>
                                    <p:set>
                                      <p:cBhvr>
                                        <p:cTn id="42" dur="1" fill="hold">
                                          <p:stCondLst>
                                            <p:cond delay="0"/>
                                          </p:stCondLst>
                                        </p:cTn>
                                        <p:tgtEl>
                                          <p:spTgt spid="9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42" presetClass="path" presetSubtype="0" accel="50000" decel="50000" fill="hold" grpId="10" nodeType="withEffect">
                                  <p:stCondLst>
                                    <p:cond delay="0"/>
                                  </p:stCondLst>
                                  <p:childTnLst>
                                    <p:animMotion origin="layout" path="M 2.5E-6 7.40741E-7 L 2.5E-6 0.00023 " pathEditMode="relative" rAng="0" ptsTypes="AA">
                                      <p:cBhvr>
                                        <p:cTn id="48" dur="2000" fill="hold"/>
                                        <p:tgtEl>
                                          <p:spTgt spid="90"/>
                                        </p:tgtEl>
                                        <p:attrNameLst>
                                          <p:attrName>ppt_x</p:attrName>
                                          <p:attrName>ppt_y</p:attrName>
                                        </p:attrNameLst>
                                      </p:cBhvr>
                                      <p:rCtr x="0" y="0"/>
                                    </p:animMotion>
                                  </p:childTnLst>
                                </p:cTn>
                              </p:par>
                              <p:par>
                                <p:cTn id="49" presetID="1" presetClass="entr" presetSubtype="0"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8"/>
                                        </p:tgtEl>
                                        <p:attrNameLst>
                                          <p:attrName>style.visibility</p:attrName>
                                        </p:attrNameLst>
                                      </p:cBhvr>
                                      <p:to>
                                        <p:strVal val="visible"/>
                                      </p:to>
                                    </p:set>
                                  </p:childTnLst>
                                </p:cTn>
                              </p:par>
                              <p:par>
                                <p:cTn id="55" presetID="42" presetClass="path" presetSubtype="0" accel="50000" decel="50000" fill="hold" grpId="2" nodeType="withEffect">
                                  <p:stCondLst>
                                    <p:cond delay="0"/>
                                  </p:stCondLst>
                                  <p:childTnLst>
                                    <p:animMotion origin="layout" path="M -4.79167E-6 1.48148E-6 L -4.79167E-6 0.00023 " pathEditMode="relative" rAng="0" ptsTypes="AA">
                                      <p:cBhvr>
                                        <p:cTn id="56" dur="2000" fill="hold"/>
                                        <p:tgtEl>
                                          <p:spTgt spid="98"/>
                                        </p:tgtEl>
                                        <p:attrNameLst>
                                          <p:attrName>ppt_x</p:attrName>
                                          <p:attrName>ppt_y</p:attrName>
                                        </p:attrNameLst>
                                      </p:cBhvr>
                                      <p:rCtr x="0" y="0"/>
                                    </p:animMotion>
                                  </p:childTnLst>
                                </p:cTn>
                              </p:par>
                              <p:par>
                                <p:cTn id="57" presetID="1" presetClass="exit" presetSubtype="0" fill="hold" grpId="11" nodeType="withEffect">
                                  <p:stCondLst>
                                    <p:cond delay="0"/>
                                  </p:stCondLst>
                                  <p:childTnLst>
                                    <p:set>
                                      <p:cBhvr>
                                        <p:cTn id="58" dur="1" fill="hold">
                                          <p:stCondLst>
                                            <p:cond delay="0"/>
                                          </p:stCondLst>
                                        </p:cTn>
                                        <p:tgtEl>
                                          <p:spTgt spid="9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9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9"/>
                                        </p:tgtEl>
                                        <p:attrNameLst>
                                          <p:attrName>style.visibility</p:attrName>
                                        </p:attrNameLst>
                                      </p:cBhvr>
                                      <p:to>
                                        <p:strVal val="visible"/>
                                      </p:to>
                                    </p:set>
                                  </p:childTnLst>
                                </p:cTn>
                              </p:par>
                              <p:par>
                                <p:cTn id="65" presetID="42" presetClass="path" presetSubtype="0" accel="50000" decel="50000" fill="hold" grpId="4" nodeType="withEffect">
                                  <p:stCondLst>
                                    <p:cond delay="0"/>
                                  </p:stCondLst>
                                  <p:childTnLst>
                                    <p:animMotion origin="layout" path="M 1.11022E-16 -7.40741E-7 L 1.11022E-16 0.00023 " pathEditMode="relative" rAng="0" ptsTypes="AA">
                                      <p:cBhvr>
                                        <p:cTn id="66" dur="2000" fill="hold"/>
                                        <p:tgtEl>
                                          <p:spTgt spid="99"/>
                                        </p:tgtEl>
                                        <p:attrNameLst>
                                          <p:attrName>ppt_x</p:attrName>
                                          <p:attrName>ppt_y</p:attrName>
                                        </p:attrNameLst>
                                      </p:cBhvr>
                                      <p:rCtr x="0" y="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2"/>
                                        </p:tgtEl>
                                        <p:attrNameLst>
                                          <p:attrName>style.visibility</p:attrName>
                                        </p:attrNameLst>
                                      </p:cBhvr>
                                      <p:to>
                                        <p:strVal val="visible"/>
                                      </p:to>
                                    </p:set>
                                  </p:childTnLst>
                                </p:cTn>
                              </p:par>
                              <p:par>
                                <p:cTn id="71" presetID="42" presetClass="path" presetSubtype="0" accel="50000" decel="50000" fill="hold" grpId="1" nodeType="withEffect">
                                  <p:stCondLst>
                                    <p:cond delay="0"/>
                                  </p:stCondLst>
                                  <p:childTnLst>
                                    <p:animMotion origin="layout" path="M 3.95833E-6 -2.96296E-6 L 3.95833E-6 0.00023 " pathEditMode="relative" rAng="0" ptsTypes="AA">
                                      <p:cBhvr>
                                        <p:cTn id="72" dur="2000" fill="hold"/>
                                        <p:tgtEl>
                                          <p:spTgt spid="102"/>
                                        </p:tgtEl>
                                        <p:attrNameLst>
                                          <p:attrName>ppt_x</p:attrName>
                                          <p:attrName>ppt_y</p:attrName>
                                        </p:attrNameLst>
                                      </p:cBhvr>
                                      <p:rCtr x="0" y="0"/>
                                    </p:animMotion>
                                  </p:childTnLst>
                                </p:cTn>
                              </p:par>
                              <p:par>
                                <p:cTn id="73" presetID="1" presetClass="exit" presetSubtype="0" fill="hold" grpId="1" nodeType="withEffect">
                                  <p:stCondLst>
                                    <p:cond delay="0"/>
                                  </p:stCondLst>
                                  <p:childTnLst>
                                    <p:set>
                                      <p:cBhvr>
                                        <p:cTn id="74" dur="1" fill="hold">
                                          <p:stCondLst>
                                            <p:cond delay="0"/>
                                          </p:stCondLst>
                                        </p:cTn>
                                        <p:tgtEl>
                                          <p:spTgt spid="98"/>
                                        </p:tgtEl>
                                        <p:attrNameLst>
                                          <p:attrName>style.visibility</p:attrName>
                                        </p:attrNameLst>
                                      </p:cBhvr>
                                      <p:to>
                                        <p:strVal val="hidden"/>
                                      </p:to>
                                    </p:set>
                                  </p:childTnLst>
                                </p:cTn>
                              </p:par>
                              <p:par>
                                <p:cTn id="75" presetID="1" presetClass="exit" presetSubtype="0" fill="hold" grpId="5" nodeType="withEffect">
                                  <p:stCondLst>
                                    <p:cond delay="0"/>
                                  </p:stCondLst>
                                  <p:childTnLst>
                                    <p:set>
                                      <p:cBhvr>
                                        <p:cTn id="76" dur="1" fill="hold">
                                          <p:stCondLst>
                                            <p:cond delay="0"/>
                                          </p:stCondLst>
                                        </p:cTn>
                                        <p:tgtEl>
                                          <p:spTgt spid="9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99"/>
                                        </p:tgtEl>
                                        <p:attrNameLst>
                                          <p:attrName>style.visibility</p:attrName>
                                        </p:attrNameLst>
                                      </p:cBhvr>
                                      <p:to>
                                        <p:strVal val="visible"/>
                                      </p:to>
                                    </p:set>
                                  </p:childTnLst>
                                </p:cTn>
                              </p:par>
                              <p:par>
                                <p:cTn id="81" presetID="42" presetClass="path" presetSubtype="0" accel="50000" decel="50000" fill="hold" grpId="6" nodeType="withEffect">
                                  <p:stCondLst>
                                    <p:cond delay="0"/>
                                  </p:stCondLst>
                                  <p:childTnLst>
                                    <p:animMotion origin="layout" path="M 1.11022E-16 -7.40741E-7 L 1.11022E-16 0.00023 " pathEditMode="relative" rAng="0" ptsTypes="AA">
                                      <p:cBhvr>
                                        <p:cTn id="82" dur="2000" fill="hold"/>
                                        <p:tgtEl>
                                          <p:spTgt spid="99"/>
                                        </p:tgtEl>
                                        <p:attrNameLst>
                                          <p:attrName>ppt_x</p:attrName>
                                          <p:attrName>ppt_y</p:attrName>
                                        </p:attrNameLst>
                                      </p:cBhvr>
                                      <p:rCtr x="0"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par>
                                <p:cTn id="87" presetID="42" presetClass="path" presetSubtype="0" accel="50000" decel="50000" fill="hold" grpId="1" nodeType="withEffect">
                                  <p:stCondLst>
                                    <p:cond delay="0"/>
                                  </p:stCondLst>
                                  <p:childTnLst>
                                    <p:animMotion origin="layout" path="M -3.95833E-6 -3.7037E-7 L -3.95833E-6 0.00023 " pathEditMode="relative" rAng="0" ptsTypes="AA">
                                      <p:cBhvr>
                                        <p:cTn id="88" dur="2000" fill="hold"/>
                                        <p:tgtEl>
                                          <p:spTgt spid="103"/>
                                        </p:tgtEl>
                                        <p:attrNameLst>
                                          <p:attrName>ppt_x</p:attrName>
                                          <p:attrName>ppt_y</p:attrName>
                                        </p:attrNameLst>
                                      </p:cBhvr>
                                      <p:rCtr x="0" y="0"/>
                                    </p:animMotion>
                                  </p:childTnLst>
                                </p:cTn>
                              </p:par>
                              <p:par>
                                <p:cTn id="89" presetID="1" presetClass="exit" presetSubtype="0" fill="hold" grpId="7" nodeType="withEffect">
                                  <p:stCondLst>
                                    <p:cond delay="0"/>
                                  </p:stCondLst>
                                  <p:childTnLst>
                                    <p:set>
                                      <p:cBhvr>
                                        <p:cTn id="90" dur="1" fill="hold">
                                          <p:stCondLst>
                                            <p:cond delay="0"/>
                                          </p:stCondLst>
                                        </p:cTn>
                                        <p:tgtEl>
                                          <p:spTgt spid="99"/>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0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3" nodeType="clickEffect">
                                  <p:stCondLst>
                                    <p:cond delay="0"/>
                                  </p:stCondLst>
                                  <p:childTnLst>
                                    <p:set>
                                      <p:cBhvr>
                                        <p:cTn id="96" dur="1" fill="hold">
                                          <p:stCondLst>
                                            <p:cond delay="0"/>
                                          </p:stCondLst>
                                        </p:cTn>
                                        <p:tgtEl>
                                          <p:spTgt spid="90"/>
                                        </p:tgtEl>
                                        <p:attrNameLst>
                                          <p:attrName>style.visibility</p:attrName>
                                        </p:attrNameLst>
                                      </p:cBhvr>
                                      <p:to>
                                        <p:strVal val="visible"/>
                                      </p:to>
                                    </p:set>
                                  </p:childTnLst>
                                </p:cTn>
                              </p:par>
                              <p:par>
                                <p:cTn id="97" presetID="42" presetClass="path" presetSubtype="0" accel="50000" decel="50000" fill="hold" grpId="12" nodeType="withEffect">
                                  <p:stCondLst>
                                    <p:cond delay="0"/>
                                  </p:stCondLst>
                                  <p:childTnLst>
                                    <p:animMotion origin="layout" path="M 2.5E-6 7.40741E-7 L 2.5E-6 0.00023 " pathEditMode="relative" rAng="0" ptsTypes="AA">
                                      <p:cBhvr>
                                        <p:cTn id="98" dur="2000" fill="hold"/>
                                        <p:tgtEl>
                                          <p:spTgt spid="90"/>
                                        </p:tgtEl>
                                        <p:attrNameLst>
                                          <p:attrName>ppt_x</p:attrName>
                                          <p:attrName>ppt_y</p:attrName>
                                        </p:attrNameLst>
                                      </p:cBhvr>
                                      <p:rCtr x="0" y="0"/>
                                    </p:animMotion>
                                  </p:childTnLst>
                                </p:cTn>
                              </p:par>
                              <p:par>
                                <p:cTn id="99" presetID="1" presetClass="entr" presetSubtype="0" fill="hold" nodeType="withEffect">
                                  <p:stCondLst>
                                    <p:cond delay="0"/>
                                  </p:stCondLst>
                                  <p:childTnLst>
                                    <p:set>
                                      <p:cBhvr>
                                        <p:cTn id="100" dur="1" fill="hold">
                                          <p:stCondLst>
                                            <p:cond delay="0"/>
                                          </p:stCondLst>
                                        </p:cTn>
                                        <p:tgtEl>
                                          <p:spTgt spid="6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42" presetClass="path" presetSubtype="0" accel="50000" decel="50000" fill="hold" grpId="1" nodeType="withEffect">
                                  <p:stCondLst>
                                    <p:cond delay="0"/>
                                  </p:stCondLst>
                                  <p:childTnLst>
                                    <p:animMotion origin="layout" path="M -2.70833E-6 -1.11111E-6 L -2.70833E-6 0.00023 " pathEditMode="relative" rAng="0" ptsTypes="AA">
                                      <p:cBhvr>
                                        <p:cTn id="106" dur="2000" fill="hold"/>
                                        <p:tgtEl>
                                          <p:spTgt spid="104"/>
                                        </p:tgtEl>
                                        <p:attrNameLst>
                                          <p:attrName>ppt_x</p:attrName>
                                          <p:attrName>ppt_y</p:attrName>
                                        </p:attrNameLst>
                                      </p:cBhvr>
                                      <p:rCtr x="0" y="0"/>
                                    </p:animMotion>
                                  </p:childTnLst>
                                </p:cTn>
                              </p:par>
                              <p:par>
                                <p:cTn id="107" presetID="1" presetClass="exit" presetSubtype="0" fill="hold" grpId="2" nodeType="withEffect">
                                  <p:stCondLst>
                                    <p:cond delay="0"/>
                                  </p:stCondLst>
                                  <p:childTnLst>
                                    <p:set>
                                      <p:cBhvr>
                                        <p:cTn id="108" dur="1" fill="hold">
                                          <p:stCondLst>
                                            <p:cond delay="0"/>
                                          </p:stCondLst>
                                        </p:cTn>
                                        <p:tgtEl>
                                          <p:spTgt spid="103"/>
                                        </p:tgtEl>
                                        <p:attrNameLst>
                                          <p:attrName>style.visibility</p:attrName>
                                        </p:attrNameLst>
                                      </p:cBhvr>
                                      <p:to>
                                        <p:strVal val="hidden"/>
                                      </p:to>
                                    </p:set>
                                  </p:childTnLst>
                                </p:cTn>
                              </p:par>
                              <p:par>
                                <p:cTn id="109" presetID="1" presetClass="exit" presetSubtype="0" fill="hold" grpId="13" nodeType="withEffect">
                                  <p:stCondLst>
                                    <p:cond delay="0"/>
                                  </p:stCondLst>
                                  <p:childTnLst>
                                    <p:set>
                                      <p:cBhvr>
                                        <p:cTn id="110" dur="1" fill="hold">
                                          <p:stCondLst>
                                            <p:cond delay="0"/>
                                          </p:stCondLst>
                                        </p:cTn>
                                        <p:tgtEl>
                                          <p:spTgt spid="90"/>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4" nodeType="clickEffect">
                                  <p:stCondLst>
                                    <p:cond delay="0"/>
                                  </p:stCondLst>
                                  <p:childTnLst>
                                    <p:set>
                                      <p:cBhvr>
                                        <p:cTn id="114" dur="1" fill="hold">
                                          <p:stCondLst>
                                            <p:cond delay="0"/>
                                          </p:stCondLst>
                                        </p:cTn>
                                        <p:tgtEl>
                                          <p:spTgt spid="90"/>
                                        </p:tgtEl>
                                        <p:attrNameLst>
                                          <p:attrName>style.visibility</p:attrName>
                                        </p:attrNameLst>
                                      </p:cBhvr>
                                      <p:to>
                                        <p:strVal val="visible"/>
                                      </p:to>
                                    </p:set>
                                  </p:childTnLst>
                                </p:cTn>
                              </p:par>
                              <p:par>
                                <p:cTn id="115" presetID="42" presetClass="path" presetSubtype="0" accel="50000" decel="50000" fill="hold" grpId="14" nodeType="withEffect">
                                  <p:stCondLst>
                                    <p:cond delay="0"/>
                                  </p:stCondLst>
                                  <p:childTnLst>
                                    <p:animMotion origin="layout" path="M 2.5E-6 7.40741E-7 L 2.5E-6 0.00023 " pathEditMode="relative" rAng="0" ptsTypes="AA">
                                      <p:cBhvr>
                                        <p:cTn id="116" dur="2000" fill="hold"/>
                                        <p:tgtEl>
                                          <p:spTgt spid="90"/>
                                        </p:tgtEl>
                                        <p:attrNameLst>
                                          <p:attrName>ppt_x</p:attrName>
                                          <p:attrName>ppt_y</p:attrName>
                                        </p:attrNameLst>
                                      </p:cBhvr>
                                      <p:rCtr x="0" y="0"/>
                                    </p:animMotion>
                                  </p:childTnLst>
                                </p:cTn>
                              </p:par>
                              <p:par>
                                <p:cTn id="117" presetID="1" presetClass="entr" presetSubtype="0" fill="hold"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05"/>
                                        </p:tgtEl>
                                        <p:attrNameLst>
                                          <p:attrName>style.visibility</p:attrName>
                                        </p:attrNameLst>
                                      </p:cBhvr>
                                      <p:to>
                                        <p:strVal val="visible"/>
                                      </p:to>
                                    </p:set>
                                  </p:childTnLst>
                                </p:cTn>
                              </p:par>
                              <p:par>
                                <p:cTn id="123" presetID="1" presetClass="exit" presetSubtype="0" fill="hold" grpId="2" nodeType="withEffect">
                                  <p:stCondLst>
                                    <p:cond delay="0"/>
                                  </p:stCondLst>
                                  <p:childTnLst>
                                    <p:set>
                                      <p:cBhvr>
                                        <p:cTn id="124" dur="1" fill="hold">
                                          <p:stCondLst>
                                            <p:cond delay="0"/>
                                          </p:stCondLst>
                                        </p:cTn>
                                        <p:tgtEl>
                                          <p:spTgt spid="104"/>
                                        </p:tgtEl>
                                        <p:attrNameLst>
                                          <p:attrName>style.visibility</p:attrName>
                                        </p:attrNameLst>
                                      </p:cBhvr>
                                      <p:to>
                                        <p:strVal val="hidden"/>
                                      </p:to>
                                    </p:set>
                                  </p:childTnLst>
                                </p:cTn>
                              </p:par>
                              <p:par>
                                <p:cTn id="125" presetID="1" presetClass="exit" presetSubtype="0" fill="hold" grpId="15" nodeType="withEffect">
                                  <p:stCondLst>
                                    <p:cond delay="0"/>
                                  </p:stCondLst>
                                  <p:childTnLst>
                                    <p:set>
                                      <p:cBhvr>
                                        <p:cTn id="126" dur="1" fill="hold">
                                          <p:stCondLst>
                                            <p:cond delay="0"/>
                                          </p:stCondLst>
                                        </p:cTn>
                                        <p:tgtEl>
                                          <p:spTgt spid="90"/>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2" nodeType="clickEffect">
                                  <p:stCondLst>
                                    <p:cond delay="0"/>
                                  </p:stCondLst>
                                  <p:childTnLst>
                                    <p:set>
                                      <p:cBhvr>
                                        <p:cTn id="130" dur="1" fill="hold">
                                          <p:stCondLst>
                                            <p:cond delay="0"/>
                                          </p:stCondLst>
                                        </p:cTn>
                                        <p:tgtEl>
                                          <p:spTgt spid="99"/>
                                        </p:tgtEl>
                                        <p:attrNameLst>
                                          <p:attrName>style.visibility</p:attrName>
                                        </p:attrNameLst>
                                      </p:cBhvr>
                                      <p:to>
                                        <p:strVal val="visible"/>
                                      </p:to>
                                    </p:set>
                                  </p:childTnLst>
                                </p:cTn>
                              </p:par>
                              <p:par>
                                <p:cTn id="131" presetID="42" presetClass="path" presetSubtype="0" accel="50000" decel="50000" fill="hold" grpId="8" nodeType="withEffect">
                                  <p:stCondLst>
                                    <p:cond delay="0"/>
                                  </p:stCondLst>
                                  <p:childTnLst>
                                    <p:animMotion origin="layout" path="M 1.11022E-16 -7.40741E-7 L 1.11022E-16 0.00023 " pathEditMode="relative" rAng="0" ptsTypes="AA">
                                      <p:cBhvr>
                                        <p:cTn id="132" dur="2000" fill="hold"/>
                                        <p:tgtEl>
                                          <p:spTgt spid="99"/>
                                        </p:tgtEl>
                                        <p:attrNameLst>
                                          <p:attrName>ppt_x</p:attrName>
                                          <p:attrName>ppt_y</p:attrName>
                                        </p:attrNameLst>
                                      </p:cBhvr>
                                      <p:rCtr x="0" y="0"/>
                                    </p:animMotion>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6"/>
                                        </p:tgtEl>
                                        <p:attrNameLst>
                                          <p:attrName>style.visibility</p:attrName>
                                        </p:attrNameLst>
                                      </p:cBhvr>
                                      <p:to>
                                        <p:strVal val="visible"/>
                                      </p:to>
                                    </p:set>
                                  </p:childTnLst>
                                </p:cTn>
                              </p:par>
                              <p:par>
                                <p:cTn id="137" presetID="42" presetClass="path" presetSubtype="0" accel="50000" decel="50000" fill="hold" grpId="1" nodeType="withEffect">
                                  <p:stCondLst>
                                    <p:cond delay="0"/>
                                  </p:stCondLst>
                                  <p:childTnLst>
                                    <p:animMotion origin="layout" path="M -2.70833E-6 -1.48148E-6 L -2.70833E-6 0.00023 " pathEditMode="relative" rAng="0" ptsTypes="AA">
                                      <p:cBhvr>
                                        <p:cTn id="138" dur="2000" fill="hold"/>
                                        <p:tgtEl>
                                          <p:spTgt spid="106"/>
                                        </p:tgtEl>
                                        <p:attrNameLst>
                                          <p:attrName>ppt_x</p:attrName>
                                          <p:attrName>ppt_y</p:attrName>
                                        </p:attrNameLst>
                                      </p:cBhvr>
                                      <p:rCtr x="0" y="0"/>
                                    </p:animMotion>
                                  </p:childTnLst>
                                </p:cTn>
                              </p:par>
                              <p:par>
                                <p:cTn id="139" presetID="1" presetClass="exit" presetSubtype="0" fill="hold" grpId="1" nodeType="withEffect">
                                  <p:stCondLst>
                                    <p:cond delay="0"/>
                                  </p:stCondLst>
                                  <p:childTnLst>
                                    <p:set>
                                      <p:cBhvr>
                                        <p:cTn id="140" dur="1" fill="hold">
                                          <p:stCondLst>
                                            <p:cond delay="0"/>
                                          </p:stCondLst>
                                        </p:cTn>
                                        <p:tgtEl>
                                          <p:spTgt spid="105"/>
                                        </p:tgtEl>
                                        <p:attrNameLst>
                                          <p:attrName>style.visibility</p:attrName>
                                        </p:attrNameLst>
                                      </p:cBhvr>
                                      <p:to>
                                        <p:strVal val="hidden"/>
                                      </p:to>
                                    </p:set>
                                  </p:childTnLst>
                                </p:cTn>
                              </p:par>
                              <p:par>
                                <p:cTn id="141" presetID="1" presetClass="exit" presetSubtype="0" fill="hold" grpId="9" nodeType="withEffect">
                                  <p:stCondLst>
                                    <p:cond delay="0"/>
                                  </p:stCondLst>
                                  <p:childTnLst>
                                    <p:set>
                                      <p:cBhvr>
                                        <p:cTn id="142" dur="1" fill="hold">
                                          <p:stCondLst>
                                            <p:cond delay="0"/>
                                          </p:stCondLst>
                                        </p:cTn>
                                        <p:tgtEl>
                                          <p:spTgt spid="99"/>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3" nodeType="click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par>
                                <p:cTn id="147" presetID="42" presetClass="path" presetSubtype="0" accel="50000" decel="50000" fill="hold" grpId="10" nodeType="withEffect">
                                  <p:stCondLst>
                                    <p:cond delay="0"/>
                                  </p:stCondLst>
                                  <p:childTnLst>
                                    <p:animMotion origin="layout" path="M 1.11022E-16 -7.40741E-7 L 1.11022E-16 0.00023 " pathEditMode="relative" rAng="0" ptsTypes="AA">
                                      <p:cBhvr>
                                        <p:cTn id="148" dur="2000" fill="hold"/>
                                        <p:tgtEl>
                                          <p:spTgt spid="99"/>
                                        </p:tgtEl>
                                        <p:attrNameLst>
                                          <p:attrName>ppt_x</p:attrName>
                                          <p:attrName>ppt_y</p:attrName>
                                        </p:attrNameLst>
                                      </p:cBhvr>
                                      <p:rCtr x="0" y="0"/>
                                    </p:animMotion>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07"/>
                                        </p:tgtEl>
                                        <p:attrNameLst>
                                          <p:attrName>style.visibility</p:attrName>
                                        </p:attrNameLst>
                                      </p:cBhvr>
                                      <p:to>
                                        <p:strVal val="visible"/>
                                      </p:to>
                                    </p:set>
                                  </p:childTnLst>
                                </p:cTn>
                              </p:par>
                              <p:par>
                                <p:cTn id="153" presetID="42" presetClass="path" presetSubtype="0" accel="50000" decel="50000" fill="hold" grpId="1" nodeType="withEffect">
                                  <p:stCondLst>
                                    <p:cond delay="0"/>
                                  </p:stCondLst>
                                  <p:childTnLst>
                                    <p:animMotion origin="layout" path="M -3.125E-6 -2.96296E-6 L -3.125E-6 0.00023 " pathEditMode="relative" rAng="0" ptsTypes="AA">
                                      <p:cBhvr>
                                        <p:cTn id="154" dur="2000" fill="hold"/>
                                        <p:tgtEl>
                                          <p:spTgt spid="107"/>
                                        </p:tgtEl>
                                        <p:attrNameLst>
                                          <p:attrName>ppt_x</p:attrName>
                                          <p:attrName>ppt_y</p:attrName>
                                        </p:attrNameLst>
                                      </p:cBhvr>
                                      <p:rCtr x="0" y="0"/>
                                    </p:animMotion>
                                  </p:childTnLst>
                                </p:cTn>
                              </p:par>
                              <p:par>
                                <p:cTn id="155" presetID="1" presetClass="exit" presetSubtype="0" fill="hold" grpId="2" nodeType="withEffect">
                                  <p:stCondLst>
                                    <p:cond delay="0"/>
                                  </p:stCondLst>
                                  <p:childTnLst>
                                    <p:set>
                                      <p:cBhvr>
                                        <p:cTn id="156" dur="1" fill="hold">
                                          <p:stCondLst>
                                            <p:cond delay="0"/>
                                          </p:stCondLst>
                                        </p:cTn>
                                        <p:tgtEl>
                                          <p:spTgt spid="106"/>
                                        </p:tgtEl>
                                        <p:attrNameLst>
                                          <p:attrName>style.visibility</p:attrName>
                                        </p:attrNameLst>
                                      </p:cBhvr>
                                      <p:to>
                                        <p:strVal val="hidden"/>
                                      </p:to>
                                    </p:set>
                                  </p:childTnLst>
                                </p:cTn>
                              </p:par>
                              <p:par>
                                <p:cTn id="157" presetID="1" presetClass="exit" presetSubtype="0" fill="hold" grpId="11" nodeType="withEffect">
                                  <p:stCondLst>
                                    <p:cond delay="0"/>
                                  </p:stCondLst>
                                  <p:childTnLst>
                                    <p:set>
                                      <p:cBhvr>
                                        <p:cTn id="158" dur="1" fill="hold">
                                          <p:stCondLst>
                                            <p:cond delay="0"/>
                                          </p:stCondLst>
                                        </p:cTn>
                                        <p:tgtEl>
                                          <p:spTgt spid="99"/>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5"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42" presetClass="path" presetSubtype="0" accel="50000" decel="50000" fill="hold" grpId="16" nodeType="withEffect">
                                  <p:stCondLst>
                                    <p:cond delay="0"/>
                                  </p:stCondLst>
                                  <p:childTnLst>
                                    <p:animMotion origin="layout" path="M 2.5E-6 7.40741E-7 L 2.5E-6 0.00023 " pathEditMode="relative" rAng="0" ptsTypes="AA">
                                      <p:cBhvr>
                                        <p:cTn id="164" dur="2000" fill="hold"/>
                                        <p:tgtEl>
                                          <p:spTgt spid="90"/>
                                        </p:tgtEl>
                                        <p:attrNameLst>
                                          <p:attrName>ppt_x</p:attrName>
                                          <p:attrName>ppt_y</p:attrName>
                                        </p:attrNameLst>
                                      </p:cBhvr>
                                      <p:rCtr x="0" y="0"/>
                                    </p:animMotion>
                                  </p:childTnLst>
                                </p:cTn>
                              </p:par>
                              <p:par>
                                <p:cTn id="165" presetID="1" presetClass="entr" presetSubtype="0" fill="hold" nodeType="withEffect">
                                  <p:stCondLst>
                                    <p:cond delay="0"/>
                                  </p:stCondLst>
                                  <p:childTnLst>
                                    <p:set>
                                      <p:cBhvr>
                                        <p:cTn id="166" dur="1" fill="hold">
                                          <p:stCondLst>
                                            <p:cond delay="0"/>
                                          </p:stCondLst>
                                        </p:cTn>
                                        <p:tgtEl>
                                          <p:spTgt spid="5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8"/>
                                        </p:tgtEl>
                                        <p:attrNameLst>
                                          <p:attrName>style.visibility</p:attrName>
                                        </p:attrNameLst>
                                      </p:cBhvr>
                                      <p:to>
                                        <p:strVal val="visible"/>
                                      </p:to>
                                    </p:set>
                                  </p:childTnLst>
                                </p:cTn>
                              </p:par>
                              <p:par>
                                <p:cTn id="171" presetID="1" presetClass="exit" presetSubtype="0" fill="hold" grpId="17" nodeType="withEffect">
                                  <p:stCondLst>
                                    <p:cond delay="0"/>
                                  </p:stCondLst>
                                  <p:childTnLst>
                                    <p:set>
                                      <p:cBhvr>
                                        <p:cTn id="172" dur="1" fill="hold">
                                          <p:stCondLst>
                                            <p:cond delay="0"/>
                                          </p:stCondLst>
                                        </p:cTn>
                                        <p:tgtEl>
                                          <p:spTgt spid="90"/>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10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grpId="1" nodeType="clickEffect">
                                  <p:stCondLst>
                                    <p:cond delay="0"/>
                                  </p:stCondLst>
                                  <p:childTnLst>
                                    <p:animMotion origin="layout" path="M -2.08333E-7 3.7037E-7 L -2.08333E-7 0.00023 " pathEditMode="relative" rAng="0" ptsTypes="AA">
                                      <p:cBhvr>
                                        <p:cTn id="178" dur="2000" fill="hold"/>
                                        <p:tgtEl>
                                          <p:spTgt spid="108"/>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90" grpId="0"/>
      <p:bldP spid="90" grpId="1"/>
      <p:bldP spid="90" grpId="2"/>
      <p:bldP spid="90" grpId="3"/>
      <p:bldP spid="90" grpId="4"/>
      <p:bldP spid="90" grpId="5"/>
      <p:bldP spid="90" grpId="6"/>
      <p:bldP spid="90" grpId="7"/>
      <p:bldP spid="90" grpId="8"/>
      <p:bldP spid="90" grpId="9"/>
      <p:bldP spid="90" grpId="10"/>
      <p:bldP spid="90" grpId="11"/>
      <p:bldP spid="90" grpId="12"/>
      <p:bldP spid="90" grpId="13"/>
      <p:bldP spid="90" grpId="14"/>
      <p:bldP spid="90" grpId="15"/>
      <p:bldP spid="90" grpId="16"/>
      <p:bldP spid="90" grpId="17"/>
      <p:bldP spid="91" grpId="0"/>
      <p:bldP spid="91" grpId="1"/>
      <p:bldP spid="91" grpId="2"/>
      <p:bldP spid="96" grpId="0"/>
      <p:bldP spid="96" grpId="1"/>
      <p:bldP spid="98" grpId="0"/>
      <p:bldP spid="98" grpId="1"/>
      <p:bldP spid="98" grpId="2"/>
      <p:bldP spid="99" grpId="0"/>
      <p:bldP spid="99" grpId="1"/>
      <p:bldP spid="99" grpId="2"/>
      <p:bldP spid="99" grpId="3"/>
      <p:bldP spid="99" grpId="4"/>
      <p:bldP spid="99" grpId="5"/>
      <p:bldP spid="99" grpId="6"/>
      <p:bldP spid="99" grpId="7"/>
      <p:bldP spid="99" grpId="8"/>
      <p:bldP spid="99" grpId="9"/>
      <p:bldP spid="99" grpId="10"/>
      <p:bldP spid="99" grpId="11"/>
      <p:bldP spid="102" grpId="0"/>
      <p:bldP spid="102" grpId="1"/>
      <p:bldP spid="102" grpId="2"/>
      <p:bldP spid="103" grpId="0"/>
      <p:bldP spid="103" grpId="1"/>
      <p:bldP spid="103" grpId="2"/>
      <p:bldP spid="104" grpId="0"/>
      <p:bldP spid="104" grpId="1"/>
      <p:bldP spid="104" grpId="2"/>
      <p:bldP spid="105" grpId="0"/>
      <p:bldP spid="105" grpId="1"/>
      <p:bldP spid="106" grpId="0"/>
      <p:bldP spid="106" grpId="1"/>
      <p:bldP spid="106" grpId="2"/>
      <p:bldP spid="107" grpId="0"/>
      <p:bldP spid="107" grpId="1"/>
      <p:bldP spid="107" grpId="2"/>
      <p:bldP spid="108" grpId="0"/>
      <p:bldP spid="108"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1139</Words>
  <Application>Microsoft Office PowerPoint</Application>
  <PresentationFormat>宽屏</PresentationFormat>
  <Paragraphs>155</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等线</vt:lpstr>
      <vt:lpstr>等线 Light</vt:lpstr>
      <vt:lpstr>宋体</vt:lpstr>
      <vt:lpstr>Arial</vt:lpstr>
      <vt:lpstr>Arial</vt:lpstr>
      <vt:lpstr>Office 主题​​</vt:lpstr>
      <vt:lpstr>最小生成树：一个有 n 个结点的连通图的生成树是原图的极小连通子图，且包含原图中的所有 n 个结点，并且有保持图连通的最少的边。</vt:lpstr>
      <vt:lpstr>最小生成树：一个有 n 个结点的连通图的生成树是原图的极小连通子图，且包含原图中的所有 n 个结点，并且有保持图连通的最少的边。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最小生成树：一个有 n 个结点的连通图的生成树是原图的极小连通子图，且包含原图中的所有 n 个结点，并且有保持图连通的最少的边。</dc:title>
  <dc:creator>王嗣政</dc:creator>
  <cp:lastModifiedBy>王嗣政</cp:lastModifiedBy>
  <cp:revision>20</cp:revision>
  <dcterms:created xsi:type="dcterms:W3CDTF">2020-09-19T01:22:00Z</dcterms:created>
  <dcterms:modified xsi:type="dcterms:W3CDTF">2020-09-19T07:10:09Z</dcterms:modified>
</cp:coreProperties>
</file>