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7" r:id="rId4"/>
    <p:sldId id="263" r:id="rId5"/>
    <p:sldId id="262" r:id="rId6"/>
    <p:sldId id="275" r:id="rId7"/>
    <p:sldId id="258" r:id="rId8"/>
    <p:sldId id="261" r:id="rId9"/>
    <p:sldId id="267" r:id="rId10"/>
    <p:sldId id="266" r:id="rId11"/>
    <p:sldId id="268" r:id="rId12"/>
    <p:sldId id="271" r:id="rId13"/>
    <p:sldId id="265" r:id="rId14"/>
    <p:sldId id="272" r:id="rId15"/>
    <p:sldId id="259" r:id="rId16"/>
    <p:sldId id="273" r:id="rId17"/>
    <p:sldId id="270" r:id="rId18"/>
    <p:sldId id="260" r:id="rId1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384A"/>
    <a:srgbClr val="FAC7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>
        <p:scale>
          <a:sx n="66" d="100"/>
          <a:sy n="66" d="100"/>
        </p:scale>
        <p:origin x="750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49A12-6D64-4FC5-8C45-D8F5AEFED95C}" type="datetimeFigureOut">
              <a:rPr lang="fr-FR" smtClean="0"/>
              <a:t>09/02/2022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94915-19DA-4B6A-891E-5B13253C44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0594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49A12-6D64-4FC5-8C45-D8F5AEFED95C}" type="datetimeFigureOut">
              <a:rPr lang="fr-FR" smtClean="0"/>
              <a:t>09/02/2022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94915-19DA-4B6A-891E-5B13253C44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0457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49A12-6D64-4FC5-8C45-D8F5AEFED95C}" type="datetimeFigureOut">
              <a:rPr lang="fr-FR" smtClean="0"/>
              <a:t>09/02/2022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94915-19DA-4B6A-891E-5B13253C44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3348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49A12-6D64-4FC5-8C45-D8F5AEFED95C}" type="datetimeFigureOut">
              <a:rPr lang="fr-FR" smtClean="0"/>
              <a:t>09/02/2022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94915-19DA-4B6A-891E-5B13253C44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6318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49A12-6D64-4FC5-8C45-D8F5AEFED95C}" type="datetimeFigureOut">
              <a:rPr lang="fr-FR" smtClean="0"/>
              <a:t>09/02/2022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94915-19DA-4B6A-891E-5B13253C44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4034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49A12-6D64-4FC5-8C45-D8F5AEFED95C}" type="datetimeFigureOut">
              <a:rPr lang="fr-FR" smtClean="0"/>
              <a:t>09/02/2022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94915-19DA-4B6A-891E-5B13253C44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2311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49A12-6D64-4FC5-8C45-D8F5AEFED95C}" type="datetimeFigureOut">
              <a:rPr lang="fr-FR" smtClean="0"/>
              <a:t>09/02/2022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94915-19DA-4B6A-891E-5B13253C44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629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49A12-6D64-4FC5-8C45-D8F5AEFED95C}" type="datetimeFigureOut">
              <a:rPr lang="fr-FR" smtClean="0"/>
              <a:t>09/02/2022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94915-19DA-4B6A-891E-5B13253C44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8793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49A12-6D64-4FC5-8C45-D8F5AEFED95C}" type="datetimeFigureOut">
              <a:rPr lang="fr-FR" smtClean="0"/>
              <a:t>09/02/2022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94915-19DA-4B6A-891E-5B13253C44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8367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49A12-6D64-4FC5-8C45-D8F5AEFED95C}" type="datetimeFigureOut">
              <a:rPr lang="fr-FR" smtClean="0"/>
              <a:t>09/02/2022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94915-19DA-4B6A-891E-5B13253C44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7270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49A12-6D64-4FC5-8C45-D8F5AEFED95C}" type="datetimeFigureOut">
              <a:rPr lang="fr-FR" smtClean="0"/>
              <a:t>09/02/2022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94915-19DA-4B6A-891E-5B13253C44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1337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49A12-6D64-4FC5-8C45-D8F5AEFED95C}" type="datetimeFigureOut">
              <a:rPr lang="fr-FR" smtClean="0"/>
              <a:t>09/02/2022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94915-19DA-4B6A-891E-5B13253C44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6027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à coins arrondis 5"/>
          <p:cNvSpPr/>
          <p:nvPr/>
        </p:nvSpPr>
        <p:spPr>
          <a:xfrm>
            <a:off x="1150953" y="4540935"/>
            <a:ext cx="5170311" cy="2061721"/>
          </a:xfrm>
          <a:prstGeom prst="roundRect">
            <a:avLst/>
          </a:prstGeom>
          <a:solidFill>
            <a:srgbClr val="CF384A"/>
          </a:solidFill>
          <a:ln>
            <a:solidFill>
              <a:srgbClr val="FAC7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726687" y="4582904"/>
            <a:ext cx="4244622" cy="1873074"/>
          </a:xfrm>
        </p:spPr>
        <p:txBody>
          <a:bodyPr/>
          <a:lstStyle/>
          <a:p>
            <a:r>
              <a:rPr lang="fr-FR" dirty="0" smtClean="0">
                <a:solidFill>
                  <a:srgbClr val="FAC74E"/>
                </a:solidFill>
              </a:rPr>
              <a:t>La chouette agence</a:t>
            </a:r>
            <a:endParaRPr lang="fr-FR" dirty="0">
              <a:solidFill>
                <a:srgbClr val="FAC74E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8065" y="0"/>
            <a:ext cx="4953936" cy="6858000"/>
          </a:xfrm>
          <a:prstGeom prst="rect">
            <a:avLst/>
          </a:prstGeom>
        </p:spPr>
      </p:pic>
      <p:cxnSp>
        <p:nvCxnSpPr>
          <p:cNvPr id="8" name="Connecteur droit 7"/>
          <p:cNvCxnSpPr/>
          <p:nvPr/>
        </p:nvCxnSpPr>
        <p:spPr>
          <a:xfrm>
            <a:off x="7238065" y="0"/>
            <a:ext cx="0" cy="6976533"/>
          </a:xfrm>
          <a:prstGeom prst="line">
            <a:avLst/>
          </a:prstGeom>
          <a:ln>
            <a:solidFill>
              <a:srgbClr val="FAC7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147281" y="4093737"/>
            <a:ext cx="3177653" cy="67733"/>
          </a:xfrm>
          <a:prstGeom prst="rect">
            <a:avLst/>
          </a:prstGeom>
          <a:solidFill>
            <a:srgbClr val="FAC74E"/>
          </a:solidFill>
          <a:ln>
            <a:solidFill>
              <a:srgbClr val="CF38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728" y="1944976"/>
            <a:ext cx="1904762" cy="1904762"/>
          </a:xfrm>
          <a:prstGeom prst="rect">
            <a:avLst/>
          </a:prstGeom>
        </p:spPr>
      </p:pic>
      <p:sp>
        <p:nvSpPr>
          <p:cNvPr id="10" name="Rectangle à coins arrondis 9"/>
          <p:cNvSpPr/>
          <p:nvPr/>
        </p:nvSpPr>
        <p:spPr>
          <a:xfrm>
            <a:off x="1416240" y="315324"/>
            <a:ext cx="4639734" cy="1072445"/>
          </a:xfrm>
          <a:prstGeom prst="roundRect">
            <a:avLst/>
          </a:prstGeom>
          <a:solidFill>
            <a:srgbClr val="FAC74E"/>
          </a:solidFill>
          <a:ln>
            <a:solidFill>
              <a:srgbClr val="CF38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 smtClean="0">
                <a:solidFill>
                  <a:srgbClr val="CF384A"/>
                </a:solidFill>
              </a:rPr>
              <a:t>AUDIT SEO</a:t>
            </a:r>
            <a:endParaRPr lang="fr-FR" sz="4400" dirty="0">
              <a:solidFill>
                <a:srgbClr val="CF38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42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à coins arrondis 7"/>
          <p:cNvSpPr/>
          <p:nvPr/>
        </p:nvSpPr>
        <p:spPr>
          <a:xfrm>
            <a:off x="736271" y="1423815"/>
            <a:ext cx="10089572" cy="496988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à coins arrondis 6"/>
          <p:cNvSpPr/>
          <p:nvPr/>
        </p:nvSpPr>
        <p:spPr>
          <a:xfrm>
            <a:off x="2431473" y="305547"/>
            <a:ext cx="7065818" cy="914400"/>
          </a:xfrm>
          <a:prstGeom prst="roundRect">
            <a:avLst/>
          </a:prstGeom>
          <a:solidFill>
            <a:srgbClr val="FAC74E"/>
          </a:solidFill>
          <a:ln>
            <a:solidFill>
              <a:srgbClr val="CF38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36271" y="101679"/>
            <a:ext cx="10515600" cy="1325563"/>
          </a:xfrm>
        </p:spPr>
        <p:txBody>
          <a:bodyPr/>
          <a:lstStyle/>
          <a:p>
            <a:pPr algn="ctr"/>
            <a:r>
              <a:rPr lang="fr-FR" b="1" dirty="0" smtClean="0">
                <a:solidFill>
                  <a:srgbClr val="CF384A"/>
                </a:solidFill>
              </a:rPr>
              <a:t>Couleurs</a:t>
            </a:r>
            <a:endParaRPr lang="fr-FR" b="1" dirty="0">
              <a:solidFill>
                <a:srgbClr val="CF384A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381" y="1837381"/>
            <a:ext cx="4189892" cy="172856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1653" y="2102495"/>
            <a:ext cx="1609950" cy="676369"/>
          </a:xfrm>
          <a:prstGeom prst="rect">
            <a:avLst/>
          </a:prstGeom>
        </p:spPr>
      </p:pic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213381" y="3927215"/>
            <a:ext cx="5052671" cy="2099512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sp>
        <p:nvSpPr>
          <p:cNvPr id="9" name="Ellipse 8"/>
          <p:cNvSpPr/>
          <p:nvPr/>
        </p:nvSpPr>
        <p:spPr>
          <a:xfrm>
            <a:off x="1620982" y="2778864"/>
            <a:ext cx="1236518" cy="972254"/>
          </a:xfrm>
          <a:prstGeom prst="ellipse">
            <a:avLst/>
          </a:prstGeom>
          <a:noFill/>
          <a:ln>
            <a:solidFill>
              <a:srgbClr val="CF38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/>
          <p:cNvSpPr/>
          <p:nvPr/>
        </p:nvSpPr>
        <p:spPr>
          <a:xfrm>
            <a:off x="1735282" y="5076681"/>
            <a:ext cx="1392382" cy="1036533"/>
          </a:xfrm>
          <a:prstGeom prst="ellipse">
            <a:avLst/>
          </a:prstGeom>
          <a:noFill/>
          <a:ln>
            <a:solidFill>
              <a:srgbClr val="CF38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à coins arrondis 2"/>
          <p:cNvSpPr/>
          <p:nvPr/>
        </p:nvSpPr>
        <p:spPr>
          <a:xfrm>
            <a:off x="190500" y="6462910"/>
            <a:ext cx="1430482" cy="3409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Affichage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5332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2891790" y="309909"/>
            <a:ext cx="6023610" cy="1451610"/>
          </a:xfrm>
          <a:prstGeom prst="roundRect">
            <a:avLst/>
          </a:prstGeom>
          <a:solidFill>
            <a:srgbClr val="FAC74E"/>
          </a:solidFill>
          <a:ln>
            <a:solidFill>
              <a:srgbClr val="CF38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160866" y="372932"/>
            <a:ext cx="4271010" cy="1325563"/>
          </a:xfrm>
        </p:spPr>
        <p:txBody>
          <a:bodyPr>
            <a:normAutofit/>
          </a:bodyPr>
          <a:lstStyle/>
          <a:p>
            <a:r>
              <a:rPr lang="fr-FR" sz="6600" b="1" dirty="0" smtClean="0">
                <a:solidFill>
                  <a:srgbClr val="CF384A"/>
                </a:solidFill>
              </a:rPr>
              <a:t>&lt;</a:t>
            </a:r>
            <a:r>
              <a:rPr lang="fr-FR" sz="6600" b="1" dirty="0" err="1">
                <a:solidFill>
                  <a:srgbClr val="CF384A"/>
                </a:solidFill>
              </a:rPr>
              <a:t>S</a:t>
            </a:r>
            <a:r>
              <a:rPr lang="fr-FR" sz="6600" b="1" dirty="0" err="1" smtClean="0">
                <a:solidFill>
                  <a:srgbClr val="CF384A"/>
                </a:solidFill>
              </a:rPr>
              <a:t>trong</a:t>
            </a:r>
            <a:r>
              <a:rPr lang="fr-FR" sz="6600" b="1" dirty="0" smtClean="0">
                <a:solidFill>
                  <a:srgbClr val="CF384A"/>
                </a:solidFill>
              </a:rPr>
              <a:t>&gt;</a:t>
            </a:r>
            <a:endParaRPr lang="fr-FR" sz="6600" b="1" dirty="0">
              <a:solidFill>
                <a:srgbClr val="CF384A"/>
              </a:solidFill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7938655" y="1824542"/>
            <a:ext cx="4125189" cy="4929549"/>
          </a:xfrm>
          <a:prstGeom prst="roundRect">
            <a:avLst/>
          </a:prstGeom>
          <a:solidFill>
            <a:srgbClr val="CF38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rgbClr val="FAC74E"/>
                </a:solidFill>
              </a:rPr>
              <a:t>Balises mis en place permet a </a:t>
            </a:r>
            <a:r>
              <a:rPr lang="fr-FR" sz="2400" dirty="0">
                <a:solidFill>
                  <a:srgbClr val="FAC74E"/>
                </a:solidFill>
              </a:rPr>
              <a:t>G</a:t>
            </a:r>
            <a:r>
              <a:rPr lang="fr-FR" sz="2400" dirty="0" smtClean="0">
                <a:solidFill>
                  <a:srgbClr val="FAC74E"/>
                </a:solidFill>
              </a:rPr>
              <a:t>oogle de comprendre que ces mots sont important</a:t>
            </a:r>
          </a:p>
          <a:p>
            <a:pPr algn="ctr"/>
            <a:endParaRPr lang="fr-FR" sz="2400" dirty="0" smtClean="0">
              <a:solidFill>
                <a:srgbClr val="FAC74E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rgbClr val="FAC74E"/>
                </a:solidFill>
              </a:rPr>
              <a:t>Pour le coté utilisateur les mots sont mis en avant</a:t>
            </a:r>
          </a:p>
          <a:p>
            <a:pPr algn="ctr"/>
            <a:endParaRPr lang="fr-FR" sz="2400" dirty="0" smtClean="0">
              <a:solidFill>
                <a:srgbClr val="FAC74E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rgbClr val="FAC74E"/>
                </a:solidFill>
              </a:rPr>
              <a:t>Il se démarque du texte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rgbClr val="FAC74E"/>
                </a:solidFill>
              </a:rPr>
              <a:t>Mise en gras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853" y="2440463"/>
            <a:ext cx="6891265" cy="883791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138" y="4711276"/>
            <a:ext cx="6830378" cy="1924319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983" y="3085517"/>
            <a:ext cx="7064404" cy="11169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Rectangle à coins arrondis 7"/>
          <p:cNvSpPr/>
          <p:nvPr/>
        </p:nvSpPr>
        <p:spPr>
          <a:xfrm>
            <a:off x="288853" y="6415314"/>
            <a:ext cx="1801204" cy="3387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Affichage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9878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à coins arrondis 2"/>
          <p:cNvSpPr/>
          <p:nvPr/>
        </p:nvSpPr>
        <p:spPr>
          <a:xfrm>
            <a:off x="955964" y="587086"/>
            <a:ext cx="3419181" cy="1049481"/>
          </a:xfrm>
          <a:prstGeom prst="roundRect">
            <a:avLst/>
          </a:prstGeom>
          <a:solidFill>
            <a:srgbClr val="FAC74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91491" y="449044"/>
            <a:ext cx="10515600" cy="1325563"/>
          </a:xfrm>
        </p:spPr>
        <p:txBody>
          <a:bodyPr/>
          <a:lstStyle/>
          <a:p>
            <a:r>
              <a:rPr lang="fr-FR" dirty="0" smtClean="0">
                <a:solidFill>
                  <a:srgbClr val="CF384A"/>
                </a:solidFill>
              </a:rPr>
              <a:t>Liens page</a:t>
            </a:r>
            <a:endParaRPr lang="fr-FR" dirty="0">
              <a:solidFill>
                <a:srgbClr val="CF384A"/>
              </a:solidFill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12883"/>
            <a:ext cx="4210638" cy="2715004"/>
          </a:xfrm>
          <a:prstGeom prst="rect">
            <a:avLst/>
          </a:prstGeom>
        </p:spPr>
      </p:pic>
      <p:sp>
        <p:nvSpPr>
          <p:cNvPr id="5" name="Rectangle à coins arrondis 4"/>
          <p:cNvSpPr/>
          <p:nvPr/>
        </p:nvSpPr>
        <p:spPr>
          <a:xfrm>
            <a:off x="7429500" y="1111827"/>
            <a:ext cx="3844636" cy="4738255"/>
          </a:xfrm>
          <a:prstGeom prst="roundRect">
            <a:avLst/>
          </a:prstGeom>
          <a:solidFill>
            <a:srgbClr val="CF38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rgbClr val="FAC74E"/>
                </a:solidFill>
              </a:rPr>
              <a:t>Trop de liens envoi à la même page,</a:t>
            </a:r>
          </a:p>
          <a:p>
            <a:pPr algn="ctr"/>
            <a:endParaRPr lang="fr-FR" sz="2400" dirty="0" smtClean="0">
              <a:solidFill>
                <a:srgbClr val="FAC74E"/>
              </a:solidFill>
            </a:endParaRPr>
          </a:p>
          <a:p>
            <a:pPr algn="ctr"/>
            <a:r>
              <a:rPr lang="fr-FR" sz="2400" dirty="0" smtClean="0">
                <a:solidFill>
                  <a:srgbClr val="FAC74E"/>
                </a:solidFill>
              </a:rPr>
              <a:t>Pour se faire</a:t>
            </a:r>
          </a:p>
          <a:p>
            <a:pPr algn="ctr"/>
            <a:endParaRPr lang="fr-FR" sz="2400" dirty="0" smtClean="0">
              <a:solidFill>
                <a:srgbClr val="FAC74E"/>
              </a:solidFill>
            </a:endParaRPr>
          </a:p>
          <a:p>
            <a:pPr algn="ctr"/>
            <a:r>
              <a:rPr lang="fr-FR" sz="2400" dirty="0" smtClean="0">
                <a:solidFill>
                  <a:srgbClr val="FAC74E"/>
                </a:solidFill>
              </a:rPr>
              <a:t>Des liens on été supprimer </a:t>
            </a:r>
          </a:p>
          <a:p>
            <a:pPr algn="ctr"/>
            <a:r>
              <a:rPr lang="fr-FR" sz="2400" dirty="0" smtClean="0">
                <a:solidFill>
                  <a:srgbClr val="FAC74E"/>
                </a:solidFill>
              </a:rPr>
              <a:t>Pour un meilleur SEO</a:t>
            </a:r>
            <a:endParaRPr lang="fr-FR" sz="2400" dirty="0">
              <a:solidFill>
                <a:srgbClr val="FAC74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216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772" y="2011907"/>
            <a:ext cx="9958092" cy="2176271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858" y="2246645"/>
            <a:ext cx="3129120" cy="170679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Rectangle à coins arrondis 4"/>
          <p:cNvSpPr/>
          <p:nvPr/>
        </p:nvSpPr>
        <p:spPr>
          <a:xfrm>
            <a:off x="3221182" y="394855"/>
            <a:ext cx="6390409" cy="1111827"/>
          </a:xfrm>
          <a:prstGeom prst="roundRect">
            <a:avLst/>
          </a:prstGeom>
          <a:solidFill>
            <a:srgbClr val="FAC74E"/>
          </a:solidFill>
          <a:ln>
            <a:solidFill>
              <a:srgbClr val="FAC7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dirty="0" smtClean="0">
                <a:solidFill>
                  <a:srgbClr val="C00000"/>
                </a:solidFill>
              </a:rPr>
              <a:t>Liens annuaires</a:t>
            </a:r>
            <a:endParaRPr lang="fr-FR" sz="4000" dirty="0">
              <a:solidFill>
                <a:srgbClr val="C00000"/>
              </a:solidFill>
            </a:endParaRPr>
          </a:p>
        </p:txBody>
      </p:sp>
      <p:sp>
        <p:nvSpPr>
          <p:cNvPr id="2" name="Rectangle à coins arrondis 1"/>
          <p:cNvSpPr/>
          <p:nvPr/>
        </p:nvSpPr>
        <p:spPr>
          <a:xfrm>
            <a:off x="377372" y="6241143"/>
            <a:ext cx="2032000" cy="3628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Liens pages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7614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44510" y="-231683"/>
            <a:ext cx="12836510" cy="3615919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92510" y="3742183"/>
            <a:ext cx="10515600" cy="1325563"/>
          </a:xfrm>
        </p:spPr>
        <p:txBody>
          <a:bodyPr/>
          <a:lstStyle/>
          <a:p>
            <a:r>
              <a:rPr lang="fr-FR" dirty="0" smtClean="0">
                <a:solidFill>
                  <a:srgbClr val="FAC74E"/>
                </a:solidFill>
              </a:rPr>
              <a:t>Liens réseaux sociaux</a:t>
            </a:r>
            <a:endParaRPr lang="fr-FR" dirty="0">
              <a:solidFill>
                <a:srgbClr val="FAC74E"/>
              </a:solidFill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448005" y="3981044"/>
            <a:ext cx="3905795" cy="847843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68711" y="5692879"/>
            <a:ext cx="12706913" cy="4159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00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7338" y="1614311"/>
            <a:ext cx="6096395" cy="5384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762" y="5317066"/>
            <a:ext cx="5796981" cy="213808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042" y="3598975"/>
            <a:ext cx="5800423" cy="217631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042" y="1377829"/>
            <a:ext cx="5800423" cy="243142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4" name="Rectangle à coins arrondis 3"/>
          <p:cNvSpPr/>
          <p:nvPr/>
        </p:nvSpPr>
        <p:spPr>
          <a:xfrm>
            <a:off x="124177" y="293511"/>
            <a:ext cx="11706577" cy="1625600"/>
          </a:xfrm>
          <a:prstGeom prst="roundRect">
            <a:avLst/>
          </a:prstGeom>
          <a:solidFill>
            <a:srgbClr val="FAC74E"/>
          </a:solidFill>
          <a:ln>
            <a:solidFill>
              <a:srgbClr val="CF38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F384A"/>
                </a:solidFill>
              </a:rPr>
              <a:t>ACCESSIBILITE</a:t>
            </a:r>
            <a:endParaRPr lang="fr-FR" sz="6600" b="1" dirty="0">
              <a:ln w="22225">
                <a:solidFill>
                  <a:schemeClr val="accent2"/>
                </a:solidFill>
                <a:prstDash val="solid"/>
              </a:ln>
              <a:solidFill>
                <a:srgbClr val="CF384A"/>
              </a:solidFill>
            </a:endParaRPr>
          </a:p>
        </p:txBody>
      </p:sp>
      <p:sp>
        <p:nvSpPr>
          <p:cNvPr id="2" name="Rectangle à coins arrondis 1"/>
          <p:cNvSpPr/>
          <p:nvPr/>
        </p:nvSpPr>
        <p:spPr>
          <a:xfrm>
            <a:off x="6604000" y="1954348"/>
            <a:ext cx="5226754" cy="4704725"/>
          </a:xfrm>
          <a:prstGeom prst="roundRect">
            <a:avLst/>
          </a:prstGeom>
          <a:solidFill>
            <a:srgbClr val="CF38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dirty="0" smtClean="0">
                <a:solidFill>
                  <a:srgbClr val="FAC74E"/>
                </a:solidFill>
              </a:rPr>
              <a:t>Police d’écriture </a:t>
            </a:r>
          </a:p>
          <a:p>
            <a:pPr algn="ctr"/>
            <a:r>
              <a:rPr lang="fr-FR" sz="4000" dirty="0" smtClean="0">
                <a:solidFill>
                  <a:srgbClr val="FAC74E"/>
                </a:solidFill>
              </a:rPr>
              <a:t> pas adapter au format</a:t>
            </a:r>
            <a:endParaRPr lang="fr-FR" sz="4000" dirty="0">
              <a:solidFill>
                <a:srgbClr val="FAC74E"/>
              </a:solidFill>
            </a:endParaRPr>
          </a:p>
        </p:txBody>
      </p:sp>
      <p:sp>
        <p:nvSpPr>
          <p:cNvPr id="3" name="Rectangle à coins arrondis 2"/>
          <p:cNvSpPr/>
          <p:nvPr/>
        </p:nvSpPr>
        <p:spPr>
          <a:xfrm>
            <a:off x="362857" y="6267278"/>
            <a:ext cx="1843315" cy="355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Affichage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0276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à coins arrondis 4"/>
          <p:cNvSpPr/>
          <p:nvPr/>
        </p:nvSpPr>
        <p:spPr>
          <a:xfrm>
            <a:off x="633845" y="443779"/>
            <a:ext cx="5840743" cy="1246909"/>
          </a:xfrm>
          <a:prstGeom prst="roundRect">
            <a:avLst/>
          </a:prstGeom>
          <a:solidFill>
            <a:srgbClr val="CF384A"/>
          </a:solidFill>
          <a:ln>
            <a:solidFill>
              <a:srgbClr val="FAC7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88918" y="365125"/>
            <a:ext cx="10515600" cy="1325563"/>
          </a:xfrm>
        </p:spPr>
        <p:txBody>
          <a:bodyPr/>
          <a:lstStyle/>
          <a:p>
            <a:r>
              <a:rPr lang="fr-FR" dirty="0" smtClean="0">
                <a:solidFill>
                  <a:srgbClr val="FAC74E"/>
                </a:solidFill>
              </a:rPr>
              <a:t>Site Responsive</a:t>
            </a:r>
            <a:endParaRPr lang="fr-FR" dirty="0">
              <a:solidFill>
                <a:srgbClr val="FAC74E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676" y="2086290"/>
            <a:ext cx="5763912" cy="2849391"/>
          </a:xfrm>
          <a:prstGeom prst="rect">
            <a:avLst/>
          </a:prstGeom>
        </p:spPr>
      </p:pic>
      <p:sp>
        <p:nvSpPr>
          <p:cNvPr id="6" name="Rectangle à coins arrondis 5"/>
          <p:cNvSpPr/>
          <p:nvPr/>
        </p:nvSpPr>
        <p:spPr>
          <a:xfrm>
            <a:off x="7626926" y="862446"/>
            <a:ext cx="4094018" cy="499802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4000" dirty="0" smtClean="0">
                <a:solidFill>
                  <a:srgbClr val="FAC74E"/>
                </a:solidFill>
              </a:rPr>
              <a:t>Ordinateur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4000" dirty="0" smtClean="0">
                <a:solidFill>
                  <a:srgbClr val="FAC74E"/>
                </a:solidFill>
              </a:rPr>
              <a:t>Tablette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4000" dirty="0" smtClean="0">
                <a:solidFill>
                  <a:srgbClr val="FAC74E"/>
                </a:solidFill>
              </a:rPr>
              <a:t>smartphone</a:t>
            </a:r>
            <a:endParaRPr lang="fr-FR" sz="4000" dirty="0">
              <a:solidFill>
                <a:srgbClr val="FAC74E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8918" y="2862682"/>
            <a:ext cx="2216727" cy="1201173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4994" y="3009900"/>
            <a:ext cx="928637" cy="1198418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2160" y="3361459"/>
            <a:ext cx="467329" cy="745050"/>
          </a:xfrm>
          <a:prstGeom prst="rect">
            <a:avLst/>
          </a:prstGeom>
        </p:spPr>
      </p:pic>
      <p:sp>
        <p:nvSpPr>
          <p:cNvPr id="9" name="Rectangle à coins arrondis 8"/>
          <p:cNvSpPr/>
          <p:nvPr/>
        </p:nvSpPr>
        <p:spPr>
          <a:xfrm>
            <a:off x="633845" y="6270171"/>
            <a:ext cx="1673926" cy="3338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Responsive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7920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à coins arrondis 1"/>
          <p:cNvSpPr/>
          <p:nvPr/>
        </p:nvSpPr>
        <p:spPr>
          <a:xfrm>
            <a:off x="368710" y="575187"/>
            <a:ext cx="11385755" cy="5958348"/>
          </a:xfrm>
          <a:prstGeom prst="roundRect">
            <a:avLst/>
          </a:prstGeom>
          <a:solidFill>
            <a:srgbClr val="CF38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600" b="1" u="sng" dirty="0" smtClean="0">
              <a:solidFill>
                <a:srgbClr val="FAC74E"/>
              </a:solidFill>
            </a:endParaRPr>
          </a:p>
          <a:p>
            <a:pPr algn="ctr"/>
            <a:endParaRPr lang="fr-FR" sz="3600" b="1" u="sng" dirty="0">
              <a:solidFill>
                <a:srgbClr val="FAC74E"/>
              </a:solidFill>
            </a:endParaRPr>
          </a:p>
          <a:p>
            <a:pPr algn="ctr"/>
            <a:endParaRPr lang="fr-FR" sz="3600" b="1" u="sng" dirty="0" smtClean="0">
              <a:solidFill>
                <a:srgbClr val="FAC74E"/>
              </a:solidFill>
            </a:endParaRPr>
          </a:p>
          <a:p>
            <a:pPr algn="ctr"/>
            <a:r>
              <a:rPr lang="fr-FR" sz="3600" b="1" u="sng" dirty="0" smtClean="0">
                <a:solidFill>
                  <a:srgbClr val="FAC74E"/>
                </a:solidFill>
              </a:rPr>
              <a:t>Résultat</a:t>
            </a:r>
          </a:p>
          <a:p>
            <a:pPr algn="ctr"/>
            <a:endParaRPr lang="fr-FR" sz="3600" b="1" u="sng" dirty="0" smtClean="0">
              <a:solidFill>
                <a:srgbClr val="FAC74E"/>
              </a:solidFill>
            </a:endParaRPr>
          </a:p>
          <a:p>
            <a:pPr algn="ctr"/>
            <a:r>
              <a:rPr lang="fr-FR" sz="3600" dirty="0" smtClean="0">
                <a:solidFill>
                  <a:srgbClr val="FAC74E"/>
                </a:solidFill>
              </a:rPr>
              <a:t>Chargement plus rapides des pages</a:t>
            </a:r>
          </a:p>
          <a:p>
            <a:pPr algn="ctr"/>
            <a:r>
              <a:rPr lang="fr-FR" sz="3600" dirty="0" smtClean="0">
                <a:solidFill>
                  <a:srgbClr val="FAC74E"/>
                </a:solidFill>
              </a:rPr>
              <a:t>Meilleur classement dans les recherches</a:t>
            </a:r>
          </a:p>
          <a:p>
            <a:pPr algn="ctr"/>
            <a:r>
              <a:rPr lang="fr-FR" sz="3600" dirty="0" smtClean="0">
                <a:solidFill>
                  <a:srgbClr val="FAC74E"/>
                </a:solidFill>
              </a:rPr>
              <a:t>Meilleur intégration et logique  du texte </a:t>
            </a:r>
          </a:p>
          <a:p>
            <a:pPr algn="ctr"/>
            <a:r>
              <a:rPr lang="fr-FR" sz="3600" dirty="0" smtClean="0">
                <a:solidFill>
                  <a:srgbClr val="FAC74E"/>
                </a:solidFill>
              </a:rPr>
              <a:t>Un site plus clair</a:t>
            </a:r>
          </a:p>
          <a:p>
            <a:pPr algn="ctr"/>
            <a:r>
              <a:rPr lang="fr-FR" sz="3600" dirty="0" smtClean="0">
                <a:solidFill>
                  <a:srgbClr val="FAC74E"/>
                </a:solidFill>
              </a:rPr>
              <a:t>Centrer sur la création du site</a:t>
            </a:r>
          </a:p>
          <a:p>
            <a:pPr algn="ctr"/>
            <a:r>
              <a:rPr lang="fr-FR" sz="3600" dirty="0" smtClean="0">
                <a:solidFill>
                  <a:srgbClr val="FAC74E"/>
                </a:solidFill>
              </a:rPr>
              <a:t>Meilleur expérience utilisateur</a:t>
            </a:r>
          </a:p>
          <a:p>
            <a:pPr algn="ctr"/>
            <a:r>
              <a:rPr lang="fr-FR" sz="3600" dirty="0" smtClean="0">
                <a:solidFill>
                  <a:srgbClr val="FAC74E"/>
                </a:solidFill>
              </a:rPr>
              <a:t>Réseaux sociaux opérationnelle</a:t>
            </a:r>
          </a:p>
          <a:p>
            <a:pPr algn="ctr"/>
            <a:endParaRPr lang="fr-FR" sz="3600" dirty="0">
              <a:solidFill>
                <a:srgbClr val="FAC74E"/>
              </a:solidFill>
            </a:endParaRPr>
          </a:p>
          <a:p>
            <a:pPr algn="ctr"/>
            <a:endParaRPr lang="fr-FR" sz="3600" dirty="0" smtClean="0">
              <a:solidFill>
                <a:srgbClr val="FAC74E"/>
              </a:solidFill>
            </a:endParaRPr>
          </a:p>
          <a:p>
            <a:pPr algn="ctr"/>
            <a:endParaRPr lang="fr-FR" sz="3600" dirty="0" smtClean="0">
              <a:solidFill>
                <a:srgbClr val="FAC74E"/>
              </a:solidFill>
            </a:endParaRPr>
          </a:p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4243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198" y="1074033"/>
            <a:ext cx="10515600" cy="1325563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rgbClr val="FAC74E"/>
                </a:solidFill>
              </a:rPr>
              <a:t>fin</a:t>
            </a:r>
            <a:endParaRPr lang="fr-FR" dirty="0">
              <a:solidFill>
                <a:srgbClr val="FAC74E"/>
              </a:solidFill>
            </a:endParaRPr>
          </a:p>
        </p:txBody>
      </p:sp>
      <p:sp>
        <p:nvSpPr>
          <p:cNvPr id="4" name="Rectangle à coins arrondis 3"/>
          <p:cNvSpPr/>
          <p:nvPr/>
        </p:nvSpPr>
        <p:spPr>
          <a:xfrm>
            <a:off x="3155243" y="2961086"/>
            <a:ext cx="5881511" cy="2259101"/>
          </a:xfrm>
          <a:prstGeom prst="roundRect">
            <a:avLst/>
          </a:prstGeom>
          <a:solidFill>
            <a:srgbClr val="CF384A"/>
          </a:solidFill>
          <a:ln>
            <a:solidFill>
              <a:srgbClr val="FAC7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623731" y="3163669"/>
            <a:ext cx="4944534" cy="2056518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>
                <a:solidFill>
                  <a:srgbClr val="FAC74E"/>
                </a:solidFill>
              </a:rPr>
              <a:t>PROJET 4</a:t>
            </a:r>
          </a:p>
          <a:p>
            <a:pPr marL="0" indent="0">
              <a:buNone/>
            </a:pPr>
            <a:r>
              <a:rPr lang="fr-FR" dirty="0" smtClean="0">
                <a:solidFill>
                  <a:srgbClr val="FAC74E"/>
                </a:solidFill>
              </a:rPr>
              <a:t>Augmentez votre trafic grâce au référencement naturel SEO</a:t>
            </a:r>
            <a:endParaRPr lang="fr-FR" dirty="0">
              <a:solidFill>
                <a:srgbClr val="FAC74E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FAC74E"/>
                </a:solidFill>
              </a:rPr>
              <a:t>DEGRANGE Frédéric</a:t>
            </a:r>
            <a:endParaRPr lang="fr-FR" dirty="0">
              <a:solidFill>
                <a:srgbClr val="FAC74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07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6042" y="-452848"/>
            <a:ext cx="7531915" cy="7591066"/>
          </a:xfrm>
          <a:prstGeom prst="rect">
            <a:avLst/>
          </a:prstGeom>
        </p:spPr>
      </p:pic>
      <p:sp>
        <p:nvSpPr>
          <p:cNvPr id="5" name="Rectangle à coins arrondis 4"/>
          <p:cNvSpPr/>
          <p:nvPr/>
        </p:nvSpPr>
        <p:spPr>
          <a:xfrm>
            <a:off x="530942" y="575187"/>
            <a:ext cx="10250129" cy="870155"/>
          </a:xfrm>
          <a:prstGeom prst="roundRect">
            <a:avLst/>
          </a:prstGeom>
          <a:solidFill>
            <a:srgbClr val="CF38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 smtClean="0">
                <a:solidFill>
                  <a:srgbClr val="FAC74E"/>
                </a:solidFill>
              </a:rPr>
              <a:t>Bonne pratique pour un bon référencement</a:t>
            </a:r>
            <a:endParaRPr lang="fr-FR" b="1" dirty="0">
              <a:solidFill>
                <a:srgbClr val="FAC74E"/>
              </a:solidFill>
            </a:endParaRPr>
          </a:p>
        </p:txBody>
      </p:sp>
      <p:sp>
        <p:nvSpPr>
          <p:cNvPr id="6" name="Rectangle à coins arrondis 5"/>
          <p:cNvSpPr/>
          <p:nvPr/>
        </p:nvSpPr>
        <p:spPr>
          <a:xfrm>
            <a:off x="838200" y="2050026"/>
            <a:ext cx="6963697" cy="4070555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rgbClr val="FFFF00"/>
                </a:solidFill>
              </a:rPr>
              <a:t>Mots clés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rgbClr val="FFFF00"/>
                </a:solidFill>
              </a:rPr>
              <a:t>Balisages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rgbClr val="FFFF00"/>
                </a:solidFill>
              </a:rPr>
              <a:t>Optimisations des images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rgbClr val="FFFF00"/>
                </a:solidFill>
              </a:rPr>
              <a:t>Privilégier le Mobile-First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rgbClr val="FFFF00"/>
                </a:solidFill>
              </a:rPr>
              <a:t>responsive</a:t>
            </a:r>
            <a:endParaRPr lang="fr-FR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22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6000" b="1" dirty="0" smtClean="0">
                <a:solidFill>
                  <a:srgbClr val="CF384A"/>
                </a:solidFill>
              </a:rPr>
              <a:t>ANALYSE SEO</a:t>
            </a:r>
            <a:endParaRPr lang="fr-FR" sz="6000" b="1" dirty="0">
              <a:solidFill>
                <a:srgbClr val="CF384A"/>
              </a:solidFill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072646"/>
            <a:ext cx="10515600" cy="1450895"/>
          </a:xfrm>
          <a:prstGeom prst="rect">
            <a:avLst/>
          </a:prstGeom>
        </p:spPr>
      </p:pic>
      <p:sp>
        <p:nvSpPr>
          <p:cNvPr id="5" name="Rectangle à coins arrondis 4"/>
          <p:cNvSpPr/>
          <p:nvPr/>
        </p:nvSpPr>
        <p:spPr>
          <a:xfrm>
            <a:off x="4301067" y="1569156"/>
            <a:ext cx="3556000" cy="121532"/>
          </a:xfrm>
          <a:prstGeom prst="roundRect">
            <a:avLst/>
          </a:prstGeom>
          <a:solidFill>
            <a:srgbClr val="FAC74E"/>
          </a:solidFill>
          <a:ln>
            <a:solidFill>
              <a:srgbClr val="CF38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109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2325" y="1745673"/>
            <a:ext cx="3479008" cy="2467408"/>
          </a:xfrm>
          <a:prstGeom prst="rect">
            <a:avLst/>
          </a:prstGeom>
        </p:spPr>
      </p:pic>
      <p:sp>
        <p:nvSpPr>
          <p:cNvPr id="5" name="Rectangle à coins arrondis 4"/>
          <p:cNvSpPr/>
          <p:nvPr/>
        </p:nvSpPr>
        <p:spPr>
          <a:xfrm>
            <a:off x="1368136" y="138121"/>
            <a:ext cx="9455728" cy="1278081"/>
          </a:xfrm>
          <a:prstGeom prst="roundRect">
            <a:avLst/>
          </a:prstGeom>
          <a:solidFill>
            <a:srgbClr val="FAC74E"/>
          </a:solidFill>
          <a:ln>
            <a:solidFill>
              <a:srgbClr val="CF38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 smtClean="0">
                <a:solidFill>
                  <a:srgbClr val="CF384A"/>
                </a:solidFill>
              </a:rPr>
              <a:t>Keywords mots clés</a:t>
            </a:r>
            <a:endParaRPr lang="fr-FR" sz="4400" dirty="0">
              <a:solidFill>
                <a:srgbClr val="CF384A"/>
              </a:solidFill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628" y="2078818"/>
            <a:ext cx="8811274" cy="696543"/>
          </a:xfrm>
          <a:prstGeom prst="rect">
            <a:avLst/>
          </a:prstGeom>
        </p:spPr>
      </p:pic>
      <p:sp>
        <p:nvSpPr>
          <p:cNvPr id="9" name="Rectangle à coins arrondis 8"/>
          <p:cNvSpPr/>
          <p:nvPr/>
        </p:nvSpPr>
        <p:spPr>
          <a:xfrm>
            <a:off x="1368136" y="4390043"/>
            <a:ext cx="9455728" cy="2047010"/>
          </a:xfrm>
          <a:prstGeom prst="roundRect">
            <a:avLst/>
          </a:prstGeom>
          <a:solidFill>
            <a:srgbClr val="CF384A"/>
          </a:solidFill>
          <a:ln>
            <a:solidFill>
              <a:srgbClr val="FAC7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71500" indent="-571500" algn="ctr">
              <a:buFont typeface="Arial" panose="020B0604020202020204" pitchFamily="34" charset="0"/>
              <a:buChar char="•"/>
            </a:pPr>
            <a:r>
              <a:rPr lang="fr-FR" sz="3600" dirty="0" smtClean="0">
                <a:solidFill>
                  <a:srgbClr val="FAC74E"/>
                </a:solidFill>
              </a:rPr>
              <a:t>Pratique qui n’est plus utiliser</a:t>
            </a:r>
          </a:p>
          <a:p>
            <a:pPr marL="571500" indent="-571500" algn="ctr">
              <a:buFont typeface="Arial" panose="020B0604020202020204" pitchFamily="34" charset="0"/>
              <a:buChar char="•"/>
            </a:pPr>
            <a:r>
              <a:rPr lang="fr-FR" sz="3600" dirty="0" err="1" smtClean="0">
                <a:solidFill>
                  <a:srgbClr val="FAC74E"/>
                </a:solidFill>
              </a:rPr>
              <a:t>Cloacking</a:t>
            </a:r>
            <a:r>
              <a:rPr lang="fr-FR" sz="3600" dirty="0" smtClean="0">
                <a:solidFill>
                  <a:srgbClr val="FAC74E"/>
                </a:solidFill>
              </a:rPr>
              <a:t> </a:t>
            </a:r>
            <a:r>
              <a:rPr lang="fr-FR" sz="3600" dirty="0" err="1" smtClean="0">
                <a:solidFill>
                  <a:srgbClr val="FAC74E"/>
                </a:solidFill>
              </a:rPr>
              <a:t>discimulation</a:t>
            </a:r>
            <a:r>
              <a:rPr lang="fr-FR" sz="3600" dirty="0" smtClean="0">
                <a:solidFill>
                  <a:srgbClr val="FAC74E"/>
                </a:solidFill>
              </a:rPr>
              <a:t> de mots clés </a:t>
            </a:r>
            <a:endParaRPr lang="fr-FR" sz="3600" dirty="0">
              <a:solidFill>
                <a:srgbClr val="FAC74E"/>
              </a:solidFill>
            </a:endParaRPr>
          </a:p>
        </p:txBody>
      </p:sp>
      <p:sp>
        <p:nvSpPr>
          <p:cNvPr id="2" name="Rectangle à coins arrondis 1"/>
          <p:cNvSpPr/>
          <p:nvPr/>
        </p:nvSpPr>
        <p:spPr>
          <a:xfrm>
            <a:off x="319314" y="6476097"/>
            <a:ext cx="1291772" cy="2685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Mots clés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910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571500" y="365125"/>
            <a:ext cx="9892145" cy="1325563"/>
          </a:xfrm>
          <a:prstGeom prst="roundRect">
            <a:avLst/>
          </a:prstGeom>
          <a:solidFill>
            <a:srgbClr val="CF384A"/>
          </a:solidFill>
          <a:ln>
            <a:solidFill>
              <a:srgbClr val="FAC7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FAC74E"/>
                </a:solidFill>
              </a:rPr>
              <a:t>Balise </a:t>
            </a:r>
            <a:r>
              <a:rPr lang="fr-FR" dirty="0" err="1" smtClean="0">
                <a:solidFill>
                  <a:srgbClr val="FAC74E"/>
                </a:solidFill>
              </a:rPr>
              <a:t>meta</a:t>
            </a:r>
            <a:r>
              <a:rPr lang="fr-FR" dirty="0" smtClean="0">
                <a:solidFill>
                  <a:srgbClr val="FAC74E"/>
                </a:solidFill>
              </a:rPr>
              <a:t> pour améliorer le classement </a:t>
            </a:r>
            <a:br>
              <a:rPr lang="fr-FR" dirty="0" smtClean="0">
                <a:solidFill>
                  <a:srgbClr val="FAC74E"/>
                </a:solidFill>
              </a:rPr>
            </a:br>
            <a:r>
              <a:rPr lang="fr-FR" dirty="0" smtClean="0">
                <a:solidFill>
                  <a:srgbClr val="FAC74E"/>
                </a:solidFill>
              </a:rPr>
              <a:t>naturel SEO</a:t>
            </a:r>
            <a:endParaRPr lang="fr-FR" dirty="0">
              <a:solidFill>
                <a:srgbClr val="FAC74E"/>
              </a:solidFill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5997" y="1825625"/>
            <a:ext cx="4027978" cy="1852757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808" y="3813320"/>
            <a:ext cx="7313866" cy="169232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404" y="4227414"/>
            <a:ext cx="6506483" cy="64779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741" y="5801014"/>
            <a:ext cx="8192643" cy="571580"/>
          </a:xfrm>
          <a:prstGeom prst="rect">
            <a:avLst/>
          </a:prstGeom>
        </p:spPr>
      </p:pic>
      <p:sp>
        <p:nvSpPr>
          <p:cNvPr id="6" name="Rectangle à coins arrondis 5"/>
          <p:cNvSpPr/>
          <p:nvPr/>
        </p:nvSpPr>
        <p:spPr>
          <a:xfrm>
            <a:off x="8924048" y="2015836"/>
            <a:ext cx="2899064" cy="4356758"/>
          </a:xfrm>
          <a:prstGeom prst="roundRect">
            <a:avLst/>
          </a:prstGeom>
          <a:solidFill>
            <a:srgbClr val="FAC74E"/>
          </a:solidFill>
          <a:ln>
            <a:solidFill>
              <a:srgbClr val="CF38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b="1" u="sng" dirty="0" smtClean="0">
                <a:solidFill>
                  <a:srgbClr val="C00000"/>
                </a:solidFill>
              </a:rPr>
              <a:t>BALISE META</a:t>
            </a:r>
          </a:p>
          <a:p>
            <a:pPr algn="ctr"/>
            <a:endParaRPr lang="fr-FR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rgbClr val="C00000"/>
                </a:solidFill>
              </a:rPr>
              <a:t>Description </a:t>
            </a:r>
          </a:p>
          <a:p>
            <a:pPr algn="ctr"/>
            <a:r>
              <a:rPr lang="fr-FR" dirty="0" smtClean="0">
                <a:solidFill>
                  <a:srgbClr val="C00000"/>
                </a:solidFill>
              </a:rPr>
              <a:t>Du site internet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fr-FR" dirty="0" smtClean="0">
              <a:solidFill>
                <a:srgbClr val="C00000"/>
              </a:solidFill>
            </a:endParaRPr>
          </a:p>
          <a:p>
            <a:pPr algn="ctr"/>
            <a:r>
              <a:rPr lang="fr-FR" dirty="0" smtClean="0">
                <a:solidFill>
                  <a:srgbClr val="C00000"/>
                </a:solidFill>
              </a:rPr>
              <a:t>Ne sont plus autoriser </a:t>
            </a:r>
          </a:p>
          <a:p>
            <a:pPr algn="ctr"/>
            <a:endParaRPr lang="fr-FR" dirty="0" smtClean="0">
              <a:solidFill>
                <a:srgbClr val="C00000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rgbClr val="C00000"/>
                </a:solidFill>
              </a:rPr>
              <a:t>Keywords</a:t>
            </a:r>
          </a:p>
          <a:p>
            <a:pPr algn="ctr"/>
            <a:r>
              <a:rPr lang="fr-FR" dirty="0" smtClean="0">
                <a:solidFill>
                  <a:srgbClr val="C00000"/>
                </a:solidFill>
              </a:rPr>
              <a:t>Mots clés </a:t>
            </a:r>
          </a:p>
          <a:p>
            <a:pPr algn="ctr"/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9" name="Interdiction 8"/>
          <p:cNvSpPr/>
          <p:nvPr/>
        </p:nvSpPr>
        <p:spPr>
          <a:xfrm>
            <a:off x="3712495" y="5640578"/>
            <a:ext cx="1098496" cy="947258"/>
          </a:xfrm>
          <a:prstGeom prst="noSmoking">
            <a:avLst/>
          </a:prstGeom>
          <a:solidFill>
            <a:srgbClr val="CF38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228605" y="6452754"/>
            <a:ext cx="1219189" cy="270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Mots clés</a:t>
            </a:r>
            <a:endParaRPr lang="fr-FR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1770743" y="6452754"/>
            <a:ext cx="1480457" cy="270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Balise Meta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648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à coins arrondis 4"/>
          <p:cNvSpPr/>
          <p:nvPr/>
        </p:nvSpPr>
        <p:spPr>
          <a:xfrm>
            <a:off x="1625347" y="392590"/>
            <a:ext cx="3771900" cy="1268730"/>
          </a:xfrm>
          <a:prstGeom prst="roundRect">
            <a:avLst/>
          </a:prstGeom>
          <a:solidFill>
            <a:srgbClr val="FAC74E"/>
          </a:solidFill>
          <a:ln>
            <a:solidFill>
              <a:srgbClr val="CF38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781682" y="364174"/>
            <a:ext cx="1733550" cy="1325563"/>
          </a:xfrm>
          <a:ln>
            <a:noFill/>
          </a:ln>
        </p:spPr>
        <p:txBody>
          <a:bodyPr>
            <a:normAutofit/>
          </a:bodyPr>
          <a:lstStyle/>
          <a:p>
            <a:r>
              <a:rPr lang="fr-FR" sz="5400" b="1" dirty="0" smtClean="0">
                <a:solidFill>
                  <a:srgbClr val="CF384A"/>
                </a:solidFill>
              </a:rPr>
              <a:t>JS</a:t>
            </a:r>
            <a:endParaRPr lang="fr-FR" sz="5400" b="1" dirty="0">
              <a:solidFill>
                <a:srgbClr val="CF384A"/>
              </a:solidFill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85645"/>
            <a:ext cx="5346194" cy="43513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à coins arrondis 5"/>
          <p:cNvSpPr/>
          <p:nvPr/>
        </p:nvSpPr>
        <p:spPr>
          <a:xfrm>
            <a:off x="7749540" y="925830"/>
            <a:ext cx="3589020" cy="4709160"/>
          </a:xfrm>
          <a:prstGeom prst="roundRect">
            <a:avLst/>
          </a:prstGeom>
          <a:solidFill>
            <a:srgbClr val="CF38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 smtClean="0">
                <a:solidFill>
                  <a:srgbClr val="FAC74E"/>
                </a:solidFill>
              </a:rPr>
              <a:t>Pour un chargement plus rapide </a:t>
            </a:r>
          </a:p>
          <a:p>
            <a:pPr algn="ctr"/>
            <a:r>
              <a:rPr lang="fr-FR" sz="2800" dirty="0" smtClean="0">
                <a:solidFill>
                  <a:srgbClr val="FAC74E"/>
                </a:solidFill>
              </a:rPr>
              <a:t>Des page</a:t>
            </a:r>
          </a:p>
          <a:p>
            <a:pPr algn="ctr"/>
            <a:r>
              <a:rPr lang="fr-FR" sz="2800" dirty="0" smtClean="0">
                <a:solidFill>
                  <a:srgbClr val="FAC74E"/>
                </a:solidFill>
              </a:rPr>
              <a:t>Le JS</a:t>
            </a:r>
          </a:p>
          <a:p>
            <a:pPr algn="ctr"/>
            <a:r>
              <a:rPr lang="fr-FR" sz="2800" dirty="0" smtClean="0">
                <a:solidFill>
                  <a:srgbClr val="FAC74E"/>
                </a:solidFill>
              </a:rPr>
              <a:t>A été positionner en bas de page</a:t>
            </a:r>
            <a:endParaRPr lang="fr-FR" sz="2800" dirty="0">
              <a:solidFill>
                <a:srgbClr val="FAC74E"/>
              </a:solidFill>
            </a:endParaRPr>
          </a:p>
        </p:txBody>
      </p:sp>
      <p:sp>
        <p:nvSpPr>
          <p:cNvPr id="7" name="Rectangle à coins arrondis 6"/>
          <p:cNvSpPr/>
          <p:nvPr/>
        </p:nvSpPr>
        <p:spPr>
          <a:xfrm>
            <a:off x="239232" y="6531665"/>
            <a:ext cx="2772229" cy="2024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Page longue à charger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86369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303" y="2676700"/>
            <a:ext cx="5944430" cy="3000794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464" y="3170659"/>
            <a:ext cx="5052157" cy="1250697"/>
          </a:xfrm>
          <a:prstGeom prst="rect">
            <a:avLst/>
          </a:prstGeom>
          <a:effectLst>
            <a:outerShdw blurRad="50800" dist="127000" dir="7740000" algn="t" rotWithShape="0">
              <a:prstClr val="black">
                <a:alpha val="40000"/>
              </a:prstClr>
            </a:outerShdw>
          </a:effectLst>
        </p:spPr>
      </p:pic>
      <p:sp>
        <p:nvSpPr>
          <p:cNvPr id="10" name="Rectangle 9"/>
          <p:cNvSpPr/>
          <p:nvPr/>
        </p:nvSpPr>
        <p:spPr>
          <a:xfrm>
            <a:off x="-135467" y="68161"/>
            <a:ext cx="12327467" cy="200942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0" dirty="0" smtClean="0">
                <a:solidFill>
                  <a:srgbClr val="CF384A"/>
                </a:solidFill>
              </a:rPr>
              <a:t>Titre de la page de navigation</a:t>
            </a:r>
            <a:endParaRPr lang="fr-FR" sz="6000" dirty="0">
              <a:solidFill>
                <a:srgbClr val="CF384A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8597" y="5288924"/>
            <a:ext cx="4509800" cy="1496340"/>
          </a:xfrm>
          <a:prstGeom prst="rect">
            <a:avLst/>
          </a:prstGeom>
        </p:spPr>
      </p:pic>
      <p:sp>
        <p:nvSpPr>
          <p:cNvPr id="5" name="Ellipse 4"/>
          <p:cNvSpPr/>
          <p:nvPr/>
        </p:nvSpPr>
        <p:spPr>
          <a:xfrm>
            <a:off x="384464" y="4499264"/>
            <a:ext cx="3647209" cy="633845"/>
          </a:xfrm>
          <a:prstGeom prst="ellipse">
            <a:avLst/>
          </a:prstGeom>
          <a:noFill/>
          <a:ln w="38100">
            <a:solidFill>
              <a:srgbClr val="FAC7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à coins arrondis 5"/>
          <p:cNvSpPr/>
          <p:nvPr/>
        </p:nvSpPr>
        <p:spPr>
          <a:xfrm>
            <a:off x="8113486" y="2676700"/>
            <a:ext cx="3410857" cy="3448329"/>
          </a:xfrm>
          <a:prstGeom prst="roundRect">
            <a:avLst/>
          </a:prstGeom>
          <a:solidFill>
            <a:srgbClr val="FAC74E"/>
          </a:solidFill>
          <a:ln>
            <a:solidFill>
              <a:srgbClr val="FAC7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 smtClean="0">
                <a:solidFill>
                  <a:srgbClr val="CF384A"/>
                </a:solidFill>
              </a:rPr>
              <a:t>Titre de page</a:t>
            </a:r>
          </a:p>
          <a:p>
            <a:pPr algn="ctr"/>
            <a:r>
              <a:rPr lang="fr-FR" sz="3200" dirty="0" smtClean="0">
                <a:solidFill>
                  <a:srgbClr val="CF384A"/>
                </a:solidFill>
              </a:rPr>
              <a:t>Expérience utilisateur</a:t>
            </a:r>
          </a:p>
          <a:p>
            <a:pPr algn="ctr"/>
            <a:r>
              <a:rPr lang="fr-FR" sz="3200" dirty="0" smtClean="0">
                <a:solidFill>
                  <a:srgbClr val="CF384A"/>
                </a:solidFill>
              </a:rPr>
              <a:t>SEO</a:t>
            </a:r>
            <a:endParaRPr lang="fr-FR" sz="3200" dirty="0">
              <a:solidFill>
                <a:srgbClr val="CF38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053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à coins arrondis 4"/>
          <p:cNvSpPr/>
          <p:nvPr/>
        </p:nvSpPr>
        <p:spPr>
          <a:xfrm>
            <a:off x="2720622" y="191911"/>
            <a:ext cx="7258756" cy="1715911"/>
          </a:xfrm>
          <a:prstGeom prst="roundRect">
            <a:avLst/>
          </a:prstGeom>
          <a:solidFill>
            <a:srgbClr val="CF384A"/>
          </a:solidFill>
          <a:ln>
            <a:solidFill>
              <a:srgbClr val="CF38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42734" y="387084"/>
            <a:ext cx="10515600" cy="1325563"/>
          </a:xfrm>
        </p:spPr>
        <p:txBody>
          <a:bodyPr>
            <a:normAutofit/>
          </a:bodyPr>
          <a:lstStyle/>
          <a:p>
            <a:r>
              <a:rPr lang="fr-FR" sz="6000" b="1" dirty="0" smtClean="0">
                <a:solidFill>
                  <a:srgbClr val="FAC74E"/>
                </a:solidFill>
              </a:rPr>
              <a:t>Renommer les IMG</a:t>
            </a:r>
            <a:endParaRPr lang="fr-FR" sz="6000" b="1" dirty="0">
              <a:solidFill>
                <a:srgbClr val="FAC74E"/>
              </a:solidFill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3316" y="4598579"/>
            <a:ext cx="5578836" cy="1765128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863" y="2926035"/>
            <a:ext cx="6749429" cy="22991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à coins arrondis 5"/>
          <p:cNvSpPr/>
          <p:nvPr/>
        </p:nvSpPr>
        <p:spPr>
          <a:xfrm>
            <a:off x="8723086" y="2384674"/>
            <a:ext cx="3004457" cy="3381829"/>
          </a:xfrm>
          <a:prstGeom prst="roundRect">
            <a:avLst/>
          </a:prstGeom>
          <a:solidFill>
            <a:srgbClr val="FAC74E"/>
          </a:solidFill>
          <a:ln>
            <a:solidFill>
              <a:srgbClr val="FAC7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rgbClr val="CF384A"/>
                </a:solidFill>
              </a:rPr>
              <a:t>Image renommer pour </a:t>
            </a:r>
          </a:p>
          <a:p>
            <a:pPr algn="ctr"/>
            <a:r>
              <a:rPr lang="fr-FR" sz="2400" dirty="0" smtClean="0">
                <a:solidFill>
                  <a:srgbClr val="CF384A"/>
                </a:solidFill>
              </a:rPr>
              <a:t>Un meilleur classement </a:t>
            </a:r>
          </a:p>
          <a:p>
            <a:pPr algn="ctr"/>
            <a:r>
              <a:rPr lang="fr-FR" sz="2400" dirty="0" smtClean="0">
                <a:solidFill>
                  <a:srgbClr val="CF384A"/>
                </a:solidFill>
              </a:rPr>
              <a:t>Google image</a:t>
            </a:r>
          </a:p>
          <a:p>
            <a:pPr algn="ctr"/>
            <a:r>
              <a:rPr lang="fr-FR" sz="2400" dirty="0" smtClean="0">
                <a:solidFill>
                  <a:srgbClr val="CF384A"/>
                </a:solidFill>
              </a:rPr>
              <a:t>Et SEO</a:t>
            </a:r>
            <a:endParaRPr lang="fr-FR" sz="2400" dirty="0">
              <a:solidFill>
                <a:srgbClr val="CF384A"/>
              </a:solidFill>
            </a:endParaRPr>
          </a:p>
        </p:txBody>
      </p:sp>
      <p:sp>
        <p:nvSpPr>
          <p:cNvPr id="7" name="Rectangle à coins arrondis 6"/>
          <p:cNvSpPr/>
          <p:nvPr/>
        </p:nvSpPr>
        <p:spPr>
          <a:xfrm>
            <a:off x="453316" y="6502400"/>
            <a:ext cx="1535141" cy="2322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</a:t>
            </a:r>
            <a:r>
              <a:rPr lang="fr-FR" dirty="0" smtClean="0"/>
              <a:t>ffichage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053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à coins arrondis 5"/>
          <p:cNvSpPr/>
          <p:nvPr/>
        </p:nvSpPr>
        <p:spPr>
          <a:xfrm>
            <a:off x="2520315" y="410686"/>
            <a:ext cx="7029450" cy="1234440"/>
          </a:xfrm>
          <a:prstGeom prst="roundRect">
            <a:avLst/>
          </a:prstGeom>
          <a:solidFill>
            <a:srgbClr val="CF38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5400" b="1" dirty="0" smtClean="0">
                <a:solidFill>
                  <a:srgbClr val="FAC74E"/>
                </a:solidFill>
              </a:rPr>
              <a:t>Format IMG</a:t>
            </a:r>
            <a:endParaRPr lang="fr-FR" sz="5400" b="1" dirty="0">
              <a:solidFill>
                <a:srgbClr val="FAC74E"/>
              </a:solidFill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1165860" y="2046333"/>
            <a:ext cx="9738360" cy="442341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4183" y="2673374"/>
            <a:ext cx="4505954" cy="1924319"/>
          </a:xfrm>
          <a:prstGeom prst="rect">
            <a:avLst/>
          </a:prstGeom>
        </p:spPr>
      </p:pic>
      <p:sp>
        <p:nvSpPr>
          <p:cNvPr id="3" name="Rectangle à coins arrondis 2"/>
          <p:cNvSpPr/>
          <p:nvPr/>
        </p:nvSpPr>
        <p:spPr>
          <a:xfrm>
            <a:off x="7300685" y="2673374"/>
            <a:ext cx="3062515" cy="3033486"/>
          </a:xfrm>
          <a:prstGeom prst="roundRect">
            <a:avLst/>
          </a:prstGeom>
          <a:solidFill>
            <a:srgbClr val="FAC74E"/>
          </a:solidFill>
          <a:ln>
            <a:solidFill>
              <a:srgbClr val="FAC7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 smtClean="0">
                <a:solidFill>
                  <a:srgbClr val="CF384A"/>
                </a:solidFill>
              </a:rPr>
              <a:t>Images au même</a:t>
            </a:r>
          </a:p>
          <a:p>
            <a:pPr algn="ctr"/>
            <a:r>
              <a:rPr lang="fr-FR" sz="3200" dirty="0" smtClean="0">
                <a:solidFill>
                  <a:srgbClr val="CF384A"/>
                </a:solidFill>
              </a:rPr>
              <a:t>format</a:t>
            </a:r>
            <a:endParaRPr lang="fr-FR" sz="3200" dirty="0">
              <a:solidFill>
                <a:srgbClr val="CF384A"/>
              </a:solidFill>
            </a:endParaRPr>
          </a:p>
        </p:txBody>
      </p:sp>
      <p:sp>
        <p:nvSpPr>
          <p:cNvPr id="7" name="Rectangle à coins arrondis 6"/>
          <p:cNvSpPr/>
          <p:nvPr/>
        </p:nvSpPr>
        <p:spPr>
          <a:xfrm>
            <a:off x="304800" y="6469743"/>
            <a:ext cx="1190171" cy="2503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Affichage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2104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621</TotalTime>
  <Words>234</Words>
  <Application>Microsoft Office PowerPoint</Application>
  <PresentationFormat>Grand écran</PresentationFormat>
  <Paragraphs>92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Thème Office</vt:lpstr>
      <vt:lpstr>La chouette agence</vt:lpstr>
      <vt:lpstr>Bonne pratique pour un bon référencement</vt:lpstr>
      <vt:lpstr>ANALYSE SEO</vt:lpstr>
      <vt:lpstr>Présentation PowerPoint</vt:lpstr>
      <vt:lpstr>Balise meta pour améliorer le classement  naturel SEO</vt:lpstr>
      <vt:lpstr>JS</vt:lpstr>
      <vt:lpstr>Présentation PowerPoint</vt:lpstr>
      <vt:lpstr>Renommer les IMG</vt:lpstr>
      <vt:lpstr>Format IMG</vt:lpstr>
      <vt:lpstr>Couleurs</vt:lpstr>
      <vt:lpstr>&lt;Strong&gt;</vt:lpstr>
      <vt:lpstr>Liens page</vt:lpstr>
      <vt:lpstr>Présentation PowerPoint</vt:lpstr>
      <vt:lpstr>Liens réseaux sociaux</vt:lpstr>
      <vt:lpstr>Présentation PowerPoint</vt:lpstr>
      <vt:lpstr>Site Responsive</vt:lpstr>
      <vt:lpstr>Présentation PowerPoint</vt:lpstr>
      <vt:lpstr>fin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fredo</dc:creator>
  <cp:lastModifiedBy>fredo</cp:lastModifiedBy>
  <cp:revision>38</cp:revision>
  <dcterms:created xsi:type="dcterms:W3CDTF">2022-01-22T17:01:54Z</dcterms:created>
  <dcterms:modified xsi:type="dcterms:W3CDTF">2022-02-09T12:12:27Z</dcterms:modified>
</cp:coreProperties>
</file>