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63" r:id="rId5"/>
    <p:sldId id="262" r:id="rId6"/>
    <p:sldId id="275" r:id="rId7"/>
    <p:sldId id="258" r:id="rId8"/>
    <p:sldId id="261" r:id="rId9"/>
    <p:sldId id="267" r:id="rId10"/>
    <p:sldId id="276" r:id="rId11"/>
    <p:sldId id="277" r:id="rId12"/>
    <p:sldId id="266" r:id="rId13"/>
    <p:sldId id="268" r:id="rId14"/>
    <p:sldId id="271" r:id="rId15"/>
    <p:sldId id="265" r:id="rId16"/>
    <p:sldId id="272" r:id="rId17"/>
    <p:sldId id="259" r:id="rId18"/>
    <p:sldId id="273" r:id="rId19"/>
    <p:sldId id="270" r:id="rId20"/>
    <p:sldId id="260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84A"/>
    <a:srgbClr val="FAC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9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59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45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34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31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03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31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2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79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36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27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33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49A12-6D64-4FC5-8C45-D8F5AEFED95C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02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150953" y="4540935"/>
            <a:ext cx="5170311" cy="2061721"/>
          </a:xfrm>
          <a:prstGeom prst="roundRect">
            <a:avLst/>
          </a:prstGeom>
          <a:solidFill>
            <a:srgbClr val="CF384A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26687" y="4582904"/>
            <a:ext cx="4244622" cy="1873074"/>
          </a:xfrm>
        </p:spPr>
        <p:txBody>
          <a:bodyPr/>
          <a:lstStyle/>
          <a:p>
            <a:r>
              <a:rPr lang="fr-FR" dirty="0" smtClean="0">
                <a:solidFill>
                  <a:srgbClr val="FAC74E"/>
                </a:solidFill>
              </a:rPr>
              <a:t>La chouette agence</a:t>
            </a:r>
            <a:endParaRPr lang="fr-FR" dirty="0">
              <a:solidFill>
                <a:srgbClr val="FAC74E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065" y="0"/>
            <a:ext cx="4953936" cy="6858000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7238065" y="0"/>
            <a:ext cx="0" cy="6976533"/>
          </a:xfrm>
          <a:prstGeom prst="line">
            <a:avLst/>
          </a:prstGeom>
          <a:ln>
            <a:solidFill>
              <a:srgbClr val="FAC7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147281" y="4093737"/>
            <a:ext cx="3177653" cy="67733"/>
          </a:xfrm>
          <a:prstGeom prst="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728" y="1944976"/>
            <a:ext cx="1904762" cy="1904762"/>
          </a:xfrm>
          <a:prstGeom prst="rect">
            <a:avLst/>
          </a:prstGeom>
        </p:spPr>
      </p:pic>
      <p:sp>
        <p:nvSpPr>
          <p:cNvPr id="10" name="Rectangle à coins arrondis 9"/>
          <p:cNvSpPr/>
          <p:nvPr/>
        </p:nvSpPr>
        <p:spPr>
          <a:xfrm>
            <a:off x="1416240" y="315324"/>
            <a:ext cx="4639734" cy="1072445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solidFill>
                  <a:srgbClr val="CF384A"/>
                </a:solidFill>
              </a:rPr>
              <a:t>AUDIT SEO</a:t>
            </a:r>
            <a:endParaRPr lang="fr-FR" sz="4400" dirty="0">
              <a:solidFill>
                <a:srgbClr val="CF38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42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61051"/>
            <a:ext cx="10515600" cy="148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5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64423" y="450443"/>
            <a:ext cx="10284031" cy="1463675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35134" y="519500"/>
            <a:ext cx="5942611" cy="1325563"/>
          </a:xfrm>
          <a:ln>
            <a:noFill/>
          </a:ln>
        </p:spPr>
        <p:txBody>
          <a:bodyPr>
            <a:normAutofit/>
          </a:bodyPr>
          <a:lstStyle/>
          <a:p>
            <a:r>
              <a:rPr lang="fr-FR" sz="4800" b="1" dirty="0" smtClean="0">
                <a:solidFill>
                  <a:srgbClr val="CF384A"/>
                </a:solidFill>
              </a:rPr>
              <a:t>CHARGEMENT DU SITE</a:t>
            </a:r>
            <a:endParaRPr lang="fr-FR" sz="4800" b="1" dirty="0">
              <a:solidFill>
                <a:srgbClr val="CF384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93" y="2562950"/>
            <a:ext cx="4877481" cy="111458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98" y="3832245"/>
            <a:ext cx="4501669" cy="280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2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736271" y="1423815"/>
            <a:ext cx="10089572" cy="496988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2431473" y="305547"/>
            <a:ext cx="7065818" cy="914400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6271" y="101679"/>
            <a:ext cx="10515600" cy="1325563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CF384A"/>
                </a:solidFill>
              </a:rPr>
              <a:t>Couleurs</a:t>
            </a:r>
            <a:endParaRPr lang="fr-FR" b="1" dirty="0">
              <a:solidFill>
                <a:srgbClr val="CF384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381" y="1837381"/>
            <a:ext cx="4189892" cy="172856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653" y="2102495"/>
            <a:ext cx="1609950" cy="676369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13381" y="3927215"/>
            <a:ext cx="5052671" cy="209951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9" name="Ellipse 8"/>
          <p:cNvSpPr/>
          <p:nvPr/>
        </p:nvSpPr>
        <p:spPr>
          <a:xfrm>
            <a:off x="1620982" y="2778864"/>
            <a:ext cx="1236518" cy="972254"/>
          </a:xfrm>
          <a:prstGeom prst="ellipse">
            <a:avLst/>
          </a:prstGeom>
          <a:noFill/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1735282" y="5076681"/>
            <a:ext cx="1392382" cy="1036533"/>
          </a:xfrm>
          <a:prstGeom prst="ellipse">
            <a:avLst/>
          </a:prstGeom>
          <a:noFill/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190500" y="6462910"/>
            <a:ext cx="1430482" cy="340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Affichage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332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891790" y="309909"/>
            <a:ext cx="6023610" cy="1451610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60866" y="372932"/>
            <a:ext cx="4271010" cy="1325563"/>
          </a:xfrm>
        </p:spPr>
        <p:txBody>
          <a:bodyPr>
            <a:normAutofit/>
          </a:bodyPr>
          <a:lstStyle/>
          <a:p>
            <a:r>
              <a:rPr lang="fr-FR" sz="6600" b="1" dirty="0" smtClean="0">
                <a:solidFill>
                  <a:srgbClr val="CF384A"/>
                </a:solidFill>
              </a:rPr>
              <a:t>&lt;</a:t>
            </a:r>
            <a:r>
              <a:rPr lang="fr-FR" sz="6600" b="1" dirty="0" err="1">
                <a:solidFill>
                  <a:srgbClr val="CF384A"/>
                </a:solidFill>
              </a:rPr>
              <a:t>S</a:t>
            </a:r>
            <a:r>
              <a:rPr lang="fr-FR" sz="6600" b="1" dirty="0" err="1" smtClean="0">
                <a:solidFill>
                  <a:srgbClr val="CF384A"/>
                </a:solidFill>
              </a:rPr>
              <a:t>trong</a:t>
            </a:r>
            <a:r>
              <a:rPr lang="fr-FR" sz="6600" b="1" dirty="0" smtClean="0">
                <a:solidFill>
                  <a:srgbClr val="CF384A"/>
                </a:solidFill>
              </a:rPr>
              <a:t>&gt;</a:t>
            </a:r>
            <a:endParaRPr lang="fr-FR" sz="6600" b="1" dirty="0">
              <a:solidFill>
                <a:srgbClr val="CF384A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7938655" y="1824542"/>
            <a:ext cx="4125189" cy="4929549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AC74E"/>
                </a:solidFill>
              </a:rPr>
              <a:t>Balises mis en place permet a </a:t>
            </a:r>
            <a:r>
              <a:rPr lang="fr-FR" sz="2400" dirty="0">
                <a:solidFill>
                  <a:srgbClr val="FAC74E"/>
                </a:solidFill>
              </a:rPr>
              <a:t>G</a:t>
            </a:r>
            <a:r>
              <a:rPr lang="fr-FR" sz="2400" dirty="0" smtClean="0">
                <a:solidFill>
                  <a:srgbClr val="FAC74E"/>
                </a:solidFill>
              </a:rPr>
              <a:t>oogle de comprendre que ces mots sont important</a:t>
            </a:r>
          </a:p>
          <a:p>
            <a:pPr algn="ctr"/>
            <a:endParaRPr lang="fr-FR" sz="2400" dirty="0" smtClean="0">
              <a:solidFill>
                <a:srgbClr val="FAC74E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AC74E"/>
                </a:solidFill>
              </a:rPr>
              <a:t>Pour le coté utilisateur les mots sont mis en avant</a:t>
            </a:r>
          </a:p>
          <a:p>
            <a:pPr algn="ctr"/>
            <a:endParaRPr lang="fr-FR" sz="2400" dirty="0" smtClean="0">
              <a:solidFill>
                <a:srgbClr val="FAC74E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AC74E"/>
                </a:solidFill>
              </a:rPr>
              <a:t>Il se démarque du texte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AC74E"/>
                </a:solidFill>
              </a:rPr>
              <a:t>Mise en gras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53" y="2440463"/>
            <a:ext cx="6891265" cy="88379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38" y="4711276"/>
            <a:ext cx="6830378" cy="192431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83" y="3085517"/>
            <a:ext cx="7064404" cy="11169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à coins arrondis 7"/>
          <p:cNvSpPr/>
          <p:nvPr/>
        </p:nvSpPr>
        <p:spPr>
          <a:xfrm>
            <a:off x="288853" y="6415314"/>
            <a:ext cx="1801204" cy="338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Affichage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78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955964" y="587086"/>
            <a:ext cx="3419181" cy="1049481"/>
          </a:xfrm>
          <a:prstGeom prst="roundRect">
            <a:avLst/>
          </a:prstGeom>
          <a:solidFill>
            <a:srgbClr val="FAC7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91491" y="449044"/>
            <a:ext cx="10515600" cy="1325563"/>
          </a:xfrm>
        </p:spPr>
        <p:txBody>
          <a:bodyPr/>
          <a:lstStyle/>
          <a:p>
            <a:r>
              <a:rPr lang="fr-FR" dirty="0" smtClean="0">
                <a:solidFill>
                  <a:srgbClr val="CF384A"/>
                </a:solidFill>
              </a:rPr>
              <a:t>Liens page</a:t>
            </a:r>
            <a:endParaRPr lang="fr-FR" dirty="0">
              <a:solidFill>
                <a:srgbClr val="CF384A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12883"/>
            <a:ext cx="4210638" cy="2715004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7429500" y="1111827"/>
            <a:ext cx="3844636" cy="4738255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rgbClr val="FAC74E"/>
                </a:solidFill>
              </a:rPr>
              <a:t>Trop de liens envoi à la même page,</a:t>
            </a:r>
          </a:p>
          <a:p>
            <a:pPr algn="ctr"/>
            <a:endParaRPr lang="fr-FR" sz="2400" dirty="0" smtClean="0">
              <a:solidFill>
                <a:srgbClr val="FAC74E"/>
              </a:solidFill>
            </a:endParaRPr>
          </a:p>
          <a:p>
            <a:pPr algn="ctr"/>
            <a:r>
              <a:rPr lang="fr-FR" sz="2400" dirty="0" smtClean="0">
                <a:solidFill>
                  <a:srgbClr val="FAC74E"/>
                </a:solidFill>
              </a:rPr>
              <a:t>Pour se faire</a:t>
            </a:r>
          </a:p>
          <a:p>
            <a:pPr algn="ctr"/>
            <a:endParaRPr lang="fr-FR" sz="2400" dirty="0" smtClean="0">
              <a:solidFill>
                <a:srgbClr val="FAC74E"/>
              </a:solidFill>
            </a:endParaRPr>
          </a:p>
          <a:p>
            <a:pPr algn="ctr"/>
            <a:r>
              <a:rPr lang="fr-FR" sz="2400" dirty="0" smtClean="0">
                <a:solidFill>
                  <a:srgbClr val="FAC74E"/>
                </a:solidFill>
              </a:rPr>
              <a:t>Des liens on été supprimer </a:t>
            </a:r>
          </a:p>
          <a:p>
            <a:pPr algn="ctr"/>
            <a:r>
              <a:rPr lang="fr-FR" sz="2400" dirty="0" smtClean="0">
                <a:solidFill>
                  <a:srgbClr val="FAC74E"/>
                </a:solidFill>
              </a:rPr>
              <a:t>Pour un meilleur SEO</a:t>
            </a:r>
            <a:endParaRPr lang="fr-FR" sz="2400" dirty="0">
              <a:solidFill>
                <a:srgbClr val="FAC74E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342900" y="6286500"/>
            <a:ext cx="150876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Liens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216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2" y="2011907"/>
            <a:ext cx="9958092" cy="217627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858" y="2246645"/>
            <a:ext cx="3129120" cy="17067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Rectangle à coins arrondis 4"/>
          <p:cNvSpPr/>
          <p:nvPr/>
        </p:nvSpPr>
        <p:spPr>
          <a:xfrm>
            <a:off x="3221182" y="394855"/>
            <a:ext cx="6390409" cy="1111827"/>
          </a:xfrm>
          <a:prstGeom prst="roundRect">
            <a:avLst/>
          </a:prstGeom>
          <a:solidFill>
            <a:srgbClr val="FAC74E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smtClean="0">
                <a:solidFill>
                  <a:srgbClr val="C00000"/>
                </a:solidFill>
              </a:rPr>
              <a:t>Liens annuaires</a:t>
            </a:r>
            <a:endParaRPr lang="fr-FR" sz="4000" dirty="0">
              <a:solidFill>
                <a:srgbClr val="C00000"/>
              </a:solidFill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377372" y="6241143"/>
            <a:ext cx="2032000" cy="362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Liens pages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61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4510" y="-231683"/>
            <a:ext cx="12836510" cy="361591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2510" y="3742183"/>
            <a:ext cx="10515600" cy="1325563"/>
          </a:xfrm>
        </p:spPr>
        <p:txBody>
          <a:bodyPr/>
          <a:lstStyle/>
          <a:p>
            <a:r>
              <a:rPr lang="fr-FR" dirty="0" smtClean="0">
                <a:solidFill>
                  <a:srgbClr val="FAC74E"/>
                </a:solidFill>
              </a:rPr>
              <a:t>Liens réseaux sociaux</a:t>
            </a:r>
            <a:endParaRPr lang="fr-FR" dirty="0">
              <a:solidFill>
                <a:srgbClr val="FAC74E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48005" y="3981044"/>
            <a:ext cx="3905795" cy="84784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68711" y="5692879"/>
            <a:ext cx="12706913" cy="415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0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7338" y="1614311"/>
            <a:ext cx="6096395" cy="538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62" y="5317066"/>
            <a:ext cx="5796981" cy="21380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42" y="3598975"/>
            <a:ext cx="5800423" cy="21763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042" y="1377829"/>
            <a:ext cx="5800423" cy="24314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à coins arrondis 3"/>
          <p:cNvSpPr/>
          <p:nvPr/>
        </p:nvSpPr>
        <p:spPr>
          <a:xfrm>
            <a:off x="124177" y="293511"/>
            <a:ext cx="11706577" cy="1625600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F384A"/>
                </a:solidFill>
              </a:rPr>
              <a:t>ACCESSIBILITE</a:t>
            </a:r>
            <a:endParaRPr lang="fr-FR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CF384A"/>
              </a:solidFill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6604000" y="1954348"/>
            <a:ext cx="5226754" cy="4704725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smtClean="0">
                <a:solidFill>
                  <a:srgbClr val="FAC74E"/>
                </a:solidFill>
              </a:rPr>
              <a:t>Police d’écriture </a:t>
            </a:r>
          </a:p>
          <a:p>
            <a:pPr algn="ctr"/>
            <a:r>
              <a:rPr lang="fr-FR" sz="4000" dirty="0" smtClean="0">
                <a:solidFill>
                  <a:srgbClr val="FAC74E"/>
                </a:solidFill>
              </a:rPr>
              <a:t> pas adapter au format</a:t>
            </a:r>
            <a:endParaRPr lang="fr-FR" sz="4000" dirty="0">
              <a:solidFill>
                <a:srgbClr val="FAC74E"/>
              </a:solidFill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362857" y="6267278"/>
            <a:ext cx="1843315" cy="355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Affichage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276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633845" y="443779"/>
            <a:ext cx="5840743" cy="1246909"/>
          </a:xfrm>
          <a:prstGeom prst="roundRect">
            <a:avLst/>
          </a:prstGeom>
          <a:solidFill>
            <a:srgbClr val="CF384A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88918" y="365125"/>
            <a:ext cx="10515600" cy="1325563"/>
          </a:xfrm>
        </p:spPr>
        <p:txBody>
          <a:bodyPr/>
          <a:lstStyle/>
          <a:p>
            <a:r>
              <a:rPr lang="fr-FR" dirty="0" smtClean="0">
                <a:solidFill>
                  <a:srgbClr val="FAC74E"/>
                </a:solidFill>
              </a:rPr>
              <a:t>Site Responsive</a:t>
            </a:r>
            <a:endParaRPr lang="fr-FR" dirty="0">
              <a:solidFill>
                <a:srgbClr val="FAC74E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76" y="2086290"/>
            <a:ext cx="5763912" cy="2849391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7626926" y="862446"/>
            <a:ext cx="4094018" cy="49980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dirty="0" smtClean="0">
                <a:solidFill>
                  <a:srgbClr val="FAC74E"/>
                </a:solidFill>
              </a:rPr>
              <a:t>Ordinateur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dirty="0" smtClean="0">
                <a:solidFill>
                  <a:srgbClr val="FAC74E"/>
                </a:solidFill>
              </a:rPr>
              <a:t>Tablette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dirty="0" smtClean="0">
                <a:solidFill>
                  <a:srgbClr val="FAC74E"/>
                </a:solidFill>
              </a:rPr>
              <a:t>smartphone</a:t>
            </a:r>
            <a:endParaRPr lang="fr-FR" sz="4000" dirty="0">
              <a:solidFill>
                <a:srgbClr val="FAC74E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918" y="2862682"/>
            <a:ext cx="2216727" cy="12011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994" y="3009900"/>
            <a:ext cx="928637" cy="119841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160" y="3361459"/>
            <a:ext cx="467329" cy="745050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633845" y="6270171"/>
            <a:ext cx="1673926" cy="333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Responsive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920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368710" y="575187"/>
            <a:ext cx="11385755" cy="5958348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 u="sng" dirty="0" smtClean="0">
              <a:solidFill>
                <a:srgbClr val="FAC74E"/>
              </a:solidFill>
            </a:endParaRPr>
          </a:p>
          <a:p>
            <a:pPr algn="ctr"/>
            <a:endParaRPr lang="fr-FR" sz="3600" b="1" u="sng" dirty="0">
              <a:solidFill>
                <a:srgbClr val="FAC74E"/>
              </a:solidFill>
            </a:endParaRPr>
          </a:p>
          <a:p>
            <a:pPr algn="ctr"/>
            <a:endParaRPr lang="fr-FR" sz="3600" b="1" u="sng" dirty="0" smtClean="0">
              <a:solidFill>
                <a:srgbClr val="FAC74E"/>
              </a:solidFill>
            </a:endParaRPr>
          </a:p>
          <a:p>
            <a:pPr algn="ctr"/>
            <a:r>
              <a:rPr lang="fr-FR" sz="3600" b="1" u="sng" dirty="0" smtClean="0">
                <a:solidFill>
                  <a:srgbClr val="FAC74E"/>
                </a:solidFill>
              </a:rPr>
              <a:t>Résultat</a:t>
            </a:r>
          </a:p>
          <a:p>
            <a:pPr algn="ctr"/>
            <a:endParaRPr lang="fr-FR" sz="3600" b="1" u="sng" dirty="0" smtClean="0">
              <a:solidFill>
                <a:srgbClr val="FAC74E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rgbClr val="FAC74E"/>
                </a:solidFill>
              </a:rPr>
              <a:t>Chargement plus rapide des pages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rgbClr val="FAC74E"/>
                </a:solidFill>
              </a:rPr>
              <a:t>Meilleur classement dans les moteurs de recherches</a:t>
            </a:r>
          </a:p>
          <a:p>
            <a:r>
              <a:rPr lang="fr-FR" sz="3600" dirty="0" smtClean="0">
                <a:solidFill>
                  <a:srgbClr val="FAC74E"/>
                </a:solidFill>
              </a:rPr>
              <a:t>      (entre 3 et 6 mois)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rgbClr val="FAC74E"/>
                </a:solidFill>
              </a:rPr>
              <a:t>Un site plus clair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rgbClr val="FAC74E"/>
                </a:solidFill>
              </a:rPr>
              <a:t>Centrer sur la création du site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rgbClr val="FAC74E"/>
                </a:solidFill>
              </a:rPr>
              <a:t>Meilleur expérience utilisateur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rgbClr val="FAC74E"/>
                </a:solidFill>
              </a:rPr>
              <a:t>Réseaux sociaux opérationnelle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fr-FR" sz="3600" dirty="0">
              <a:solidFill>
                <a:srgbClr val="FAC74E"/>
              </a:solidFill>
            </a:endParaRPr>
          </a:p>
          <a:p>
            <a:pPr algn="ctr"/>
            <a:endParaRPr lang="fr-FR" sz="3600" dirty="0" smtClean="0">
              <a:solidFill>
                <a:srgbClr val="FAC74E"/>
              </a:solidFill>
            </a:endParaRPr>
          </a:p>
          <a:p>
            <a:pPr algn="ctr"/>
            <a:endParaRPr lang="fr-FR" sz="3600" dirty="0" smtClean="0">
              <a:solidFill>
                <a:srgbClr val="FAC74E"/>
              </a:solidFill>
            </a:endParaRP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243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042" y="-452848"/>
            <a:ext cx="7531915" cy="7591066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530942" y="575187"/>
            <a:ext cx="10250129" cy="870155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solidFill>
                  <a:srgbClr val="FAC74E"/>
                </a:solidFill>
              </a:rPr>
              <a:t>Bonne pratique pour un bon référencement</a:t>
            </a:r>
            <a:endParaRPr lang="fr-FR" b="1" dirty="0">
              <a:solidFill>
                <a:srgbClr val="FAC74E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838200" y="2050026"/>
            <a:ext cx="6963697" cy="407055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FF00"/>
                </a:solidFill>
              </a:rPr>
              <a:t>Mots clés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FF00"/>
                </a:solidFill>
              </a:rPr>
              <a:t>Balisages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FF00"/>
                </a:solidFill>
              </a:rPr>
              <a:t>Optimisations des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FF00"/>
                </a:solidFill>
              </a:rPr>
              <a:t>Privilégier le Mobile-First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FF00"/>
                </a:solidFill>
              </a:rPr>
              <a:t>responsive</a:t>
            </a:r>
            <a:endParaRPr lang="fr-FR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22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8" y="1074033"/>
            <a:ext cx="10515600" cy="1325563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FAC74E"/>
                </a:solidFill>
              </a:rPr>
              <a:t>fin</a:t>
            </a:r>
            <a:endParaRPr lang="fr-FR" dirty="0">
              <a:solidFill>
                <a:srgbClr val="FAC74E"/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3155243" y="2961086"/>
            <a:ext cx="5881511" cy="2259101"/>
          </a:xfrm>
          <a:prstGeom prst="roundRect">
            <a:avLst/>
          </a:prstGeom>
          <a:solidFill>
            <a:srgbClr val="CF384A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23731" y="3163669"/>
            <a:ext cx="4944534" cy="205651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FAC74E"/>
                </a:solidFill>
              </a:rPr>
              <a:t>PROJET 4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AC74E"/>
                </a:solidFill>
              </a:rPr>
              <a:t>Augmentez votre trafic grâce au référencement naturel SEO</a:t>
            </a:r>
            <a:endParaRPr lang="fr-FR" dirty="0">
              <a:solidFill>
                <a:srgbClr val="FAC74E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FAC74E"/>
                </a:solidFill>
              </a:rPr>
              <a:t>DEGRANGE Frédéric</a:t>
            </a:r>
            <a:endParaRPr lang="fr-FR" dirty="0">
              <a:solidFill>
                <a:srgbClr val="FAC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7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 smtClean="0">
                <a:solidFill>
                  <a:srgbClr val="CF384A"/>
                </a:solidFill>
              </a:rPr>
              <a:t>ANALYSE SEO</a:t>
            </a:r>
            <a:endParaRPr lang="fr-FR" sz="6000" b="1" dirty="0">
              <a:solidFill>
                <a:srgbClr val="CF384A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4301067" y="1569156"/>
            <a:ext cx="3556000" cy="121532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</p:nvPr>
        </p:nvGraphicFramePr>
        <p:xfrm>
          <a:off x="838200" y="3075729"/>
          <a:ext cx="10515599" cy="1576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6230"/>
                <a:gridCol w="1487650"/>
                <a:gridCol w="3612540"/>
                <a:gridCol w="2294972"/>
                <a:gridCol w="1814207"/>
              </a:tblGrid>
              <a:tr h="1429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>
                          <a:effectLst/>
                        </a:rPr>
                        <a:t>Catégorie</a:t>
                      </a:r>
                      <a:endParaRPr lang="fr-FR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>
                          <a:effectLst/>
                        </a:rPr>
                        <a:t>Problème identifié</a:t>
                      </a:r>
                      <a:endParaRPr lang="fr-FR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>
                          <a:effectLst/>
                        </a:rPr>
                        <a:t>Explication du problème</a:t>
                      </a:r>
                      <a:endParaRPr lang="fr-FR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>
                          <a:effectLst/>
                        </a:rPr>
                        <a:t>Bonne pratique à adopter</a:t>
                      </a:r>
                      <a:endParaRPr lang="fr-FR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>
                          <a:effectLst/>
                        </a:rPr>
                        <a:t>Action recommandée</a:t>
                      </a:r>
                      <a:endParaRPr lang="fr-FR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</a:tr>
              <a:tr h="142900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(SEO ou accessiblité ?)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5" marR="6805" marT="6805" marB="0" anchor="b"/>
                </a:tc>
              </a:tr>
              <a:tr h="142900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Mots clées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manque de mots clées pour l algoritme de google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Un texte adapter 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google ads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5" marR="6805" marT="6805" marB="0" anchor="b"/>
                </a:tc>
              </a:tr>
              <a:tr h="268107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Balise meta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balise explicatif pour favoriser la comprehension du moteur de recherche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balise meta avec des mots clées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crées une balise et compléter le texte adapter avec des mots clées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5" marR="6805" marT="6805" marB="0" anchor="b"/>
                </a:tc>
              </a:tr>
              <a:tr h="142900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Page pas responsive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mauvaise experience utilisateur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Adapter a tous les formats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responsive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5" marR="6805" marT="6805" marB="0" anchor="b"/>
                </a:tc>
              </a:tr>
              <a:tr h="142900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Page longue à charger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les page sont trop longues a charger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Reduir les page de code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minifier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5" marR="6805" marT="6805" marB="0" anchor="b"/>
                </a:tc>
              </a:tr>
              <a:tr h="142900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Balises sémentique h1 et h2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des balises avec de bon mot clé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Une titre et des sous titre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crée les balises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5" marR="6805" marT="6805" marB="0" anchor="b"/>
                </a:tc>
              </a:tr>
              <a:tr h="142900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Affichage pas adapter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texte trop petit, pas lisible pour les mal voyant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des couleurs et des tailles de texte adapter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revoir le css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5" marR="6805" marT="6805" marB="0" anchor="b"/>
                </a:tc>
              </a:tr>
              <a:tr h="142900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Liens pages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le site manque de liens de trafic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Crees de vrai liens site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appler des clients faire de la pub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5" marR="6805" marT="6805" marB="0" anchor="b"/>
                </a:tc>
              </a:tr>
              <a:tr h="142900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réseaux sociaux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les liens ne sont pas raccorder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crées les liens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>
                          <a:effectLst/>
                        </a:rPr>
                        <a:t>faire de la pub sur les réseaux sociaux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5" marR="6805" marT="680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09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325" y="1745673"/>
            <a:ext cx="3479008" cy="2467408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1368136" y="138121"/>
            <a:ext cx="9455728" cy="1278081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solidFill>
                  <a:srgbClr val="CF384A"/>
                </a:solidFill>
              </a:rPr>
              <a:t>Keywords mots clés</a:t>
            </a:r>
            <a:endParaRPr lang="fr-FR" sz="4400" dirty="0">
              <a:solidFill>
                <a:srgbClr val="CF384A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28" y="2078818"/>
            <a:ext cx="8811274" cy="696543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368136" y="4390043"/>
            <a:ext cx="9455728" cy="2047010"/>
          </a:xfrm>
          <a:prstGeom prst="roundRect">
            <a:avLst/>
          </a:prstGeom>
          <a:solidFill>
            <a:srgbClr val="CF384A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rgbClr val="FAC74E"/>
                </a:solidFill>
              </a:rPr>
              <a:t>Pratique qui n’est plus utilisée </a:t>
            </a:r>
            <a:endParaRPr lang="fr-FR" sz="3600" dirty="0">
              <a:solidFill>
                <a:srgbClr val="FAC74E"/>
              </a:solidFill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319314" y="6476097"/>
            <a:ext cx="1291772" cy="268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910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571500" y="365125"/>
            <a:ext cx="9892145" cy="1325563"/>
          </a:xfrm>
          <a:prstGeom prst="roundRect">
            <a:avLst/>
          </a:prstGeom>
          <a:solidFill>
            <a:srgbClr val="CF384A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AC74E"/>
                </a:solidFill>
              </a:rPr>
              <a:t>Balise </a:t>
            </a:r>
            <a:r>
              <a:rPr lang="fr-FR" dirty="0" err="1" smtClean="0">
                <a:solidFill>
                  <a:srgbClr val="FAC74E"/>
                </a:solidFill>
              </a:rPr>
              <a:t>meta</a:t>
            </a:r>
            <a:r>
              <a:rPr lang="fr-FR" dirty="0" smtClean="0">
                <a:solidFill>
                  <a:srgbClr val="FAC74E"/>
                </a:solidFill>
              </a:rPr>
              <a:t> pour améliorer le classement </a:t>
            </a:r>
            <a:br>
              <a:rPr lang="fr-FR" dirty="0" smtClean="0">
                <a:solidFill>
                  <a:srgbClr val="FAC74E"/>
                </a:solidFill>
              </a:rPr>
            </a:br>
            <a:r>
              <a:rPr lang="fr-FR" dirty="0" smtClean="0">
                <a:solidFill>
                  <a:srgbClr val="FAC74E"/>
                </a:solidFill>
              </a:rPr>
              <a:t>naturel SEO</a:t>
            </a:r>
            <a:endParaRPr lang="fr-FR" dirty="0">
              <a:solidFill>
                <a:srgbClr val="FAC74E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997" y="1825625"/>
            <a:ext cx="4027978" cy="185275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08" y="3813320"/>
            <a:ext cx="7313866" cy="169232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41" y="5801014"/>
            <a:ext cx="8192643" cy="57158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8924048" y="2015836"/>
            <a:ext cx="2899064" cy="4356758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u="sng" dirty="0" smtClean="0">
                <a:solidFill>
                  <a:srgbClr val="C00000"/>
                </a:solidFill>
              </a:rPr>
              <a:t>BALISE META</a:t>
            </a:r>
          </a:p>
          <a:p>
            <a:pPr algn="ctr"/>
            <a:endParaRPr lang="fr-F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C00000"/>
                </a:solidFill>
              </a:rPr>
              <a:t>Description </a:t>
            </a:r>
          </a:p>
          <a:p>
            <a:pPr algn="ctr"/>
            <a:r>
              <a:rPr lang="fr-FR" dirty="0" smtClean="0">
                <a:solidFill>
                  <a:srgbClr val="C00000"/>
                </a:solidFill>
              </a:rPr>
              <a:t>Du site internet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 smtClean="0">
              <a:solidFill>
                <a:srgbClr val="C00000"/>
              </a:solidFill>
            </a:endParaRPr>
          </a:p>
          <a:p>
            <a:pPr algn="ctr"/>
            <a:r>
              <a:rPr lang="fr-FR" dirty="0" smtClean="0">
                <a:solidFill>
                  <a:srgbClr val="C00000"/>
                </a:solidFill>
              </a:rPr>
              <a:t>Ne sont plus autoriser </a:t>
            </a:r>
          </a:p>
          <a:p>
            <a:pPr algn="ctr"/>
            <a:endParaRPr lang="fr-FR" dirty="0" smtClean="0">
              <a:solidFill>
                <a:srgbClr val="C0000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C00000"/>
                </a:solidFill>
              </a:rPr>
              <a:t>Keywords</a:t>
            </a:r>
          </a:p>
          <a:p>
            <a:pPr algn="ctr"/>
            <a:r>
              <a:rPr lang="fr-FR" dirty="0" smtClean="0">
                <a:solidFill>
                  <a:srgbClr val="C00000"/>
                </a:solidFill>
              </a:rPr>
              <a:t>Mots clés </a:t>
            </a:r>
          </a:p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9" name="Interdiction 8"/>
          <p:cNvSpPr/>
          <p:nvPr/>
        </p:nvSpPr>
        <p:spPr>
          <a:xfrm>
            <a:off x="3712495" y="5640578"/>
            <a:ext cx="1098496" cy="947258"/>
          </a:xfrm>
          <a:prstGeom prst="noSmoking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228605" y="6452754"/>
            <a:ext cx="1219189" cy="270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1770743" y="6452754"/>
            <a:ext cx="1480457" cy="270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Balise Meta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413" y="3973756"/>
            <a:ext cx="7034925" cy="9278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648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625347" y="392590"/>
            <a:ext cx="3771900" cy="1268730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81682" y="364174"/>
            <a:ext cx="1733550" cy="1325563"/>
          </a:xfrm>
          <a:ln>
            <a:noFill/>
          </a:ln>
        </p:spPr>
        <p:txBody>
          <a:bodyPr>
            <a:normAutofit/>
          </a:bodyPr>
          <a:lstStyle/>
          <a:p>
            <a:r>
              <a:rPr lang="fr-FR" sz="5400" b="1" dirty="0" smtClean="0">
                <a:solidFill>
                  <a:srgbClr val="CF384A"/>
                </a:solidFill>
              </a:rPr>
              <a:t>JS</a:t>
            </a:r>
            <a:endParaRPr lang="fr-FR" sz="5400" b="1" dirty="0">
              <a:solidFill>
                <a:srgbClr val="CF384A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5645"/>
            <a:ext cx="5346194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à coins arrondis 5"/>
          <p:cNvSpPr/>
          <p:nvPr/>
        </p:nvSpPr>
        <p:spPr>
          <a:xfrm>
            <a:off x="7749540" y="925830"/>
            <a:ext cx="3589020" cy="4709160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rgbClr val="FAC74E"/>
                </a:solidFill>
              </a:rPr>
              <a:t>Pour un chargement plus rapide </a:t>
            </a:r>
          </a:p>
          <a:p>
            <a:pPr algn="ctr"/>
            <a:r>
              <a:rPr lang="fr-FR" sz="2800" dirty="0" smtClean="0">
                <a:solidFill>
                  <a:srgbClr val="FAC74E"/>
                </a:solidFill>
              </a:rPr>
              <a:t>Des pages</a:t>
            </a:r>
          </a:p>
          <a:p>
            <a:pPr algn="ctr"/>
            <a:r>
              <a:rPr lang="fr-FR" sz="2800" dirty="0" smtClean="0">
                <a:solidFill>
                  <a:srgbClr val="FAC74E"/>
                </a:solidFill>
              </a:rPr>
              <a:t>Le JS</a:t>
            </a:r>
          </a:p>
          <a:p>
            <a:pPr algn="ctr"/>
            <a:r>
              <a:rPr lang="fr-FR" sz="2800" dirty="0" smtClean="0">
                <a:solidFill>
                  <a:srgbClr val="FAC74E"/>
                </a:solidFill>
              </a:rPr>
              <a:t>A été positionné en bas de page</a:t>
            </a:r>
            <a:endParaRPr lang="fr-FR" sz="2800" dirty="0">
              <a:solidFill>
                <a:srgbClr val="FAC74E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39232" y="6531665"/>
            <a:ext cx="2772229" cy="202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Page longue à charger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636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03" y="2676700"/>
            <a:ext cx="5944430" cy="300079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64" y="3170659"/>
            <a:ext cx="5052157" cy="1250697"/>
          </a:xfrm>
          <a:prstGeom prst="rect">
            <a:avLst/>
          </a:prstGeom>
          <a:effectLst>
            <a:outerShdw blurRad="50800" dist="127000" dir="774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-135467" y="68161"/>
            <a:ext cx="12327467" cy="20094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 smtClean="0">
                <a:solidFill>
                  <a:srgbClr val="CF384A"/>
                </a:solidFill>
              </a:rPr>
              <a:t>Titre de la page de navigation</a:t>
            </a:r>
            <a:endParaRPr lang="fr-FR" sz="6000" dirty="0">
              <a:solidFill>
                <a:srgbClr val="CF384A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97" y="5288924"/>
            <a:ext cx="4509800" cy="1496340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384464" y="4499264"/>
            <a:ext cx="3647209" cy="633845"/>
          </a:xfrm>
          <a:prstGeom prst="ellipse">
            <a:avLst/>
          </a:prstGeom>
          <a:noFill/>
          <a:ln w="38100"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8113486" y="2676700"/>
            <a:ext cx="3410857" cy="3448329"/>
          </a:xfrm>
          <a:prstGeom prst="roundRect">
            <a:avLst/>
          </a:prstGeom>
          <a:solidFill>
            <a:srgbClr val="FAC74E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rgbClr val="CF384A"/>
                </a:solidFill>
              </a:rPr>
              <a:t>Titre de page</a:t>
            </a:r>
          </a:p>
          <a:p>
            <a:pPr algn="ctr"/>
            <a:r>
              <a:rPr lang="fr-FR" sz="3200" dirty="0" smtClean="0">
                <a:solidFill>
                  <a:srgbClr val="CF384A"/>
                </a:solidFill>
              </a:rPr>
              <a:t>Expérience utilisateur</a:t>
            </a:r>
          </a:p>
          <a:p>
            <a:pPr algn="ctr"/>
            <a:r>
              <a:rPr lang="fr-FR" sz="3200" dirty="0" smtClean="0">
                <a:solidFill>
                  <a:srgbClr val="CF384A"/>
                </a:solidFill>
              </a:rPr>
              <a:t>SEO</a:t>
            </a:r>
            <a:endParaRPr lang="fr-FR" sz="3200" dirty="0">
              <a:solidFill>
                <a:srgbClr val="CF38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5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2720622" y="191911"/>
            <a:ext cx="7258756" cy="1715911"/>
          </a:xfrm>
          <a:prstGeom prst="roundRect">
            <a:avLst/>
          </a:prstGeom>
          <a:solidFill>
            <a:srgbClr val="CF384A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42734" y="387084"/>
            <a:ext cx="10515600" cy="1325563"/>
          </a:xfrm>
        </p:spPr>
        <p:txBody>
          <a:bodyPr>
            <a:normAutofit/>
          </a:bodyPr>
          <a:lstStyle/>
          <a:p>
            <a:r>
              <a:rPr lang="fr-FR" sz="6000" b="1" dirty="0" smtClean="0">
                <a:solidFill>
                  <a:srgbClr val="FAC74E"/>
                </a:solidFill>
              </a:rPr>
              <a:t>Renommer les IMG</a:t>
            </a:r>
            <a:endParaRPr lang="fr-FR" sz="6000" b="1" dirty="0">
              <a:solidFill>
                <a:srgbClr val="FAC74E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316" y="4598579"/>
            <a:ext cx="5578836" cy="176512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863" y="2926035"/>
            <a:ext cx="6749429" cy="2299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à coins arrondis 5"/>
          <p:cNvSpPr/>
          <p:nvPr/>
        </p:nvSpPr>
        <p:spPr>
          <a:xfrm>
            <a:off x="8723086" y="2384674"/>
            <a:ext cx="3004457" cy="3381829"/>
          </a:xfrm>
          <a:prstGeom prst="roundRect">
            <a:avLst/>
          </a:prstGeom>
          <a:solidFill>
            <a:srgbClr val="FAC74E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rgbClr val="CF384A"/>
                </a:solidFill>
              </a:rPr>
              <a:t>Image renommer pour </a:t>
            </a:r>
          </a:p>
          <a:p>
            <a:pPr algn="ctr"/>
            <a:r>
              <a:rPr lang="fr-FR" sz="2400" dirty="0" smtClean="0">
                <a:solidFill>
                  <a:srgbClr val="CF384A"/>
                </a:solidFill>
              </a:rPr>
              <a:t>Un meilleur classement </a:t>
            </a:r>
          </a:p>
          <a:p>
            <a:pPr algn="ctr"/>
            <a:r>
              <a:rPr lang="fr-FR" sz="2400" dirty="0" smtClean="0">
                <a:solidFill>
                  <a:srgbClr val="CF384A"/>
                </a:solidFill>
              </a:rPr>
              <a:t>Google image</a:t>
            </a:r>
          </a:p>
          <a:p>
            <a:pPr algn="ctr"/>
            <a:r>
              <a:rPr lang="fr-FR" sz="2400" dirty="0" smtClean="0">
                <a:solidFill>
                  <a:srgbClr val="CF384A"/>
                </a:solidFill>
              </a:rPr>
              <a:t>Et SEO</a:t>
            </a:r>
            <a:endParaRPr lang="fr-FR" sz="2400" dirty="0">
              <a:solidFill>
                <a:srgbClr val="CF384A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453316" y="6502400"/>
            <a:ext cx="1535141" cy="232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  <a:r>
              <a:rPr lang="fr-FR" dirty="0" smtClean="0"/>
              <a:t>ffichage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05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2520315" y="410686"/>
            <a:ext cx="7029450" cy="1234440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b="1" dirty="0" smtClean="0">
                <a:solidFill>
                  <a:srgbClr val="FAC74E"/>
                </a:solidFill>
              </a:rPr>
              <a:t>Format IMG</a:t>
            </a:r>
            <a:endParaRPr lang="fr-FR" sz="5400" b="1" dirty="0">
              <a:solidFill>
                <a:srgbClr val="FAC74E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165860" y="2046333"/>
            <a:ext cx="9738360" cy="442341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183" y="2673374"/>
            <a:ext cx="4505954" cy="1924319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7300685" y="2673374"/>
            <a:ext cx="3062515" cy="3033486"/>
          </a:xfrm>
          <a:prstGeom prst="roundRect">
            <a:avLst/>
          </a:prstGeom>
          <a:solidFill>
            <a:srgbClr val="FAC74E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rgbClr val="CF384A"/>
                </a:solidFill>
              </a:rPr>
              <a:t>Images au même</a:t>
            </a:r>
          </a:p>
          <a:p>
            <a:pPr algn="ctr"/>
            <a:r>
              <a:rPr lang="fr-FR" sz="3200" dirty="0" smtClean="0">
                <a:solidFill>
                  <a:srgbClr val="CF384A"/>
                </a:solidFill>
              </a:rPr>
              <a:t>format</a:t>
            </a:r>
            <a:endParaRPr lang="fr-FR" sz="3200" dirty="0">
              <a:solidFill>
                <a:srgbClr val="CF384A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04800" y="6469743"/>
            <a:ext cx="1190171" cy="250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Affichage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104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415</Words>
  <Application>Microsoft Office PowerPoint</Application>
  <PresentationFormat>Grand écran</PresentationFormat>
  <Paragraphs>131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Thème Office</vt:lpstr>
      <vt:lpstr>La chouette agence</vt:lpstr>
      <vt:lpstr>Bonne pratique pour un bon référencement</vt:lpstr>
      <vt:lpstr>ANALYSE SEO</vt:lpstr>
      <vt:lpstr>Présentation PowerPoint</vt:lpstr>
      <vt:lpstr>Balise meta pour améliorer le classement  naturel SEO</vt:lpstr>
      <vt:lpstr>JS</vt:lpstr>
      <vt:lpstr>Présentation PowerPoint</vt:lpstr>
      <vt:lpstr>Renommer les IMG</vt:lpstr>
      <vt:lpstr>Format IMG</vt:lpstr>
      <vt:lpstr>Présentation PowerPoint</vt:lpstr>
      <vt:lpstr>CHARGEMENT DU SITE</vt:lpstr>
      <vt:lpstr>Couleurs</vt:lpstr>
      <vt:lpstr>&lt;Strong&gt;</vt:lpstr>
      <vt:lpstr>Liens page</vt:lpstr>
      <vt:lpstr>Présentation PowerPoint</vt:lpstr>
      <vt:lpstr>Liens réseaux sociaux</vt:lpstr>
      <vt:lpstr>Présentation PowerPoint</vt:lpstr>
      <vt:lpstr>Site Responsive</vt:lpstr>
      <vt:lpstr>Présentation PowerPoint</vt:lpstr>
      <vt:lpstr>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fredo</dc:creator>
  <cp:lastModifiedBy>fredo</cp:lastModifiedBy>
  <cp:revision>47</cp:revision>
  <dcterms:created xsi:type="dcterms:W3CDTF">2022-01-22T17:01:54Z</dcterms:created>
  <dcterms:modified xsi:type="dcterms:W3CDTF">2022-02-10T23:47:52Z</dcterms:modified>
</cp:coreProperties>
</file>