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333" r:id="rId2"/>
    <p:sldId id="2101" r:id="rId3"/>
    <p:sldId id="2034" r:id="rId4"/>
    <p:sldId id="2341" r:id="rId5"/>
    <p:sldId id="2345" r:id="rId6"/>
    <p:sldId id="2342" r:id="rId7"/>
    <p:sldId id="2351" r:id="rId8"/>
    <p:sldId id="2346" r:id="rId9"/>
    <p:sldId id="2347" r:id="rId10"/>
    <p:sldId id="2352" r:id="rId11"/>
    <p:sldId id="2348" r:id="rId12"/>
    <p:sldId id="2349" r:id="rId13"/>
    <p:sldId id="235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1" autoAdjust="0"/>
    <p:restoredTop sz="50000" autoAdjust="0"/>
  </p:normalViewPr>
  <p:slideViewPr>
    <p:cSldViewPr snapToGrid="0" showGuides="1">
      <p:cViewPr varScale="1">
        <p:scale>
          <a:sx n="98" d="100"/>
          <a:sy n="98" d="100"/>
        </p:scale>
        <p:origin x="-114" y="-420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xmlns="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7" name="바닥글 개체 틀 36">
            <a:extLst>
              <a:ext uri="{FF2B5EF4-FFF2-40B4-BE49-F238E27FC236}">
                <a16:creationId xmlns:a16="http://schemas.microsoft.com/office/drawing/2014/main" xmlns="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</p:spTree>
    <p:extLst>
      <p:ext uri="{BB962C8B-B14F-4D97-AF65-F5344CB8AC3E}">
        <p14:creationId xmlns:p14="http://schemas.microsoft.com/office/powerpoint/2010/main" xmlns="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파이썬으로 배우는 머신러닝 교과서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afe.naver.com/thisismysq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sz="6000" dirty="0" smtClean="0"/>
              <a:t>이것이 </a:t>
            </a:r>
            <a:r>
              <a:rPr lang="ko-KR" altLang="en-US" sz="6000" dirty="0" err="1" smtClean="0"/>
              <a:t>오라클이다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dirty="0" smtClean="0"/>
              <a:t>Oracle </a:t>
            </a:r>
            <a:r>
              <a:rPr lang="ko-KR" altLang="en-US" sz="3200" dirty="0" smtClean="0"/>
              <a:t>설치부터 </a:t>
            </a:r>
            <a:r>
              <a:rPr lang="en-US" altLang="ko-KR" sz="3200" dirty="0" smtClean="0"/>
              <a:t>PL/SQL </a:t>
            </a:r>
            <a:r>
              <a:rPr lang="ko-KR" altLang="en-US" sz="3200" dirty="0" smtClean="0"/>
              <a:t>정복까지</a:t>
            </a:r>
            <a:r>
              <a:rPr lang="en-US" altLang="ko-KR" sz="3200" dirty="0" smtClean="0"/>
              <a:t>!</a:t>
            </a:r>
            <a:endParaRPr lang="x-none" sz="32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우재남 지음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altLang="ko-KR" dirty="0"/>
              <a:t>0</a:t>
            </a:r>
            <a:r>
              <a:rPr lang="en-US" dirty="0"/>
              <a:t>1: </a:t>
            </a:r>
            <a:r>
              <a:rPr lang="en-US" dirty="0" smtClean="0"/>
              <a:t>DBMS </a:t>
            </a:r>
            <a:r>
              <a:rPr lang="ko-KR" altLang="en-US" dirty="0" smtClean="0"/>
              <a:t>개요와 </a:t>
            </a:r>
            <a:r>
              <a:rPr lang="en-US" dirty="0" smtClean="0"/>
              <a:t>Oracle </a:t>
            </a:r>
            <a:r>
              <a:rPr lang="ko-KR" altLang="en-US" dirty="0" smtClean="0"/>
              <a:t>소개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6053" y="1322962"/>
            <a:ext cx="2929875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01 DBMS </a:t>
            </a:r>
            <a:r>
              <a:rPr lang="ko-KR" altLang="en-US" dirty="0" smtClean="0"/>
              <a:t>개요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err="1" smtClean="0"/>
              <a:t>관계형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DBMS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1600" dirty="0" smtClean="0"/>
              <a:t>     - 1969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Edgar Frank </a:t>
            </a:r>
            <a:r>
              <a:rPr lang="en-US" altLang="ko-KR" sz="1600" dirty="0" err="1" smtClean="0"/>
              <a:t>Codd</a:t>
            </a:r>
            <a:r>
              <a:rPr lang="ko-KR" altLang="en-US" sz="1600" dirty="0" smtClean="0"/>
              <a:t>라는 영국의 학자가 </a:t>
            </a:r>
            <a:r>
              <a:rPr lang="ko-KR" altLang="en-US" sz="1600" dirty="0" smtClean="0"/>
              <a:t>수학모델에 </a:t>
            </a:r>
            <a:r>
              <a:rPr lang="ko-KR" altLang="en-US" sz="1600" dirty="0" smtClean="0"/>
              <a:t>근거해서 고안하면서 </a:t>
            </a:r>
            <a:r>
              <a:rPr lang="ko-KR" altLang="en-US" sz="1600" dirty="0" smtClean="0"/>
              <a:t>시작되었음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</a:t>
            </a:r>
            <a:r>
              <a:rPr lang="en-US" altLang="ko-KR" sz="1600" dirty="0" smtClean="0"/>
              <a:t>RDBMS</a:t>
            </a:r>
            <a:r>
              <a:rPr lang="ko-KR" altLang="en-US" sz="1600" dirty="0" smtClean="0"/>
              <a:t>의 핵심 개념은 “데이터베이스는 </a:t>
            </a:r>
            <a:r>
              <a:rPr lang="ko-KR" altLang="en-US" sz="1600" dirty="0" smtClean="0"/>
              <a:t>테이블이라 불리는 </a:t>
            </a:r>
            <a:r>
              <a:rPr lang="ko-KR" altLang="en-US" sz="1600" dirty="0" smtClean="0"/>
              <a:t>최소 단위로 구성되어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이 </a:t>
            </a:r>
            <a:r>
              <a:rPr lang="ko-KR" altLang="en-US" sz="1600" dirty="0" smtClean="0"/>
              <a:t>테이블은 하나 </a:t>
            </a:r>
            <a:r>
              <a:rPr lang="ko-KR" altLang="en-US" sz="1600" dirty="0" smtClean="0"/>
              <a:t>이상의 열로 구성되어 있다</a:t>
            </a:r>
            <a:r>
              <a:rPr lang="en-US" altLang="ko-KR" sz="1600" dirty="0" smtClean="0"/>
              <a:t>.”</a:t>
            </a:r>
            <a:r>
              <a:rPr lang="ko-KR" altLang="en-US" sz="1600" dirty="0" smtClean="0"/>
              <a:t>라고 </a:t>
            </a:r>
            <a:r>
              <a:rPr lang="ko-KR" altLang="en-US" sz="1600" dirty="0" smtClean="0"/>
              <a:t>생각하면 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1008" y="3016081"/>
            <a:ext cx="3741197" cy="2369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01 DBMS </a:t>
            </a:r>
            <a:r>
              <a:rPr lang="ko-KR" altLang="en-US" dirty="0" smtClean="0"/>
              <a:t>개요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1.4 SQL </a:t>
            </a:r>
            <a:r>
              <a:rPr lang="ko-KR" altLang="en-US" sz="2000" b="1" dirty="0" smtClean="0"/>
              <a:t>개요</a:t>
            </a:r>
            <a:endParaRPr lang="ko-KR" altLang="en-US" sz="2000" b="1" dirty="0" smtClean="0"/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SQL</a:t>
            </a:r>
            <a:r>
              <a:rPr lang="ko-KR" altLang="en-US" sz="2000" dirty="0" smtClean="0"/>
              <a:t>은 </a:t>
            </a:r>
            <a:r>
              <a:rPr lang="ko-KR" altLang="en-US" sz="2000" dirty="0" smtClean="0"/>
              <a:t>관계형 데이터베이스에서 사용되는 </a:t>
            </a:r>
            <a:r>
              <a:rPr lang="ko-KR" altLang="en-US" sz="2000" dirty="0" smtClean="0"/>
              <a:t>언어</a:t>
            </a:r>
            <a:endParaRPr lang="en-US" altLang="ko-KR" sz="20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2000" dirty="0" smtClean="0"/>
              <a:t>     - </a:t>
            </a:r>
            <a:r>
              <a:rPr lang="ko-KR" altLang="en-US" sz="1600" dirty="0" err="1" smtClean="0"/>
              <a:t>관계형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DBMS(</a:t>
            </a:r>
            <a:r>
              <a:rPr lang="ko-KR" altLang="en-US" sz="1600" dirty="0" smtClean="0"/>
              <a:t>그 중 </a:t>
            </a:r>
            <a:r>
              <a:rPr lang="en-US" altLang="ko-KR" sz="1600" dirty="0" smtClean="0"/>
              <a:t>Oracle)</a:t>
            </a:r>
            <a:r>
              <a:rPr lang="ko-KR" altLang="en-US" sz="1600" dirty="0" smtClean="0"/>
              <a:t>를 배우고자 한다면</a:t>
            </a:r>
            <a:r>
              <a:rPr lang="en-US" altLang="ko-KR" sz="1600" dirty="0" smtClean="0"/>
              <a:t>, SQL</a:t>
            </a:r>
            <a:r>
              <a:rPr lang="ko-KR" altLang="en-US" sz="1600" dirty="0" smtClean="0"/>
              <a:t>을 익혀야 </a:t>
            </a:r>
            <a:r>
              <a:rPr lang="ko-KR" altLang="en-US" sz="1600" dirty="0" smtClean="0"/>
              <a:t>하는 </a:t>
            </a:r>
            <a:r>
              <a:rPr lang="ko-KR" altLang="en-US" sz="1600" dirty="0" smtClean="0"/>
              <a:t>것이 </a:t>
            </a:r>
            <a:r>
              <a:rPr lang="ko-KR" altLang="en-US" sz="1600" dirty="0" smtClean="0"/>
              <a:t>필수임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SQL</a:t>
            </a:r>
            <a:r>
              <a:rPr lang="ko-KR" altLang="en-US" sz="2000" dirty="0" smtClean="0"/>
              <a:t>의 특징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- </a:t>
            </a:r>
            <a:r>
              <a:rPr lang="en-US" altLang="ko-KR" sz="1600" dirty="0" smtClean="0"/>
              <a:t>DBMS </a:t>
            </a:r>
            <a:r>
              <a:rPr lang="ko-KR" altLang="en-US" sz="1600" dirty="0" smtClean="0"/>
              <a:t>제작회사와 </a:t>
            </a:r>
            <a:r>
              <a:rPr lang="ko-KR" altLang="en-US" sz="1600" dirty="0" smtClean="0"/>
              <a:t>독립적이다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다른 시스템으로 </a:t>
            </a:r>
            <a:r>
              <a:rPr lang="ko-KR" altLang="en-US" sz="1600" dirty="0" err="1" smtClean="0"/>
              <a:t>이식성이</a:t>
            </a:r>
            <a:r>
              <a:rPr lang="ko-KR" altLang="en-US" sz="1600" dirty="0" smtClean="0"/>
              <a:t> 좋다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표준이 계속 발전한다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대화식 </a:t>
            </a:r>
            <a:r>
              <a:rPr lang="ko-KR" altLang="en-US" sz="1600" dirty="0" smtClean="0"/>
              <a:t>언어이다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err="1" smtClean="0"/>
              <a:t>분산형</a:t>
            </a:r>
            <a:r>
              <a:rPr lang="ko-KR" altLang="en-US" sz="1600" dirty="0" smtClean="0"/>
              <a:t> 클라이언트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서버 구조이다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1248" y="3063302"/>
            <a:ext cx="3283761" cy="242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02 Oracle </a:t>
            </a:r>
            <a:r>
              <a:rPr lang="ko-KR" altLang="en-US" dirty="0" smtClean="0"/>
              <a:t>데이터베이스 소개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2.1 Oracle</a:t>
            </a:r>
            <a:r>
              <a:rPr lang="ko-KR" altLang="en-US" sz="2000" b="1" dirty="0" smtClean="0"/>
              <a:t>의 개요와 변천사 </a:t>
            </a:r>
            <a:endParaRPr lang="ko-KR" altLang="en-US" sz="2000" b="1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‘</a:t>
            </a:r>
            <a:r>
              <a:rPr lang="en-US" altLang="ko-KR" sz="2000" dirty="0" smtClean="0"/>
              <a:t>Oracle </a:t>
            </a:r>
            <a:r>
              <a:rPr lang="ko-KR" altLang="en-US" sz="2000" dirty="0" smtClean="0"/>
              <a:t>데이터베이스’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Oracle</a:t>
            </a:r>
            <a:r>
              <a:rPr lang="ko-KR" altLang="en-US" sz="1600" dirty="0" smtClean="0"/>
              <a:t>사에서 제작한 </a:t>
            </a:r>
            <a:r>
              <a:rPr lang="en-US" altLang="ko-KR" sz="1600" dirty="0" smtClean="0"/>
              <a:t>DBMS </a:t>
            </a:r>
            <a:r>
              <a:rPr lang="ko-KR" altLang="en-US" sz="1600" dirty="0" smtClean="0"/>
              <a:t>소프트웨어로</a:t>
            </a:r>
            <a:r>
              <a:rPr lang="en-US" altLang="ko-KR" sz="1600" dirty="0" smtClean="0"/>
              <a:t>, Oracle RDBMS </a:t>
            </a:r>
            <a:r>
              <a:rPr lang="ko-KR" altLang="en-US" sz="1600" dirty="0" smtClean="0"/>
              <a:t>또는 </a:t>
            </a:r>
            <a:r>
              <a:rPr lang="ko-KR" altLang="en-US" sz="1600" dirty="0" smtClean="0"/>
              <a:t>간단히 </a:t>
            </a:r>
            <a:r>
              <a:rPr lang="en-US" altLang="ko-KR" sz="1600" dirty="0" smtClean="0"/>
              <a:t>Oracle</a:t>
            </a:r>
            <a:r>
              <a:rPr lang="ko-KR" altLang="en-US" sz="1600" dirty="0" smtClean="0"/>
              <a:t>이라고 </a:t>
            </a:r>
            <a:r>
              <a:rPr lang="ko-KR" altLang="en-US" sz="1600" dirty="0" smtClean="0"/>
              <a:t>부름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데이터베이스 </a:t>
            </a:r>
            <a:r>
              <a:rPr lang="ko-KR" altLang="en-US" sz="1600" dirty="0" smtClean="0"/>
              <a:t>관리</a:t>
            </a:r>
            <a:r>
              <a:rPr lang="en-US" altLang="ko-KR" sz="1600" dirty="0" smtClean="0"/>
              <a:t>(DBMS)</a:t>
            </a:r>
            <a:r>
              <a:rPr lang="ko-KR" altLang="en-US" sz="1600" dirty="0" smtClean="0"/>
              <a:t> 소프트웨어는 </a:t>
            </a:r>
            <a:r>
              <a:rPr lang="ko-KR" altLang="en-US" sz="1600" dirty="0" smtClean="0"/>
              <a:t>한마디로 대량의 데이터를 관리해주는 소프트웨어라고 생각하면 </a:t>
            </a:r>
            <a:r>
              <a:rPr lang="ko-KR" altLang="en-US" sz="1600" dirty="0" smtClean="0"/>
              <a:t>쉬움</a:t>
            </a:r>
            <a:r>
              <a:rPr lang="en-US" altLang="ko-KR" sz="1600" dirty="0" smtClean="0"/>
              <a:t>.</a:t>
            </a:r>
            <a:endParaRPr lang="x-none" sz="20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169" y="2901579"/>
            <a:ext cx="54578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483" y="2900455"/>
            <a:ext cx="55054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Oracle</a:t>
            </a:r>
            <a:r>
              <a:rPr lang="ko-KR" altLang="en-US" dirty="0" smtClean="0"/>
              <a:t>의 에디션 및 기능 비교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err="1" smtClean="0"/>
              <a:t>오라클의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에디션별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기능</a:t>
            </a:r>
            <a:endParaRPr lang="x-none" sz="20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0144" y="1572841"/>
            <a:ext cx="351472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그룹 10"/>
          <p:cNvGrpSpPr/>
          <p:nvPr/>
        </p:nvGrpSpPr>
        <p:grpSpPr>
          <a:xfrm>
            <a:off x="5636471" y="1583177"/>
            <a:ext cx="5397931" cy="4163134"/>
            <a:chOff x="6599509" y="1369168"/>
            <a:chExt cx="5397931" cy="4163134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99509" y="1369168"/>
              <a:ext cx="3895725" cy="2057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82490" y="3446327"/>
              <a:ext cx="5314950" cy="2085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b="1" dirty="0" smtClean="0"/>
              <a:t> &lt;</a:t>
            </a:r>
            <a:r>
              <a:rPr lang="ko-KR" altLang="en-US" sz="2400" b="1" dirty="0" smtClean="0"/>
              <a:t>이것이 데이터베이스다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커뮤니티</a:t>
            </a:r>
            <a:endParaRPr lang="ko-KR" altLang="en-US" sz="2400" b="1" dirty="0" smtClean="0"/>
          </a:p>
          <a:p>
            <a:r>
              <a:rPr lang="en-US" altLang="ko-KR" sz="20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altLang="ko-KR" dirty="0" smtClean="0">
                <a:hlinkClick r:id="rId2"/>
              </a:rPr>
              <a:t>http://cafe.naver.com/thisismysql</a:t>
            </a:r>
            <a:endParaRPr lang="en-US" altLang="ko-KR" sz="2000" dirty="0" smtClean="0"/>
          </a:p>
          <a:p>
            <a:endParaRPr lang="en-US" altLang="ko-KR" sz="24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b="1" dirty="0" smtClean="0"/>
              <a:t> 동영상 </a:t>
            </a:r>
            <a:r>
              <a:rPr lang="ko-KR" altLang="en-US" sz="2400" b="1" dirty="0" smtClean="0"/>
              <a:t>강의</a:t>
            </a:r>
            <a:endParaRPr lang="en-US" altLang="ko-KR" sz="24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dirty="0" smtClean="0"/>
              <a:t>① ‘</a:t>
            </a:r>
            <a:r>
              <a:rPr lang="ko-KR" altLang="en-US" dirty="0" err="1" smtClean="0"/>
              <a:t>한빛미디어</a:t>
            </a:r>
            <a:r>
              <a:rPr lang="ko-KR" altLang="en-US" dirty="0" smtClean="0"/>
              <a:t> 시리즈’ 페이지에 접속합니다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http</a:t>
            </a:r>
            <a:r>
              <a:rPr lang="en-US" altLang="ko-KR" dirty="0" smtClean="0"/>
              <a:t>://series.hanbit.co.kr</a:t>
            </a:r>
          </a:p>
          <a:p>
            <a:r>
              <a:rPr lang="ko-KR" altLang="en-US" dirty="0" smtClean="0"/>
              <a:t>②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이것이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시리즈의 시리즈 보기를 클릭합니다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③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무료 동영상 강의를 </a:t>
            </a:r>
            <a:r>
              <a:rPr lang="ko-KR" altLang="en-US" dirty="0" smtClean="0"/>
              <a:t>클릭하면 </a:t>
            </a:r>
            <a:r>
              <a:rPr lang="ko-KR" altLang="en-US" dirty="0" smtClean="0"/>
              <a:t>동영상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강의를 </a:t>
            </a:r>
            <a:r>
              <a:rPr lang="ko-KR" altLang="en-US" dirty="0" smtClean="0"/>
              <a:t>무료로 볼 수 있습니다</a:t>
            </a:r>
            <a:r>
              <a:rPr lang="en-US" altLang="ko-KR" dirty="0" smtClean="0"/>
              <a:t>.</a:t>
            </a:r>
          </a:p>
          <a:p>
            <a:endParaRPr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b="1" dirty="0" smtClean="0"/>
              <a:t> 자료실</a:t>
            </a:r>
            <a:endParaRPr lang="ko-KR" altLang="en-US" sz="2400" b="1" dirty="0" smtClean="0"/>
          </a:p>
          <a:p>
            <a:r>
              <a:rPr lang="en-US" altLang="ko-KR" dirty="0" smtClean="0"/>
              <a:t>  - http</a:t>
            </a:r>
            <a:r>
              <a:rPr lang="en-US" altLang="ko-KR" dirty="0" smtClean="0"/>
              <a:t>://dw.hanbit.co.kr/Oracle/11gXE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366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x-none" dirty="0"/>
              <a:t>CHAPTER </a:t>
            </a:r>
            <a:r>
              <a:rPr lang="x-none"/>
              <a:t>01  </a:t>
            </a:r>
            <a:r>
              <a:rPr lang="en-US" dirty="0" smtClean="0"/>
              <a:t>DBMS </a:t>
            </a:r>
            <a:r>
              <a:rPr lang="ko-KR" altLang="en-US" dirty="0" smtClean="0"/>
              <a:t>개요와 </a:t>
            </a:r>
            <a:r>
              <a:rPr lang="en-US" dirty="0" smtClean="0"/>
              <a:t>Oracle </a:t>
            </a:r>
            <a:r>
              <a:rPr lang="ko-KR" altLang="en-US" dirty="0" smtClean="0"/>
              <a:t>소개</a:t>
            </a:r>
            <a:endParaRPr lang="ko-KR" altLang="en-US" dirty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학습 목표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01 DBMS </a:t>
            </a:r>
            <a:r>
              <a:rPr lang="ko-KR" altLang="en-US" dirty="0" smtClean="0"/>
              <a:t>개요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1.1 </a:t>
            </a:r>
            <a:r>
              <a:rPr lang="ko-KR" altLang="en-US" dirty="0" smtClean="0"/>
              <a:t>데이터베이스의 정의와 특징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1.2 </a:t>
            </a:r>
            <a:r>
              <a:rPr lang="ko-KR" altLang="en-US" dirty="0" smtClean="0"/>
              <a:t>데이터베이스의 발전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1.3 DBMS</a:t>
            </a:r>
            <a:r>
              <a:rPr lang="ko-KR" altLang="en-US" dirty="0" smtClean="0"/>
              <a:t>의 분류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1.4 SQL </a:t>
            </a:r>
            <a:r>
              <a:rPr lang="ko-KR" altLang="en-US" dirty="0" smtClean="0"/>
              <a:t>개요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02 Oracle </a:t>
            </a:r>
            <a:r>
              <a:rPr lang="ko-KR" altLang="en-US" dirty="0" smtClean="0"/>
              <a:t>데이터베이스 소개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2.1 Oracle</a:t>
            </a:r>
            <a:r>
              <a:rPr lang="ko-KR" altLang="en-US" dirty="0" smtClean="0"/>
              <a:t>의 개요와 변천사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03 Oracle</a:t>
            </a:r>
            <a:r>
              <a:rPr lang="ko-KR" altLang="en-US" dirty="0" smtClean="0"/>
              <a:t>의 에디션 및 기능 비교</a:t>
            </a:r>
            <a:endParaRPr lang="x-none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07499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 dirty="0">
                <a:cs typeface="+mj-cs"/>
              </a:rPr>
              <a:t>CHAPTER </a:t>
            </a:r>
            <a:r>
              <a:rPr lang="x-none" sz="3600" b="1">
                <a:cs typeface="+mj-cs"/>
              </a:rPr>
              <a:t>01 </a:t>
            </a:r>
            <a:r>
              <a:rPr lang="en-US" sz="3600" b="1" dirty="0" smtClean="0">
                <a:cs typeface="+mj-cs"/>
              </a:rPr>
              <a:t>DBMS </a:t>
            </a:r>
            <a:r>
              <a:rPr lang="ko-KR" altLang="en-US" sz="3600" b="1" dirty="0" smtClean="0">
                <a:cs typeface="+mj-cs"/>
              </a:rPr>
              <a:t>개요와 </a:t>
            </a:r>
            <a:r>
              <a:rPr lang="en-US" sz="3600" b="1" dirty="0" smtClean="0">
                <a:cs typeface="+mj-cs"/>
              </a:rPr>
              <a:t>Oracle </a:t>
            </a:r>
            <a:r>
              <a:rPr lang="ko-KR" altLang="en-US" sz="3600" b="1" dirty="0" smtClean="0">
                <a:cs typeface="+mj-cs"/>
              </a:rPr>
              <a:t>소개</a:t>
            </a:r>
            <a:endParaRPr lang="ko-KR" altLang="en-US" sz="3600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123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장의 핵심 개념</a:t>
            </a:r>
            <a:endParaRPr lang="x-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2" y="765313"/>
            <a:ext cx="11479697" cy="563079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</a:t>
            </a:r>
            <a:r>
              <a:rPr lang="ko-KR" altLang="en-US" sz="2000" dirty="0" smtClean="0"/>
              <a:t>장은 데이터베이스를 접하는 사용자를 위해서 데이터베이스의 개념과 이 책에서 사용할 </a:t>
            </a:r>
            <a:r>
              <a:rPr lang="en-US" altLang="ko-KR" sz="2000" dirty="0" smtClean="0"/>
              <a:t>Oracle</a:t>
            </a:r>
            <a:r>
              <a:rPr lang="ko-KR" altLang="en-US" sz="2000" dirty="0" smtClean="0"/>
              <a:t>을 </a:t>
            </a:r>
            <a:r>
              <a:rPr lang="ko-KR" altLang="en-US" sz="2000" dirty="0" smtClean="0"/>
              <a:t>소개함</a:t>
            </a:r>
            <a:r>
              <a:rPr lang="en-US" altLang="ko-KR" sz="2000" dirty="0" smtClean="0"/>
              <a:t>. 1</a:t>
            </a:r>
            <a:r>
              <a:rPr lang="ko-KR" altLang="en-US" sz="2000" dirty="0" smtClean="0"/>
              <a:t>장에서 다룰 핵심 개념은 다음과 </a:t>
            </a:r>
            <a:r>
              <a:rPr lang="ko-KR" altLang="en-US" sz="2000" dirty="0" smtClean="0"/>
              <a:t>같음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1600" dirty="0" smtClean="0"/>
              <a:t>     - 1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데이터베이스를 간단히 정의하면 ‘대용량의 데이터 집합을 체계적으로 구성해 놓은 것</a:t>
            </a:r>
            <a:r>
              <a:rPr lang="ko-KR" altLang="en-US" sz="1600" dirty="0" smtClean="0"/>
              <a:t>’</a:t>
            </a:r>
            <a:r>
              <a:rPr lang="ko-KR" altLang="en-US" sz="1600" dirty="0" smtClean="0"/>
              <a:t>임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- 2</a:t>
            </a:r>
            <a:r>
              <a:rPr lang="en-US" altLang="ko-KR" sz="1600" dirty="0" smtClean="0"/>
              <a:t>. DBMS</a:t>
            </a:r>
            <a:r>
              <a:rPr lang="ko-KR" altLang="en-US" sz="1600" dirty="0" smtClean="0"/>
              <a:t>의 유형은 크게 계층형</a:t>
            </a:r>
            <a:r>
              <a:rPr lang="en-US" altLang="ko-KR" sz="1600" dirty="0" smtClean="0"/>
              <a:t>Hierarchical DBMS, </a:t>
            </a:r>
            <a:r>
              <a:rPr lang="ko-KR" altLang="en-US" sz="1600" dirty="0" err="1" smtClean="0"/>
              <a:t>망형</a:t>
            </a:r>
            <a:r>
              <a:rPr lang="en-US" altLang="ko-KR" sz="1600" dirty="0" smtClean="0"/>
              <a:t>Network DBMS, </a:t>
            </a:r>
            <a:r>
              <a:rPr lang="ko-KR" altLang="en-US" sz="1600" dirty="0" err="1" smtClean="0"/>
              <a:t>관계형</a:t>
            </a:r>
            <a:r>
              <a:rPr lang="en-US" altLang="ko-KR" sz="1600" dirty="0" smtClean="0"/>
              <a:t>Relational DBMS,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객체지향형</a:t>
            </a:r>
            <a:r>
              <a:rPr lang="en-US" altLang="ko-KR" sz="1600" dirty="0" smtClean="0"/>
              <a:t>Object-Oriented DBMS, </a:t>
            </a:r>
            <a:r>
              <a:rPr lang="ko-KR" altLang="en-US" sz="1600" dirty="0" smtClean="0"/>
              <a:t>그리고 </a:t>
            </a:r>
            <a:r>
              <a:rPr lang="ko-KR" altLang="en-US" sz="1600" dirty="0" err="1" smtClean="0"/>
              <a:t>객체관계형</a:t>
            </a:r>
            <a:r>
              <a:rPr lang="en-US" altLang="ko-KR" sz="1600" dirty="0" smtClean="0"/>
              <a:t>Object-Relational DBMS </a:t>
            </a:r>
            <a:r>
              <a:rPr lang="ko-KR" altLang="en-US" sz="1600" dirty="0" smtClean="0"/>
              <a:t>등으로 </a:t>
            </a:r>
            <a:r>
              <a:rPr lang="ko-KR" altLang="en-US" sz="1600" dirty="0" smtClean="0"/>
              <a:t>분류됨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- 3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SQLStructured</a:t>
            </a:r>
            <a:r>
              <a:rPr lang="en-US" altLang="ko-KR" sz="1600" dirty="0" smtClean="0"/>
              <a:t> Query Language</a:t>
            </a:r>
            <a:r>
              <a:rPr lang="ko-KR" altLang="en-US" sz="1600" dirty="0" smtClean="0"/>
              <a:t>은 관계형 데이터베이스에서 사용되는 </a:t>
            </a:r>
            <a:r>
              <a:rPr lang="ko-KR" altLang="en-US" sz="1600" dirty="0" smtClean="0"/>
              <a:t>언어임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- 4</a:t>
            </a:r>
            <a:r>
              <a:rPr lang="en-US" altLang="ko-KR" sz="1600" dirty="0" smtClean="0"/>
              <a:t>. Oracle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Oracle</a:t>
            </a:r>
            <a:r>
              <a:rPr lang="ko-KR" altLang="en-US" sz="1600" dirty="0" smtClean="0"/>
              <a:t>사에서 제작한 </a:t>
            </a:r>
            <a:r>
              <a:rPr lang="en-US" altLang="ko-KR" sz="1600" dirty="0" smtClean="0"/>
              <a:t>DBMS </a:t>
            </a:r>
            <a:r>
              <a:rPr lang="ko-KR" altLang="en-US" sz="1600" dirty="0" smtClean="0"/>
              <a:t>소프트웨어임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- 5</a:t>
            </a:r>
            <a:r>
              <a:rPr lang="en-US" altLang="ko-KR" sz="1600" dirty="0" smtClean="0"/>
              <a:t>. Oracle</a:t>
            </a:r>
            <a:r>
              <a:rPr lang="ko-KR" altLang="en-US" sz="1600" dirty="0" smtClean="0"/>
              <a:t>은 크게 상용 에디션과 무료 </a:t>
            </a:r>
            <a:r>
              <a:rPr lang="ko-KR" altLang="en-US" sz="1600" dirty="0" err="1" smtClean="0"/>
              <a:t>에디션으로</a:t>
            </a:r>
            <a:r>
              <a:rPr lang="ko-KR" altLang="en-US" sz="1600" dirty="0" smtClean="0"/>
              <a:t> 나뉘는데 </a:t>
            </a:r>
            <a:r>
              <a:rPr lang="en-US" altLang="ko-KR" sz="1600" dirty="0" smtClean="0"/>
              <a:t>Enterprise, Standard, </a:t>
            </a:r>
            <a:r>
              <a:rPr lang="en-US" altLang="ko-KR" sz="1600" dirty="0" smtClean="0"/>
              <a:t>Standard ONE</a:t>
            </a:r>
            <a:r>
              <a:rPr lang="en-US" altLang="ko-KR" sz="1600" dirty="0" smtClean="0"/>
              <a:t>, Personal </a:t>
            </a:r>
            <a:r>
              <a:rPr lang="ko-KR" altLang="en-US" sz="1600" dirty="0" smtClean="0"/>
              <a:t>네 개의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상용 </a:t>
            </a:r>
            <a:r>
              <a:rPr lang="ko-KR" altLang="en-US" sz="1600" dirty="0" smtClean="0"/>
              <a:t>에디션과 </a:t>
            </a:r>
            <a:r>
              <a:rPr lang="en-US" altLang="ko-KR" sz="1600" dirty="0" smtClean="0"/>
              <a:t>Express </a:t>
            </a:r>
            <a:r>
              <a:rPr lang="ko-KR" altLang="en-US" sz="1600" dirty="0" smtClean="0"/>
              <a:t>무료 </a:t>
            </a:r>
            <a:r>
              <a:rPr lang="ko-KR" altLang="en-US" sz="1600" dirty="0" err="1" smtClean="0"/>
              <a:t>에디션이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제공됨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8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8019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01 DBMS </a:t>
            </a:r>
            <a:r>
              <a:rPr lang="ko-KR" altLang="en-US" dirty="0" smtClean="0"/>
              <a:t>개요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1.1 </a:t>
            </a:r>
            <a:r>
              <a:rPr lang="ko-KR" altLang="en-US" sz="2000" b="1" dirty="0" smtClean="0"/>
              <a:t>데이터베이스의 정의와 특징 </a:t>
            </a:r>
            <a:endParaRPr lang="ko-KR" altLang="en-US" sz="2000" b="1" dirty="0" smtClean="0"/>
          </a:p>
          <a:p>
            <a:r>
              <a:rPr lang="ko-KR" altLang="en-US" sz="2000" dirty="0" smtClean="0"/>
              <a:t>데이터베이스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‘</a:t>
            </a:r>
            <a:r>
              <a:rPr lang="ko-KR" altLang="en-US" sz="2000" dirty="0" smtClean="0"/>
              <a:t>데이터의 집합’이라고 </a:t>
            </a:r>
            <a:r>
              <a:rPr lang="ko-KR" altLang="en-US" sz="2000" dirty="0" smtClean="0"/>
              <a:t>정의</a:t>
            </a:r>
            <a:endParaRPr lang="en-US" altLang="ko-KR" sz="2000" dirty="0" smtClean="0"/>
          </a:p>
          <a:p>
            <a:r>
              <a:rPr lang="en-US" altLang="ko-KR" sz="2000" dirty="0" smtClean="0"/>
              <a:t>DBMS :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데이터베이스를 관리</a:t>
            </a:r>
            <a:r>
              <a:rPr lang="en-US" altLang="ko-KR" sz="2000" dirty="0" smtClean="0"/>
              <a:t>·</a:t>
            </a:r>
            <a:r>
              <a:rPr lang="ko-KR" altLang="en-US" sz="2000" dirty="0" smtClean="0"/>
              <a:t>운영하는 </a:t>
            </a:r>
            <a:r>
              <a:rPr lang="ko-KR" altLang="en-US" sz="2000" dirty="0" smtClean="0"/>
              <a:t>역할</a:t>
            </a:r>
            <a:endParaRPr lang="x-none" sz="20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25" y="2675107"/>
            <a:ext cx="5217454" cy="330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4067" y="2601823"/>
            <a:ext cx="5502641" cy="333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01 DBMS </a:t>
            </a:r>
            <a:r>
              <a:rPr lang="ko-KR" altLang="en-US" dirty="0" smtClean="0"/>
              <a:t>개요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smtClean="0"/>
              <a:t>DBMS </a:t>
            </a:r>
            <a:r>
              <a:rPr lang="ko-KR" altLang="en-US" sz="2000" dirty="0" smtClean="0"/>
              <a:t>또는 </a:t>
            </a:r>
            <a:r>
              <a:rPr lang="ko-KR" altLang="en-US" sz="2000" dirty="0" smtClean="0"/>
              <a:t>데이터베이스 특징</a:t>
            </a:r>
            <a:endParaRPr lang="en-US" altLang="ko-KR" sz="20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데이터의 </a:t>
            </a:r>
            <a:r>
              <a:rPr lang="ko-KR" altLang="en-US" sz="1600" dirty="0" err="1" smtClean="0"/>
              <a:t>무결성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데이터베이스 안의 데이터는 어떤 경로를 통해 들어 왔던지 데이터에 오류가 있어서는 안 </a:t>
            </a:r>
            <a:r>
              <a:rPr lang="ko-KR" altLang="en-US" sz="1600" dirty="0" smtClean="0"/>
              <a:t>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ko-KR" altLang="en-US" sz="1600" dirty="0" smtClean="0"/>
              <a:t>                               이 </a:t>
            </a:r>
            <a:r>
              <a:rPr lang="ko-KR" altLang="en-US" sz="1600" dirty="0" err="1" smtClean="0"/>
              <a:t>무결성을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위해서 데이터베이스는 제약 </a:t>
            </a:r>
            <a:r>
              <a:rPr lang="ko-KR" altLang="en-US" sz="1600" dirty="0" smtClean="0"/>
              <a:t>조건이라는 </a:t>
            </a:r>
            <a:r>
              <a:rPr lang="ko-KR" altLang="en-US" sz="1600" dirty="0" smtClean="0"/>
              <a:t>특성을 </a:t>
            </a:r>
            <a:r>
              <a:rPr lang="ko-KR" altLang="en-US" sz="1600" dirty="0" smtClean="0"/>
              <a:t>가짐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데이터의 </a:t>
            </a:r>
            <a:r>
              <a:rPr lang="ko-KR" altLang="en-US" sz="1600" dirty="0" smtClean="0"/>
              <a:t>독립성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데이터베이스의 크기를 변경하거나 데이터 파일의 저장소를 변경하더라도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기존에 작성된 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                        </a:t>
            </a:r>
            <a:r>
              <a:rPr lang="ko-KR" altLang="en-US" sz="1600" dirty="0" smtClean="0"/>
              <a:t>응용프로그램은 </a:t>
            </a:r>
            <a:r>
              <a:rPr lang="ko-KR" altLang="en-US" sz="1600" dirty="0" smtClean="0"/>
              <a:t>전혀 영향을 받지 않아야 </a:t>
            </a:r>
            <a:r>
              <a:rPr lang="ko-KR" altLang="en-US" sz="1600" dirty="0" smtClean="0"/>
              <a:t>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보안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데이터베이스 안의 데이터에 아무나 접근할 수 있는 것이 아니라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데이터를 소유한 사람이나 </a:t>
            </a:r>
            <a:r>
              <a:rPr lang="ko-KR" altLang="en-US" sz="1600" dirty="0" smtClean="0"/>
              <a:t>데이터의 접근이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        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허가된 사람만 접근할 수 있어야 </a:t>
            </a:r>
            <a:r>
              <a:rPr lang="ko-KR" altLang="en-US" sz="1600" dirty="0" smtClean="0"/>
              <a:t>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데이터 중복의 최소화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동일한 데이터가 여러 개 중복되어 저장되는 것을 </a:t>
            </a:r>
            <a:r>
              <a:rPr lang="ko-KR" altLang="en-US" sz="1600" dirty="0" smtClean="0"/>
              <a:t>방지함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응용프로그램 제작 및 수정이 쉬워짐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데이터베이스를 </a:t>
            </a:r>
            <a:r>
              <a:rPr lang="ko-KR" altLang="en-US" sz="1600" dirty="0" smtClean="0"/>
              <a:t>이용함으로써 통일된 방식으로 응용프로그램을 작성할 수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                                                  </a:t>
            </a:r>
            <a:r>
              <a:rPr lang="ko-KR" altLang="en-US" sz="1600" dirty="0" smtClean="0"/>
              <a:t>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유지보수 또한 </a:t>
            </a:r>
            <a:r>
              <a:rPr lang="ko-KR" altLang="en-US" sz="1600" dirty="0" smtClean="0"/>
              <a:t>쉬워짐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데이터의 안전성 </a:t>
            </a:r>
            <a:r>
              <a:rPr lang="ko-KR" altLang="en-US" sz="1600" dirty="0" smtClean="0"/>
              <a:t>향상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대부분의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가 제공하는 백업</a:t>
            </a:r>
            <a:r>
              <a:rPr lang="en-US" altLang="ko-KR" sz="1600" dirty="0" smtClean="0"/>
              <a:t>·</a:t>
            </a:r>
            <a:r>
              <a:rPr lang="ko-KR" altLang="en-US" sz="1600" dirty="0" smtClean="0"/>
              <a:t>복원 기능을 이용함으로써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데이터가 깨지는 문제가 </a:t>
            </a:r>
            <a:r>
              <a:rPr lang="ko-KR" altLang="en-US" sz="1600" dirty="0" smtClean="0"/>
              <a:t>발생할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                                    경우에 </a:t>
            </a:r>
            <a:r>
              <a:rPr lang="ko-KR" altLang="en-US" sz="1600" dirty="0" smtClean="0"/>
              <a:t>원상태로 복원 또는 복구하는 방법이 </a:t>
            </a:r>
            <a:r>
              <a:rPr lang="ko-KR" altLang="en-US" sz="1600" dirty="0" smtClean="0"/>
              <a:t>명확해짐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01 DBMS </a:t>
            </a:r>
            <a:r>
              <a:rPr lang="ko-KR" altLang="en-US" dirty="0" smtClean="0"/>
              <a:t>개요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8"/>
            <a:ext cx="11585011" cy="21866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1.2 </a:t>
            </a:r>
            <a:r>
              <a:rPr lang="ko-KR" altLang="en-US" sz="2000" b="1" dirty="0" smtClean="0"/>
              <a:t>데이터베이스의 발전 </a:t>
            </a:r>
            <a:endParaRPr lang="ko-KR" altLang="en-US" sz="2000" b="1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몇 가지 </a:t>
            </a:r>
            <a:r>
              <a:rPr lang="ko-KR" altLang="en-US" sz="2000" dirty="0" smtClean="0"/>
              <a:t>단계를 거쳐 </a:t>
            </a:r>
            <a:r>
              <a:rPr lang="ko-KR" altLang="en-US" sz="2000" dirty="0" smtClean="0"/>
              <a:t>데이터베이스를 사용하게 </a:t>
            </a:r>
            <a:r>
              <a:rPr lang="ko-KR" altLang="en-US" sz="2000" dirty="0" smtClean="0"/>
              <a:t>되었음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오프라인으로 </a:t>
            </a:r>
            <a:r>
              <a:rPr lang="ko-KR" altLang="en-US" sz="2000" dirty="0" smtClean="0"/>
              <a:t>관리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컴퓨터가 없던 </a:t>
            </a:r>
            <a:r>
              <a:rPr lang="ko-KR" altLang="en-US" sz="1600" dirty="0" smtClean="0"/>
              <a:t>시기에도 </a:t>
            </a:r>
            <a:r>
              <a:rPr lang="ko-KR" altLang="en-US" sz="1600" dirty="0" smtClean="0"/>
              <a:t>회사를 </a:t>
            </a:r>
            <a:r>
              <a:rPr lang="ko-KR" altLang="en-US" sz="1600" dirty="0" smtClean="0"/>
              <a:t>운영하기 </a:t>
            </a:r>
            <a:r>
              <a:rPr lang="ko-KR" altLang="en-US" sz="1600" dirty="0" smtClean="0"/>
              <a:t>위해서는 수입과 지출이 있었을 것이고 그것을 종이에 연필로 </a:t>
            </a:r>
            <a:r>
              <a:rPr lang="ko-KR" altLang="en-US" sz="1600" dirty="0" smtClean="0"/>
              <a:t>기록했을 것임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파일시스템의 </a:t>
            </a:r>
            <a:r>
              <a:rPr lang="ko-KR" altLang="en-US" sz="2000" dirty="0" smtClean="0"/>
              <a:t>사용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컴퓨터를 사용하면서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종이에 기록하던 내용을 컴퓨터 파일에 기록하여 저장하게 </a:t>
            </a:r>
            <a:r>
              <a:rPr lang="ko-KR" altLang="en-US" sz="1600" dirty="0" smtClean="0"/>
              <a:t>되었음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데이터베이스 관리시스템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파일시스템의 단점을 보완하고 대량의 데이터를 보다 효율적으로 관리하고 운영하기 위해서 사용되기 시작한 것이 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   DBMS</a:t>
            </a:r>
            <a:r>
              <a:rPr lang="ko-KR" altLang="en-US" sz="1600" dirty="0" smtClean="0"/>
              <a:t>임</a:t>
            </a:r>
            <a:r>
              <a:rPr lang="en-US" altLang="ko-KR" sz="1600" dirty="0" smtClean="0"/>
              <a:t>.</a:t>
            </a:r>
            <a:endParaRPr lang="x-none" altLang="ko-KR" sz="1600" smtClean="0"/>
          </a:p>
          <a:p>
            <a:pPr>
              <a:lnSpc>
                <a:spcPct val="100000"/>
              </a:lnSpc>
              <a:buNone/>
            </a:pPr>
            <a:endParaRPr lang="x-none" sz="1600" dirty="0"/>
          </a:p>
        </p:txBody>
      </p:sp>
      <p:sp>
        <p:nvSpPr>
          <p:cNvPr id="8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2111" y="4390511"/>
            <a:ext cx="2908570" cy="217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2083" y="4374050"/>
            <a:ext cx="4326449" cy="196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01 DBMS </a:t>
            </a:r>
            <a:r>
              <a:rPr lang="ko-KR" altLang="en-US" dirty="0" smtClean="0"/>
              <a:t>개요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1.3 DBMS</a:t>
            </a:r>
            <a:r>
              <a:rPr lang="ko-KR" altLang="en-US" sz="2000" b="1" dirty="0" smtClean="0"/>
              <a:t>의 분류</a:t>
            </a:r>
            <a:endParaRPr lang="ko-KR" altLang="en-US" sz="2000" b="1" dirty="0" smtClean="0"/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DBMS</a:t>
            </a:r>
            <a:r>
              <a:rPr lang="ko-KR" altLang="en-US" sz="2000" dirty="0" smtClean="0"/>
              <a:t>의 유형은 크게 </a:t>
            </a:r>
            <a:r>
              <a:rPr lang="ko-KR" altLang="en-US" sz="2000" dirty="0" smtClean="0"/>
              <a:t>계층형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망형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관계형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객체지향형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그리고 </a:t>
            </a:r>
            <a:r>
              <a:rPr lang="ko-KR" altLang="en-US" sz="2000" dirty="0" err="1" smtClean="0"/>
              <a:t>객체관계형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등으로 </a:t>
            </a:r>
            <a:r>
              <a:rPr lang="ko-KR" altLang="en-US" sz="2000" dirty="0" smtClean="0"/>
              <a:t>분류됨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 err="1" smtClean="0"/>
              <a:t>계층형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DBMS</a:t>
            </a:r>
            <a:endParaRPr lang="en-US" altLang="ko-KR" sz="20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처음으로 나온 </a:t>
            </a:r>
            <a:r>
              <a:rPr lang="en-US" altLang="ko-KR" sz="1600" dirty="0" smtClean="0"/>
              <a:t>DBMS </a:t>
            </a:r>
            <a:r>
              <a:rPr lang="ko-KR" altLang="en-US" sz="1600" dirty="0" smtClean="0"/>
              <a:t>개념으로 </a:t>
            </a:r>
            <a:r>
              <a:rPr lang="en-US" altLang="ko-KR" sz="1600" dirty="0" smtClean="0"/>
              <a:t>1960</a:t>
            </a:r>
            <a:r>
              <a:rPr lang="ko-KR" altLang="en-US" sz="1600" dirty="0" smtClean="0"/>
              <a:t>년대에 </a:t>
            </a:r>
            <a:r>
              <a:rPr lang="ko-KR" altLang="en-US" sz="1600" dirty="0" smtClean="0"/>
              <a:t>시작되었음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각 계층은 </a:t>
            </a:r>
            <a:r>
              <a:rPr lang="ko-KR" altLang="en-US" sz="1600" dirty="0" err="1" smtClean="0"/>
              <a:t>트리형태를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가지며</a:t>
            </a:r>
            <a:r>
              <a:rPr lang="en-US" altLang="ko-KR" sz="1600" dirty="0" smtClean="0"/>
              <a:t>, 1:N </a:t>
            </a:r>
            <a:r>
              <a:rPr lang="ko-KR" altLang="en-US" sz="1600" dirty="0" smtClean="0"/>
              <a:t>관계를 </a:t>
            </a:r>
            <a:r>
              <a:rPr lang="ko-KR" altLang="en-US" sz="1600" dirty="0" err="1" smtClean="0"/>
              <a:t>갖음</a:t>
            </a:r>
            <a:r>
              <a:rPr lang="en-US" altLang="ko-KR" sz="1600" dirty="0" smtClean="0"/>
              <a:t>.</a:t>
            </a:r>
            <a:endParaRPr lang="en-US" altLang="ko-KR" sz="12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err="1" smtClean="0"/>
              <a:t>망</a:t>
            </a:r>
            <a:r>
              <a:rPr lang="ko-KR" altLang="en-US" sz="2000" dirty="0" err="1" smtClean="0"/>
              <a:t>형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DBMS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</a:t>
            </a:r>
            <a:r>
              <a:rPr lang="ko-KR" altLang="en-US" sz="1600" dirty="0" err="1" smtClean="0"/>
              <a:t>계층형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의 문제점을 개선하기 위해 </a:t>
            </a:r>
            <a:r>
              <a:rPr lang="en-US" altLang="ko-KR" sz="1600" dirty="0" smtClean="0"/>
              <a:t>1970</a:t>
            </a:r>
            <a:r>
              <a:rPr lang="ko-KR" altLang="en-US" sz="1600" dirty="0" smtClean="0"/>
              <a:t>년대에 </a:t>
            </a:r>
            <a:r>
              <a:rPr lang="ko-KR" altLang="en-US" sz="1600" dirty="0" smtClean="0"/>
              <a:t>시작되었음</a:t>
            </a:r>
            <a:r>
              <a:rPr lang="en-US" altLang="ko-KR" sz="1600" dirty="0" smtClean="0"/>
              <a:t>. 1:1,1:N</a:t>
            </a:r>
            <a:r>
              <a:rPr lang="en-US" altLang="ko-KR" sz="1600" dirty="0" smtClean="0"/>
              <a:t>, N:M(</a:t>
            </a:r>
            <a:r>
              <a:rPr lang="ko-KR" altLang="en-US" sz="1600" dirty="0" err="1" smtClean="0"/>
              <a:t>다대다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관계가 지원되어</a:t>
            </a:r>
            <a:r>
              <a:rPr lang="en-US" altLang="ko-KR" sz="1600" dirty="0" smtClean="0"/>
              <a:t>, 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효과적이고 </a:t>
            </a:r>
            <a:r>
              <a:rPr lang="ko-KR" altLang="en-US" sz="1600" dirty="0" smtClean="0"/>
              <a:t>빠른 데이터 추출이 </a:t>
            </a:r>
            <a:r>
              <a:rPr lang="ko-KR" altLang="en-US" sz="1600" dirty="0" smtClean="0"/>
              <a:t>가능해짐</a:t>
            </a:r>
            <a:r>
              <a:rPr lang="en-US" altLang="ko-KR" sz="1600" dirty="0" smtClean="0"/>
              <a:t>.</a:t>
            </a:r>
            <a:endParaRPr lang="x-none" altLang="ko-KR" sz="2000" smtClean="0"/>
          </a:p>
          <a:p>
            <a:pPr>
              <a:lnSpc>
                <a:spcPct val="100000"/>
              </a:lnSpc>
              <a:buNone/>
            </a:pPr>
            <a:endParaRPr lang="x-none" sz="20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0278" y="3809392"/>
            <a:ext cx="5093678" cy="2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5891" y="3853469"/>
            <a:ext cx="4882828" cy="22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3932</TotalTime>
  <Words>802</Words>
  <Application>Microsoft Office PowerPoint</Application>
  <PresentationFormat>사용자 지정</PresentationFormat>
  <Paragraphs>116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이것이 오라클이다 Oracle 설치부터 PL/SQL 정복까지!</vt:lpstr>
      <vt:lpstr>시작하기전에</vt:lpstr>
      <vt:lpstr>Contents</vt:lpstr>
      <vt:lpstr>슬라이드 4</vt:lpstr>
      <vt:lpstr>이 장의 핵심 개념</vt:lpstr>
      <vt:lpstr>SECTION 01 DBMS 개요</vt:lpstr>
      <vt:lpstr>SECTION 01 DBMS 개요</vt:lpstr>
      <vt:lpstr>SECTION 01 DBMS 개요</vt:lpstr>
      <vt:lpstr>SECTION 01 DBMS 개요</vt:lpstr>
      <vt:lpstr>SECTION 01 DBMS 개요</vt:lpstr>
      <vt:lpstr>SECTION 01 DBMS 개요</vt:lpstr>
      <vt:lpstr>SECTION 02 Oracle 데이터베이스 소개</vt:lpstr>
      <vt:lpstr>SECTION 03 Oracle의 에디션 및 기능 비교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문무영</cp:lastModifiedBy>
  <cp:revision>13</cp:revision>
  <dcterms:created xsi:type="dcterms:W3CDTF">2020-01-31T07:25:46Z</dcterms:created>
  <dcterms:modified xsi:type="dcterms:W3CDTF">2020-02-11T14:39:22Z</dcterms:modified>
</cp:coreProperties>
</file>