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333" r:id="rId2"/>
    <p:sldId id="2034" r:id="rId3"/>
    <p:sldId id="2341" r:id="rId4"/>
    <p:sldId id="2345" r:id="rId5"/>
    <p:sldId id="2342" r:id="rId6"/>
    <p:sldId id="2368" r:id="rId7"/>
    <p:sldId id="2369" r:id="rId8"/>
    <p:sldId id="2387" r:id="rId9"/>
    <p:sldId id="2388" r:id="rId10"/>
    <p:sldId id="2389" r:id="rId11"/>
    <p:sldId id="2390" r:id="rId12"/>
    <p:sldId id="2391" r:id="rId13"/>
    <p:sldId id="2392" r:id="rId14"/>
    <p:sldId id="2393" r:id="rId15"/>
    <p:sldId id="2394" r:id="rId16"/>
    <p:sldId id="2395" r:id="rId17"/>
    <p:sldId id="2396" r:id="rId18"/>
    <p:sldId id="239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3B0A0"/>
    <a:srgbClr val="F06436"/>
    <a:srgbClr val="4BB0A0"/>
    <a:srgbClr val="52AEE1"/>
    <a:srgbClr val="F89074"/>
    <a:srgbClr val="4285F4"/>
    <a:srgbClr val="72B945"/>
    <a:srgbClr val="FA950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1" autoAdjust="0"/>
    <p:restoredTop sz="50000" autoAdjust="0"/>
  </p:normalViewPr>
  <p:slideViewPr>
    <p:cSldViewPr snapToGrid="0" showGuides="1">
      <p:cViewPr varScale="1">
        <p:scale>
          <a:sx n="98" d="100"/>
          <a:sy n="98" d="100"/>
        </p:scale>
        <p:origin x="-114" y="-420"/>
      </p:cViewPr>
      <p:guideLst>
        <p:guide orient="horz" pos="2160"/>
        <p:guide orient="horz" pos="2296"/>
        <p:guide orient="horz" pos="2727"/>
        <p:guide pos="3840"/>
        <p:guide pos="398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2020-02-12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2020-02-12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=""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=""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=""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=""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=""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=""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=""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=""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=""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=""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=""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=""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=""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=""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=""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=""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=""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=""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=""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=""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=""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=""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=""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=""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=""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=""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=""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=""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=""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="" xmlns:a16="http://schemas.microsoft.com/office/drawing/2014/main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dirty="0" err="1"/>
              <a:t>파이썬으로</a:t>
            </a:r>
            <a:r>
              <a:rPr lang="ko-KR" altLang="en-US" dirty="0"/>
              <a:t> 배우는 </a:t>
            </a:r>
            <a:r>
              <a:rPr lang="ko-KR" altLang="en-US" dirty="0" err="1"/>
              <a:t>머신러닝</a:t>
            </a:r>
            <a:r>
              <a:rPr lang="ko-KR" altLang="en-US" dirty="0"/>
              <a:t> 교과서</a:t>
            </a:r>
          </a:p>
        </p:txBody>
      </p:sp>
      <p:sp>
        <p:nvSpPr>
          <p:cNvPr id="40" name="제목 24">
            <a:extLst>
              <a:ext uri="{FF2B5EF4-FFF2-40B4-BE49-F238E27FC236}">
                <a16:creationId xmlns=""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=""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=""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=""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=""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=""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37" name="바닥글 개체 틀 36">
            <a:extLst>
              <a:ext uri="{FF2B5EF4-FFF2-40B4-BE49-F238E27FC236}">
                <a16:creationId xmlns="" xmlns:a16="http://schemas.microsoft.com/office/drawing/2014/main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dirty="0" err="1"/>
              <a:t>파이썬으로</a:t>
            </a:r>
            <a:r>
              <a:rPr lang="ko-KR" altLang="en-US" dirty="0"/>
              <a:t> 배우는 </a:t>
            </a:r>
            <a:r>
              <a:rPr lang="ko-KR" altLang="en-US" dirty="0" err="1"/>
              <a:t>머신러닝</a:t>
            </a:r>
            <a:r>
              <a:rPr lang="ko-KR" altLang="en-US" dirty="0"/>
              <a:t> 교과서</a:t>
            </a:r>
          </a:p>
        </p:txBody>
      </p:sp>
    </p:spTree>
    <p:extLst>
      <p:ext uri="{BB962C8B-B14F-4D97-AF65-F5344CB8AC3E}">
        <p14:creationId xmlns=""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파이썬으로 배우는 머신러닝 교과서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86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330403" cy="3591827"/>
          </a:xfrm>
        </p:spPr>
        <p:txBody>
          <a:bodyPr/>
          <a:lstStyle/>
          <a:p>
            <a:r>
              <a:rPr lang="ko-KR" altLang="en-US" sz="6000" dirty="0" smtClean="0"/>
              <a:t>이것이 </a:t>
            </a:r>
            <a:r>
              <a:rPr lang="ko-KR" altLang="en-US" sz="6000" dirty="0" err="1" smtClean="0"/>
              <a:t>오라클이다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200" dirty="0" smtClean="0"/>
              <a:t>Oracle </a:t>
            </a:r>
            <a:r>
              <a:rPr lang="ko-KR" altLang="en-US" sz="3200" dirty="0" smtClean="0"/>
              <a:t>설치부터 </a:t>
            </a:r>
            <a:r>
              <a:rPr lang="en-US" altLang="ko-KR" sz="3200" dirty="0" smtClean="0"/>
              <a:t>PL/SQL </a:t>
            </a:r>
            <a:r>
              <a:rPr lang="ko-KR" altLang="en-US" sz="3200" dirty="0" smtClean="0"/>
              <a:t>정복까지</a:t>
            </a:r>
            <a:r>
              <a:rPr lang="en-US" altLang="ko-KR" sz="3200" dirty="0" smtClean="0"/>
              <a:t>!</a:t>
            </a:r>
            <a:endParaRPr lang="x-none" sz="3200" b="1" dirty="0"/>
          </a:p>
        </p:txBody>
      </p:sp>
      <p:sp>
        <p:nvSpPr>
          <p:cNvPr id="6" name="부제목 5">
            <a:extLst>
              <a:ext uri="{FF2B5EF4-FFF2-40B4-BE49-F238E27FC236}">
                <a16:creationId xmlns="" xmlns:a16="http://schemas.microsoft.com/office/drawing/2014/main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우재남 지음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=""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03855" y="843918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</a:t>
            </a:r>
            <a:r>
              <a:rPr lang="en-US" altLang="ko-KR" dirty="0" smtClean="0"/>
              <a:t>04</a:t>
            </a:r>
            <a:r>
              <a:rPr lang="en-US" dirty="0" smtClean="0"/>
              <a:t>: </a:t>
            </a:r>
            <a:r>
              <a:rPr lang="ko-KR" altLang="en-US" dirty="0" smtClean="0"/>
              <a:t>데이터베이스 모델링 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66053" y="1322962"/>
            <a:ext cx="2929875" cy="37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데이터베이스 모델링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681" y="707282"/>
            <a:ext cx="54387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561" y="2098439"/>
            <a:ext cx="54959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941" y="737174"/>
            <a:ext cx="54578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데이터베이스 모델링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335" y="850360"/>
            <a:ext cx="5457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929" y="1744190"/>
            <a:ext cx="54197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903" y="2996322"/>
            <a:ext cx="52292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7269" y="4429635"/>
            <a:ext cx="485775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83903" y="2316010"/>
            <a:ext cx="51720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20775" y="4877837"/>
            <a:ext cx="51816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데이터베이스 모델링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309" y="1010360"/>
            <a:ext cx="55149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486" y="3109710"/>
            <a:ext cx="55911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6846" y="1026775"/>
            <a:ext cx="1945906" cy="1628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48564" y="3112446"/>
            <a:ext cx="52197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데이터베이스 모델링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1" y="1701125"/>
            <a:ext cx="5262258" cy="3301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849" y="892006"/>
            <a:ext cx="551497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87825" y="913084"/>
            <a:ext cx="5486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96293" y="5017039"/>
            <a:ext cx="5406298" cy="1792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데이터베이스 모델링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77" y="910449"/>
            <a:ext cx="52959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926" y="1522886"/>
            <a:ext cx="4484597" cy="356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3765" y="1088080"/>
            <a:ext cx="530542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7576" y="4265578"/>
            <a:ext cx="3429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데이터베이스 모델링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996" y="756421"/>
            <a:ext cx="51054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9492" y="1413855"/>
            <a:ext cx="2542465" cy="2413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4642" y="4004552"/>
            <a:ext cx="3795268" cy="2162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06054" y="856744"/>
            <a:ext cx="3672403" cy="1985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79303" y="3071915"/>
            <a:ext cx="3911907" cy="123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48514" y="4638574"/>
            <a:ext cx="54483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데이터베이스 모델링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8774" y="930512"/>
            <a:ext cx="48768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1100" y="1226494"/>
            <a:ext cx="1902568" cy="1721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44602" y="1569999"/>
            <a:ext cx="51720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47722" y="4282799"/>
            <a:ext cx="409575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897286" y="4433491"/>
            <a:ext cx="1805088" cy="1794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데이터베이스 모델링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725" y="810841"/>
            <a:ext cx="55245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576" y="1666064"/>
            <a:ext cx="36385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845" y="4494179"/>
            <a:ext cx="5309945" cy="174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00420" y="930815"/>
            <a:ext cx="53530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70629" y="3015781"/>
            <a:ext cx="52959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73365" y="5280498"/>
            <a:ext cx="41814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데이터베이스 모델링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991" y="1293891"/>
            <a:ext cx="5790188" cy="2006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877" y="3839701"/>
            <a:ext cx="4636311" cy="171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09488" y="1261061"/>
            <a:ext cx="4397217" cy="263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=""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=""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3"/>
            <a:ext cx="11281052" cy="52776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x-none"/>
              <a:t>CHAPTER </a:t>
            </a:r>
            <a:r>
              <a:rPr lang="x-none" smtClean="0"/>
              <a:t>0</a:t>
            </a:r>
            <a:r>
              <a:rPr lang="en-US" dirty="0" smtClean="0"/>
              <a:t>4</a:t>
            </a:r>
            <a:r>
              <a:rPr lang="x-none" smtClean="0"/>
              <a:t> </a:t>
            </a:r>
            <a:r>
              <a:rPr lang="ko-KR" altLang="en-US" smtClean="0"/>
              <a:t>데이터베이스 </a:t>
            </a:r>
            <a:r>
              <a:rPr lang="ko-KR" altLang="en-US" smtClean="0"/>
              <a:t>모델링 </a:t>
            </a:r>
            <a:r>
              <a:rPr lang="ko-KR" altLang="en-US" smtClean="0"/>
              <a:t> </a:t>
            </a:r>
            <a:endParaRPr lang="ko-KR" altLang="en-US" dirty="0"/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학습 목표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SECTION 01 </a:t>
            </a:r>
            <a:r>
              <a:rPr lang="ko-KR" altLang="en-US" dirty="0" smtClean="0"/>
              <a:t>프로젝트의 진행 단계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SECTION 02 </a:t>
            </a:r>
            <a:r>
              <a:rPr lang="ko-KR" altLang="en-US" dirty="0" smtClean="0"/>
              <a:t>데이터베이스 모델링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- 2.1 </a:t>
            </a:r>
            <a:r>
              <a:rPr lang="ko-KR" altLang="en-US" dirty="0" smtClean="0"/>
              <a:t>데이터베이스 모델링 개념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- 2.2 </a:t>
            </a:r>
            <a:r>
              <a:rPr lang="ko-KR" altLang="en-US" dirty="0" smtClean="0"/>
              <a:t>데이터베이스 모델링 실습 	 	</a:t>
            </a:r>
            <a:endParaRPr lang="x-none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074999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>
                <a:cs typeface="+mj-cs"/>
              </a:rPr>
              <a:t>CHAPTER </a:t>
            </a:r>
            <a:r>
              <a:rPr lang="x-none" sz="3600" b="1" smtClean="0">
                <a:cs typeface="+mj-cs"/>
              </a:rPr>
              <a:t>0</a:t>
            </a:r>
            <a:r>
              <a:rPr lang="en-US" sz="3600" b="1" dirty="0" smtClean="0">
                <a:cs typeface="+mj-cs"/>
              </a:rPr>
              <a:t>4</a:t>
            </a:r>
            <a:r>
              <a:rPr lang="x-none" sz="3600" b="1" smtClean="0">
                <a:cs typeface="+mj-cs"/>
              </a:rPr>
              <a:t> </a:t>
            </a:r>
            <a:r>
              <a:rPr lang="ko-KR" altLang="en-US" sz="3600" b="1" smtClean="0">
                <a:cs typeface="+mj-cs"/>
              </a:rPr>
              <a:t>데이터베이스 </a:t>
            </a:r>
            <a:r>
              <a:rPr lang="ko-KR" altLang="en-US" sz="3600" b="1" smtClean="0">
                <a:cs typeface="+mj-cs"/>
              </a:rPr>
              <a:t>모델링 </a:t>
            </a:r>
            <a:endParaRPr lang="ko-KR" altLang="en-US" sz="3600" b="1" dirty="0"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123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 장의 핵심 개념</a:t>
            </a:r>
            <a:endParaRPr lang="x-non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545AC3E0-CE34-1C49-9C60-9D85619F3E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2" y="765313"/>
            <a:ext cx="11479697" cy="563079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4</a:t>
            </a:r>
            <a:r>
              <a:rPr lang="ko-KR" altLang="en-US" sz="2000" dirty="0" smtClean="0"/>
              <a:t>장에서는 데이터베이스 모델링에 대한 개념을 파악하고 간단히 </a:t>
            </a:r>
            <a:r>
              <a:rPr lang="ko-KR" altLang="en-US" sz="2000" dirty="0" err="1" smtClean="0"/>
              <a:t>모델링하는</a:t>
            </a:r>
            <a:r>
              <a:rPr lang="ko-KR" altLang="en-US" sz="2000" dirty="0" smtClean="0"/>
              <a:t> 절차를 </a:t>
            </a:r>
            <a:r>
              <a:rPr lang="ko-KR" altLang="en-US" sz="2000" dirty="0" smtClean="0"/>
              <a:t>실습함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smtClean="0"/>
              <a:t>- </a:t>
            </a:r>
            <a:r>
              <a:rPr lang="en-US" altLang="ko-KR" sz="1600" dirty="0" smtClean="0"/>
              <a:t>1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프로젝트 진행 단계는 폭포수 모델이 대표적으로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계획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분석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설계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구현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테스트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유지보수 등의 </a:t>
            </a:r>
            <a:r>
              <a:rPr lang="ko-KR" altLang="en-US" sz="1600" dirty="0" smtClean="0"/>
              <a:t>단계를 거침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- 2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데이터베이스 모델링이란 현 세계에서 사용되는 작업이나 사물들을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의 데이터베이스 </a:t>
            </a:r>
            <a:r>
              <a:rPr lang="ko-KR" altLang="en-US" sz="1600" dirty="0" smtClean="0"/>
              <a:t>개체로 옮기기 </a:t>
            </a:r>
            <a:r>
              <a:rPr lang="ko-KR" altLang="en-US" sz="1600" dirty="0" smtClean="0"/>
              <a:t>위한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    </a:t>
            </a:r>
            <a:r>
              <a:rPr lang="ko-KR" altLang="en-US" sz="1600" dirty="0" smtClean="0"/>
              <a:t>과정을 말함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- 3</a:t>
            </a:r>
            <a:r>
              <a:rPr lang="en-US" altLang="ko-KR" sz="1600" dirty="0" smtClean="0"/>
              <a:t>. SQL Developer</a:t>
            </a:r>
            <a:r>
              <a:rPr lang="ko-KR" altLang="en-US" sz="1600" dirty="0" smtClean="0"/>
              <a:t>에는 자체적으로 데이터 모델링 툴을 </a:t>
            </a:r>
            <a:r>
              <a:rPr lang="ko-KR" altLang="en-US" sz="1600" dirty="0" smtClean="0"/>
              <a:t>제공함</a:t>
            </a:r>
            <a:r>
              <a:rPr lang="en-US" altLang="ko-KR" sz="1600" dirty="0" smtClean="0"/>
              <a:t>..</a:t>
            </a:r>
            <a:endParaRPr lang="en-US" altLang="ko-KR" sz="1600" dirty="0"/>
          </a:p>
        </p:txBody>
      </p:sp>
      <p:sp>
        <p:nvSpPr>
          <p:cNvPr id="8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8019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프로젝트의 진행 단계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1.1 </a:t>
            </a:r>
            <a:r>
              <a:rPr lang="ko-KR" altLang="en-US" sz="2000" b="1" dirty="0" smtClean="0"/>
              <a:t>정보시스템 구축 절차 요약  </a:t>
            </a:r>
            <a:endParaRPr lang="ko-KR" altLang="en-US" sz="2000" b="1" dirty="0" smtClean="0"/>
          </a:p>
          <a:p>
            <a:r>
              <a:rPr lang="ko-KR" altLang="en-US" sz="2000" dirty="0" smtClean="0"/>
              <a:t>프로젝트란 </a:t>
            </a:r>
            <a:r>
              <a:rPr lang="ko-KR" altLang="en-US" sz="2000" dirty="0" smtClean="0"/>
              <a:t>‘현실세계의 업무를 컴퓨터 시스템으로 옮겨놓는 일련의 과정’이라고 할 수 </a:t>
            </a:r>
            <a:r>
              <a:rPr lang="ko-KR" altLang="en-US" sz="2000" dirty="0" smtClean="0"/>
              <a:t>있음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     - </a:t>
            </a:r>
            <a:r>
              <a:rPr lang="ko-KR" altLang="en-US" sz="1600" dirty="0" smtClean="0"/>
              <a:t>소프트웨어 개발 </a:t>
            </a:r>
            <a:r>
              <a:rPr lang="ko-KR" altLang="en-US" sz="1600" dirty="0" smtClean="0"/>
              <a:t>방법론은 </a:t>
            </a:r>
            <a:r>
              <a:rPr lang="ko-KR" altLang="en-US" sz="1600" dirty="0" smtClean="0"/>
              <a:t>다른 공학 </a:t>
            </a:r>
            <a:r>
              <a:rPr lang="ko-KR" altLang="en-US" sz="1600" dirty="0" smtClean="0"/>
              <a:t>분야 </a:t>
            </a:r>
            <a:r>
              <a:rPr lang="ko-KR" altLang="en-US" sz="1600" dirty="0" smtClean="0"/>
              <a:t>분석과 설계 </a:t>
            </a:r>
            <a:r>
              <a:rPr lang="ko-KR" altLang="en-US" sz="1600" dirty="0" smtClean="0"/>
              <a:t>작업을 </a:t>
            </a:r>
            <a:r>
              <a:rPr lang="ko-KR" altLang="en-US" sz="1600" dirty="0" smtClean="0"/>
              <a:t>소프트웨어 분야에 가져와서 적합하도록 </a:t>
            </a:r>
            <a:r>
              <a:rPr lang="ko-KR" altLang="en-US" sz="1600" dirty="0" smtClean="0"/>
              <a:t>수정한 것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- </a:t>
            </a:r>
            <a:r>
              <a:rPr lang="ko-KR" altLang="en-US" sz="1600" dirty="0" smtClean="0"/>
              <a:t>폭포수 모델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가장 </a:t>
            </a:r>
            <a:r>
              <a:rPr lang="ko-KR" altLang="en-US" sz="1600" dirty="0" smtClean="0"/>
              <a:t>오래되고 전통적으로 </a:t>
            </a:r>
            <a:r>
              <a:rPr lang="ko-KR" altLang="en-US" sz="1600" dirty="0" smtClean="0"/>
              <a:t>사용되는 </a:t>
            </a:r>
            <a:r>
              <a:rPr lang="ko-KR" altLang="en-US" sz="1600" dirty="0" smtClean="0"/>
              <a:t>소프트웨어 개발 </a:t>
            </a:r>
            <a:r>
              <a:rPr lang="ko-KR" altLang="en-US" sz="1600" dirty="0" smtClean="0"/>
              <a:t>모델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7740" y="2945454"/>
            <a:ext cx="5365996" cy="276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데이터베이스 모델링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2.1 </a:t>
            </a:r>
            <a:r>
              <a:rPr lang="ko-KR" altLang="en-US" sz="2000" b="1" dirty="0" smtClean="0"/>
              <a:t>데이터베이스 모델링 개념  </a:t>
            </a:r>
            <a:endParaRPr lang="ko-KR" altLang="en-US" sz="2000" b="1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데이터베이스 모델링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또는 데이터 모델링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- </a:t>
            </a:r>
            <a:r>
              <a:rPr lang="ko-KR" altLang="en-US" sz="1600" dirty="0" smtClean="0"/>
              <a:t>현 </a:t>
            </a:r>
            <a:r>
              <a:rPr lang="ko-KR" altLang="en-US" sz="1600" dirty="0" smtClean="0"/>
              <a:t>세계에서 사용되는 작업이나 사물들을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의 데이터베이스 </a:t>
            </a:r>
            <a:r>
              <a:rPr lang="ko-KR" altLang="en-US" sz="1600" dirty="0" smtClean="0"/>
              <a:t>개체로 옮기기 위한 </a:t>
            </a:r>
            <a:r>
              <a:rPr lang="ko-KR" altLang="en-US" sz="1600" dirty="0" smtClean="0"/>
              <a:t>과정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00000"/>
              </a:lnSpc>
              <a:buNone/>
            </a:pPr>
            <a:r>
              <a:rPr lang="ko-KR" altLang="en-US" sz="1600" dirty="0" smtClean="0"/>
              <a:t> 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현실에서 </a:t>
            </a:r>
            <a:r>
              <a:rPr lang="ko-KR" altLang="en-US" sz="1600" dirty="0" smtClean="0"/>
              <a:t>쓰이는 </a:t>
            </a:r>
            <a:r>
              <a:rPr lang="ko-KR" altLang="en-US" sz="1600" dirty="0" smtClean="0"/>
              <a:t>것을 </a:t>
            </a:r>
            <a:r>
              <a:rPr lang="ko-KR" altLang="en-US" sz="1600" dirty="0" smtClean="0"/>
              <a:t>테이블로 변경하기 위한 </a:t>
            </a:r>
            <a:r>
              <a:rPr lang="ko-KR" altLang="en-US" sz="1600" dirty="0" smtClean="0"/>
              <a:t>작업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6328" y="2774916"/>
            <a:ext cx="6318915" cy="328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데이터베이스 모델링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2.2 </a:t>
            </a:r>
            <a:r>
              <a:rPr lang="ko-KR" altLang="en-US" sz="2000" b="1" dirty="0" smtClean="0"/>
              <a:t>데이터베이스 모델링 실습 	</a:t>
            </a:r>
            <a:r>
              <a:rPr lang="ko-KR" altLang="en-US" sz="2000" b="1" dirty="0" smtClean="0"/>
              <a:t>  </a:t>
            </a:r>
            <a:endParaRPr lang="ko-KR" altLang="en-US" sz="2000" b="1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데이터베이스 모델링은 크게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단계를 거쳐서 완성되는 것이 </a:t>
            </a:r>
            <a:r>
              <a:rPr lang="ko-KR" altLang="en-US" sz="2000" dirty="0" smtClean="0"/>
              <a:t>보편적임</a:t>
            </a:r>
            <a:r>
              <a:rPr lang="en-US" altLang="ko-KR" sz="2000" dirty="0" smtClean="0"/>
              <a:t>.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sz="1600" dirty="0" smtClean="0"/>
              <a:t>     - </a:t>
            </a:r>
            <a:r>
              <a:rPr lang="ko-KR" altLang="en-US" sz="1600" dirty="0" smtClean="0"/>
              <a:t>개념적 모델링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논리적 모델링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물리적 모델링으로 나눌 수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7833" y="2395035"/>
            <a:ext cx="55435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4882" y="2463011"/>
            <a:ext cx="5291849" cy="4180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데이터베이스 모델링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424" y="692287"/>
            <a:ext cx="5258963" cy="587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4545" y="690664"/>
            <a:ext cx="5148142" cy="594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데이터베이스 모델링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429" y="1224172"/>
            <a:ext cx="54578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1025" y="1212519"/>
            <a:ext cx="55816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5250</TotalTime>
  <Words>325</Words>
  <Application>Microsoft Office PowerPoint</Application>
  <PresentationFormat>사용자 지정</PresentationFormat>
  <Paragraphs>74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이것이 오라클이다 Oracle 설치부터 PL/SQL 정복까지!</vt:lpstr>
      <vt:lpstr>Contents</vt:lpstr>
      <vt:lpstr>슬라이드 3</vt:lpstr>
      <vt:lpstr>이 장의 핵심 개념</vt:lpstr>
      <vt:lpstr>SECTION 01 프로젝트의 진행 단계</vt:lpstr>
      <vt:lpstr>SECTION 02 데이터베이스 모델링</vt:lpstr>
      <vt:lpstr>SECTION 02 데이터베이스 모델링 </vt:lpstr>
      <vt:lpstr>SECTION 02 데이터베이스 모델링 </vt:lpstr>
      <vt:lpstr>SECTION 02 데이터베이스 모델링 </vt:lpstr>
      <vt:lpstr>SECTION 02 데이터베이스 모델링 </vt:lpstr>
      <vt:lpstr>SECTION 02 데이터베이스 모델링 </vt:lpstr>
      <vt:lpstr>SECTION 02 데이터베이스 모델링 </vt:lpstr>
      <vt:lpstr>SECTION 02 데이터베이스 모델링 </vt:lpstr>
      <vt:lpstr>SECTION 02 데이터베이스 모델링 </vt:lpstr>
      <vt:lpstr>SECTION 02 데이터베이스 모델링 </vt:lpstr>
      <vt:lpstr>SECTION 02 데이터베이스 모델링 </vt:lpstr>
      <vt:lpstr>SECTION 02 데이터베이스 모델링 </vt:lpstr>
      <vt:lpstr>SECTION 02 데이터베이스 모델링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문무영</cp:lastModifiedBy>
  <cp:revision>18</cp:revision>
  <dcterms:created xsi:type="dcterms:W3CDTF">2020-01-31T07:25:46Z</dcterms:created>
  <dcterms:modified xsi:type="dcterms:W3CDTF">2020-02-12T12:38:21Z</dcterms:modified>
</cp:coreProperties>
</file>