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333" r:id="rId2"/>
    <p:sldId id="2034" r:id="rId3"/>
    <p:sldId id="2341" r:id="rId4"/>
    <p:sldId id="2345" r:id="rId5"/>
    <p:sldId id="2352" r:id="rId6"/>
    <p:sldId id="2342" r:id="rId7"/>
    <p:sldId id="2346" r:id="rId8"/>
    <p:sldId id="2347" r:id="rId9"/>
    <p:sldId id="2353" r:id="rId10"/>
    <p:sldId id="2348" r:id="rId11"/>
    <p:sldId id="2354" r:id="rId12"/>
    <p:sldId id="2356" r:id="rId13"/>
    <p:sldId id="2357" r:id="rId14"/>
    <p:sldId id="2355" r:id="rId15"/>
    <p:sldId id="2358" r:id="rId16"/>
    <p:sldId id="2359" r:id="rId17"/>
    <p:sldId id="2360" r:id="rId18"/>
    <p:sldId id="2350" r:id="rId19"/>
    <p:sldId id="2361" r:id="rId20"/>
    <p:sldId id="2362" r:id="rId21"/>
    <p:sldId id="2363" r:id="rId22"/>
    <p:sldId id="2365" r:id="rId23"/>
    <p:sldId id="2364" r:id="rId24"/>
    <p:sldId id="2351" r:id="rId25"/>
    <p:sldId id="2366" r:id="rId26"/>
    <p:sldId id="2367" r:id="rId27"/>
    <p:sldId id="2368" r:id="rId28"/>
    <p:sldId id="236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1" autoAdjust="0"/>
    <p:restoredTop sz="50000" autoAdjust="0"/>
  </p:normalViewPr>
  <p:slideViewPr>
    <p:cSldViewPr snapToGrid="0" showGuides="1">
      <p:cViewPr varScale="1">
        <p:scale>
          <a:sx n="98" d="100"/>
          <a:sy n="98" d="100"/>
        </p:scale>
        <p:origin x="-114" y="-420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=""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=""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=""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=""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=""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=""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=""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=""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=""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=""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=""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=""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=""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=""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=""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=""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=""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=""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=""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=""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=""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=""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=""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=""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=""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=""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=""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=""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="" xmlns:a16="http://schemas.microsoft.com/office/drawing/2014/main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  <p:sp>
        <p:nvSpPr>
          <p:cNvPr id="40" name="제목 24">
            <a:extLst>
              <a:ext uri="{FF2B5EF4-FFF2-40B4-BE49-F238E27FC236}">
                <a16:creationId xmlns=""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=""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=""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=""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=""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=""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=""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dirty="0" err="1"/>
              <a:t>파이썬으로</a:t>
            </a:r>
            <a:r>
              <a:rPr lang="ko-KR" altLang="en-US" dirty="0"/>
              <a:t> 배우는 </a:t>
            </a:r>
            <a:r>
              <a:rPr lang="ko-KR" altLang="en-US" dirty="0" err="1"/>
              <a:t>머신러닝</a:t>
            </a:r>
            <a:r>
              <a:rPr lang="ko-KR" altLang="en-US" dirty="0"/>
              <a:t> 교과서</a:t>
            </a:r>
          </a:p>
        </p:txBody>
      </p:sp>
    </p:spTree>
    <p:extLst>
      <p:ext uri="{BB962C8B-B14F-4D97-AF65-F5344CB8AC3E}">
        <p14:creationId xmlns=""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파이썬으로 배우는 머신러닝 교과서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sz="6000" dirty="0" smtClean="0"/>
              <a:t>이것이 </a:t>
            </a:r>
            <a:r>
              <a:rPr lang="ko-KR" altLang="en-US" sz="6000" dirty="0" err="1" smtClean="0"/>
              <a:t>오라클이다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Oracle </a:t>
            </a:r>
            <a:r>
              <a:rPr lang="ko-KR" altLang="en-US" sz="3200" dirty="0" smtClean="0"/>
              <a:t>설치부터 </a:t>
            </a:r>
            <a:r>
              <a:rPr lang="en-US" altLang="ko-KR" sz="3200" dirty="0" smtClean="0"/>
              <a:t>PL/SQL </a:t>
            </a:r>
            <a:r>
              <a:rPr lang="ko-KR" altLang="en-US" sz="3200" dirty="0" smtClean="0"/>
              <a:t>정복까지</a:t>
            </a:r>
            <a:r>
              <a:rPr lang="en-US" altLang="ko-KR" sz="3200" dirty="0" smtClean="0"/>
              <a:t>!</a:t>
            </a:r>
            <a:endParaRPr lang="x-none" sz="3200" b="1" dirty="0"/>
          </a:p>
        </p:txBody>
      </p:sp>
      <p:sp>
        <p:nvSpPr>
          <p:cNvPr id="6" name="부제목 5">
            <a:extLst>
              <a:ext uri="{FF2B5EF4-FFF2-40B4-BE49-F238E27FC236}">
                <a16:creationId xmlns=""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우재남 지음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=""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altLang="ko-KR" dirty="0" smtClean="0"/>
              <a:t>05</a:t>
            </a:r>
            <a:r>
              <a:rPr lang="en-US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Oracle </a:t>
            </a:r>
            <a:r>
              <a:rPr lang="ko-KR" altLang="en-US" dirty="0" smtClean="0"/>
              <a:t>유틸리티 사용법 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66053" y="1322962"/>
            <a:ext cx="2929875" cy="37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SQL*Plus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SQL</a:t>
            </a:r>
            <a:r>
              <a:rPr lang="ko-KR" altLang="en-US" sz="2000" dirty="0" smtClean="0"/>
              <a:t>*</a:t>
            </a:r>
            <a:r>
              <a:rPr lang="en-US" altLang="ko-KR" sz="2000" dirty="0" smtClean="0"/>
              <a:t>Plus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Oracle</a:t>
            </a:r>
            <a:r>
              <a:rPr lang="ko-KR" altLang="en-US" sz="2000" dirty="0" smtClean="0"/>
              <a:t>의 가장 오래되고 기본적인 유틸리티로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텍스트 </a:t>
            </a:r>
            <a:r>
              <a:rPr lang="ko-KR" altLang="en-US" sz="2000" dirty="0" smtClean="0"/>
              <a:t>기반으로 명령어가 </a:t>
            </a:r>
            <a:r>
              <a:rPr lang="ko-KR" altLang="en-US" sz="2000" dirty="0" smtClean="0"/>
              <a:t>처리됨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456" y="1433108"/>
            <a:ext cx="52768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16" y="2763568"/>
            <a:ext cx="54197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75314" y="2140998"/>
            <a:ext cx="32670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5739" y="3164834"/>
            <a:ext cx="50958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SQL*Plus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235" y="911056"/>
            <a:ext cx="5114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356" y="1820390"/>
            <a:ext cx="34766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1223246" y="1590632"/>
            <a:ext cx="21323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[HELP </a:t>
            </a:r>
            <a:r>
              <a:rPr lang="en-US" altLang="ko-KR" sz="1400" dirty="0" smtClean="0"/>
              <a:t>INDEX </a:t>
            </a:r>
            <a:r>
              <a:rPr lang="ko-KR" altLang="en-US" sz="1400" dirty="0" smtClean="0"/>
              <a:t>명령을 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648" y="4547073"/>
            <a:ext cx="34956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1132454" y="4233313"/>
            <a:ext cx="1947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HELP SQL*Plus </a:t>
            </a:r>
            <a:r>
              <a:rPr lang="ko-KR" altLang="en-US" sz="1400" dirty="0" smtClean="0"/>
              <a:t>명령어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6341" y="1060327"/>
            <a:ext cx="5495925" cy="253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90161" y="3823870"/>
            <a:ext cx="5248275" cy="298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SQL*Plus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508" y="850664"/>
            <a:ext cx="44481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81" y="3510874"/>
            <a:ext cx="54292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2383" y="1827179"/>
            <a:ext cx="5486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7315199" y="1384036"/>
            <a:ext cx="44260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[COLUMN </a:t>
            </a:r>
            <a:r>
              <a:rPr lang="ko-KR" altLang="en-US" sz="1400" dirty="0" smtClean="0"/>
              <a:t>열 이름 </a:t>
            </a:r>
            <a:r>
              <a:rPr lang="en-US" altLang="ko-KR" sz="1400" dirty="0" smtClean="0"/>
              <a:t>HEADING “</a:t>
            </a:r>
            <a:r>
              <a:rPr lang="ko-KR" altLang="en-US" sz="1400" dirty="0" smtClean="0"/>
              <a:t>출력이름</a:t>
            </a:r>
            <a:r>
              <a:rPr lang="ko-KR" altLang="en-US" sz="1400" dirty="0" smtClean="0"/>
              <a:t>”</a:t>
            </a:r>
            <a:r>
              <a:rPr lang="en-US" altLang="ko-KR" sz="1400" dirty="0" smtClean="0"/>
              <a:t>  FORMAT </a:t>
            </a:r>
            <a:r>
              <a:rPr lang="ko-KR" altLang="en-US" sz="1400" dirty="0" err="1" smtClean="0"/>
              <a:t>출력폭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형식을 사용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02 SQL*Plus 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737" y="856844"/>
            <a:ext cx="53244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594" y="1962773"/>
            <a:ext cx="48958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24" y="3170220"/>
            <a:ext cx="538162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65651" y="1991855"/>
            <a:ext cx="54864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915048" y="1571177"/>
            <a:ext cx="1858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[SAVE </a:t>
            </a:r>
            <a:r>
              <a:rPr lang="ko-KR" altLang="en-US" sz="1400" dirty="0" smtClean="0"/>
              <a:t>경로 및 파일명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7059686" y="1636028"/>
            <a:ext cx="19784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[SPOOL </a:t>
            </a:r>
            <a:r>
              <a:rPr lang="ko-KR" altLang="en-US" sz="1400" dirty="0" smtClean="0"/>
              <a:t>경로 및 파일명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SECTION 03 Oracle Application Express 	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Oracle </a:t>
            </a:r>
            <a:r>
              <a:rPr lang="en-US" altLang="ko-KR" sz="2000" dirty="0" smtClean="0"/>
              <a:t>Application </a:t>
            </a:r>
            <a:r>
              <a:rPr lang="en-US" altLang="ko-KR" sz="2000" dirty="0" smtClean="0"/>
              <a:t>Express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웹 </a:t>
            </a:r>
            <a:r>
              <a:rPr lang="ko-KR" altLang="en-US" sz="1600" dirty="0" smtClean="0"/>
              <a:t>기반으로 오라클을 관리하거나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웹 환경의 접근을 </a:t>
            </a:r>
            <a:r>
              <a:rPr lang="ko-KR" altLang="en-US" sz="1600" dirty="0" smtClean="0"/>
              <a:t>개발하는데 유용하게 사용됨</a:t>
            </a:r>
            <a:r>
              <a:rPr lang="en-US" altLang="ko-KR" sz="16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066" y="1656134"/>
            <a:ext cx="54578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075" y="3256334"/>
            <a:ext cx="55530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2098" y="1934385"/>
            <a:ext cx="36671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7707" y="3547657"/>
            <a:ext cx="54959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SECTION 03 Oracle Application Express 	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474" y="1679744"/>
            <a:ext cx="54197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044" y="3813547"/>
            <a:ext cx="44481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2901" y="1699628"/>
            <a:ext cx="5257905" cy="351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SECTION 03 Oracle Application Express 	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362" y="799087"/>
            <a:ext cx="52768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467" y="1431385"/>
            <a:ext cx="54959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753" y="3858740"/>
            <a:ext cx="55911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0009" y="1245236"/>
            <a:ext cx="54387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60281" y="3144760"/>
            <a:ext cx="54387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35962" y="5210672"/>
            <a:ext cx="31527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ko-KR" dirty="0" smtClean="0"/>
              <a:t>SECTION 03 Oracle Application Express 	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136" y="1267837"/>
            <a:ext cx="54387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8" y="3864713"/>
            <a:ext cx="40576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16073" y="883494"/>
            <a:ext cx="30384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59126" y="2529904"/>
            <a:ext cx="31718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87222" y="4435407"/>
            <a:ext cx="54292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외부 </a:t>
            </a:r>
            <a:r>
              <a:rPr lang="en-US" altLang="ko-KR" dirty="0" smtClean="0"/>
              <a:t>Oracle </a:t>
            </a:r>
            <a:r>
              <a:rPr lang="ko-KR" altLang="en-US" dirty="0" smtClean="0"/>
              <a:t>서버 관리하기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실무에서는 </a:t>
            </a:r>
            <a:r>
              <a:rPr lang="en-US" altLang="ko-KR" sz="2000" dirty="0" smtClean="0"/>
              <a:t>Windows</a:t>
            </a:r>
            <a:r>
              <a:rPr lang="ko-KR" altLang="en-US" sz="2000" dirty="0" smtClean="0"/>
              <a:t>용 </a:t>
            </a:r>
            <a:r>
              <a:rPr lang="en-US" altLang="ko-KR" sz="2000" dirty="0" smtClean="0"/>
              <a:t>Oracle</a:t>
            </a:r>
            <a:r>
              <a:rPr lang="ko-KR" altLang="en-US" sz="2000" dirty="0" smtClean="0"/>
              <a:t>보다는</a:t>
            </a:r>
            <a:r>
              <a:rPr lang="en-US" altLang="ko-KR" sz="2000" dirty="0" smtClean="0"/>
              <a:t>, Linux</a:t>
            </a:r>
            <a:r>
              <a:rPr lang="ko-KR" altLang="en-US" sz="2000" dirty="0" smtClean="0"/>
              <a:t>용 </a:t>
            </a:r>
            <a:r>
              <a:rPr lang="en-US" altLang="ko-KR" sz="2000" dirty="0" smtClean="0"/>
              <a:t>Oracle</a:t>
            </a:r>
            <a:r>
              <a:rPr lang="ko-KR" altLang="en-US" sz="2000" dirty="0" smtClean="0"/>
              <a:t>을 더 많이 </a:t>
            </a:r>
            <a:r>
              <a:rPr lang="ko-KR" altLang="en-US" sz="2000" dirty="0" smtClean="0"/>
              <a:t>사용함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8705" y="1547205"/>
            <a:ext cx="6147279" cy="232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9633" y="4193534"/>
            <a:ext cx="6052877" cy="2236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외부 </a:t>
            </a:r>
            <a:r>
              <a:rPr lang="en-US" altLang="ko-KR" dirty="0" smtClean="0"/>
              <a:t>Oracle </a:t>
            </a:r>
            <a:r>
              <a:rPr lang="ko-KR" altLang="en-US" dirty="0" smtClean="0"/>
              <a:t>서버 관리하기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582" y="835566"/>
            <a:ext cx="51435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196" y="2341023"/>
            <a:ext cx="45815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679" y="3987632"/>
            <a:ext cx="44005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3682" y="1979579"/>
            <a:ext cx="42767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7785370" y="4039691"/>
            <a:ext cx="30220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서버인 </a:t>
            </a:r>
            <a:r>
              <a:rPr lang="en-US" altLang="ko-KR" sz="1400" dirty="0" smtClean="0"/>
              <a:t>Linux </a:t>
            </a:r>
            <a:r>
              <a:rPr lang="ko-KR" altLang="en-US" sz="1400" dirty="0" smtClean="0"/>
              <a:t>컴퓨터와 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클라이언트인 </a:t>
            </a:r>
            <a:r>
              <a:rPr lang="en-US" altLang="ko-KR" sz="1400" dirty="0" smtClean="0"/>
              <a:t>Windows </a:t>
            </a:r>
            <a:r>
              <a:rPr lang="ko-KR" altLang="en-US" sz="1400" dirty="0" smtClean="0"/>
              <a:t>컴퓨터가 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네트워크로 </a:t>
            </a:r>
            <a:r>
              <a:rPr lang="ko-KR" altLang="en-US" sz="1400" dirty="0" smtClean="0"/>
              <a:t>잘 </a:t>
            </a:r>
            <a:r>
              <a:rPr lang="ko-KR" altLang="en-US" sz="1400" dirty="0" smtClean="0"/>
              <a:t>작동하는 확인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x-none"/>
              <a:t>CHAPTER </a:t>
            </a:r>
            <a:r>
              <a:rPr lang="x-none" smtClean="0"/>
              <a:t>0</a:t>
            </a:r>
            <a:r>
              <a:rPr lang="en-US" dirty="0" smtClean="0"/>
              <a:t>5</a:t>
            </a:r>
            <a:r>
              <a:rPr lang="x-none" smtClean="0"/>
              <a:t> </a:t>
            </a:r>
            <a:r>
              <a:rPr lang="en-US" altLang="ko-KR" dirty="0" smtClean="0"/>
              <a:t>Oracle </a:t>
            </a:r>
            <a:r>
              <a:rPr lang="ko-KR" altLang="en-US" dirty="0" smtClean="0"/>
              <a:t>유틸리티 사용법 </a:t>
            </a:r>
            <a:r>
              <a:rPr lang="ko-KR" altLang="en-US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pPr lvl="1">
              <a:lnSpc>
                <a:spcPct val="150000"/>
              </a:lnSpc>
              <a:buNone/>
            </a:pPr>
            <a:r>
              <a:rPr lang="ko-KR" altLang="en-US" dirty="0" smtClean="0"/>
              <a:t>학습 목표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01 SQL Developer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- 1.1 </a:t>
            </a:r>
            <a:r>
              <a:rPr lang="en-US" altLang="ko-KR" dirty="0" smtClean="0"/>
              <a:t>SQL Developer</a:t>
            </a:r>
            <a:r>
              <a:rPr lang="ko-KR" altLang="en-US" dirty="0" smtClean="0"/>
              <a:t>의 버전과 실행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- 1.2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접속</a:t>
            </a:r>
            <a:r>
              <a:rPr lang="en-US" altLang="ko-KR" dirty="0" smtClean="0"/>
              <a:t>] </a:t>
            </a:r>
            <a:r>
              <a:rPr lang="ko-KR" altLang="en-US" dirty="0" smtClean="0"/>
              <a:t>창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- 1.3 </a:t>
            </a:r>
            <a:r>
              <a:rPr lang="en-US" altLang="ko-KR" dirty="0" smtClean="0"/>
              <a:t>SQL Developer</a:t>
            </a:r>
            <a:r>
              <a:rPr lang="ko-KR" altLang="en-US" dirty="0" smtClean="0"/>
              <a:t>의 화면 구성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02 SQL*Plus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03 Oracle Application Express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04 </a:t>
            </a:r>
            <a:r>
              <a:rPr lang="ko-KR" altLang="en-US" dirty="0" smtClean="0"/>
              <a:t>외부 </a:t>
            </a:r>
            <a:r>
              <a:rPr lang="en-US" altLang="ko-KR" dirty="0" smtClean="0"/>
              <a:t>Oracle </a:t>
            </a:r>
            <a:r>
              <a:rPr lang="ko-KR" altLang="en-US" dirty="0" smtClean="0"/>
              <a:t>서버 관리하기 	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dirty="0" smtClean="0"/>
              <a:t>SECTION 05 </a:t>
            </a:r>
            <a:r>
              <a:rPr lang="ko-KR" altLang="en-US" dirty="0" smtClean="0"/>
              <a:t>사용자 관리하기 	 	</a:t>
            </a:r>
            <a:endParaRPr lang="x-none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07499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외부 </a:t>
            </a:r>
            <a:r>
              <a:rPr lang="en-US" altLang="ko-KR" dirty="0" smtClean="0"/>
              <a:t>Oracle </a:t>
            </a:r>
            <a:r>
              <a:rPr lang="ko-KR" altLang="en-US" dirty="0" smtClean="0"/>
              <a:t>서버 관리하기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426" y="982899"/>
            <a:ext cx="5334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526" y="1557136"/>
            <a:ext cx="52578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810" y="3666213"/>
            <a:ext cx="54768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96683" y="1820197"/>
            <a:ext cx="52578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7272117" y="1522549"/>
            <a:ext cx="4222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[&lt;</a:t>
            </a:r>
            <a:r>
              <a:rPr lang="ko-KR" altLang="en-US" sz="1400" dirty="0" smtClean="0"/>
              <a:t>저장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&lt;</a:t>
            </a:r>
            <a:r>
              <a:rPr lang="ko-KR" altLang="en-US" sz="1400" dirty="0" smtClean="0"/>
              <a:t>접속</a:t>
            </a:r>
            <a:r>
              <a:rPr lang="en-US" altLang="ko-KR" sz="1400" dirty="0" smtClean="0"/>
              <a:t>&gt;</a:t>
            </a:r>
            <a:r>
              <a:rPr lang="ko-KR" altLang="en-US" sz="1400" dirty="0" smtClean="0"/>
              <a:t>을 클릭해서 </a:t>
            </a:r>
            <a:r>
              <a:rPr lang="en-US" altLang="ko-KR" sz="1400" dirty="0" smtClean="0"/>
              <a:t>Linux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Oracle</a:t>
            </a:r>
            <a:r>
              <a:rPr lang="ko-KR" altLang="en-US" sz="1400" dirty="0" smtClean="0"/>
              <a:t>에 </a:t>
            </a:r>
            <a:r>
              <a:rPr lang="ko-KR" altLang="en-US" sz="1400" dirty="0" smtClean="0"/>
              <a:t>접속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외부 </a:t>
            </a:r>
            <a:r>
              <a:rPr lang="en-US" altLang="ko-KR" dirty="0" smtClean="0"/>
              <a:t>Oracle </a:t>
            </a:r>
            <a:r>
              <a:rPr lang="ko-KR" altLang="en-US" dirty="0" smtClean="0"/>
              <a:t>서버 관리하기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26" y="891804"/>
            <a:ext cx="51435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5680" y="1805899"/>
            <a:ext cx="51911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929682" y="1610098"/>
            <a:ext cx="3067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en-US" altLang="ko-KR" sz="1400" dirty="0" smtClean="0"/>
              <a:t>SELECT * FROM </a:t>
            </a:r>
            <a:r>
              <a:rPr lang="en-US" altLang="ko-KR" sz="1400" dirty="0" err="1" smtClean="0"/>
              <a:t>dba_users</a:t>
            </a:r>
            <a:r>
              <a:rPr lang="en-US" altLang="ko-KR" sz="1400" dirty="0" smtClean="0"/>
              <a:t>; </a:t>
            </a:r>
            <a:r>
              <a:rPr lang="ko-KR" altLang="en-US" sz="1400" dirty="0" smtClean="0"/>
              <a:t>문을 </a:t>
            </a:r>
            <a:r>
              <a:rPr lang="ko-KR" altLang="en-US" sz="1400" dirty="0" smtClean="0"/>
              <a:t>실행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4107" y="1610738"/>
            <a:ext cx="52863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외부 </a:t>
            </a:r>
            <a:r>
              <a:rPr lang="en-US" altLang="ko-KR" dirty="0" smtClean="0"/>
              <a:t>Oracle </a:t>
            </a:r>
            <a:r>
              <a:rPr lang="ko-KR" altLang="en-US" dirty="0" smtClean="0"/>
              <a:t>서버 관리하기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627" y="1173704"/>
            <a:ext cx="54768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9141" y="1256591"/>
            <a:ext cx="52768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04 </a:t>
            </a:r>
            <a:r>
              <a:rPr lang="ko-KR" altLang="en-US" dirty="0" smtClean="0"/>
              <a:t>외부 </a:t>
            </a:r>
            <a:r>
              <a:rPr lang="en-US" altLang="ko-KR" dirty="0" smtClean="0"/>
              <a:t>Oracle </a:t>
            </a:r>
            <a:r>
              <a:rPr lang="ko-KR" altLang="en-US" dirty="0" smtClean="0"/>
              <a:t>서버 관리하기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863" y="934260"/>
            <a:ext cx="51911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099278" y="1561449"/>
            <a:ext cx="4219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프롬프트</a:t>
            </a:r>
            <a:r>
              <a:rPr lang="en-US" altLang="ko-KR" sz="1400" dirty="0" smtClean="0"/>
              <a:t>(#)</a:t>
            </a:r>
            <a:r>
              <a:rPr lang="ko-KR" altLang="en-US" sz="1400" dirty="0" smtClean="0"/>
              <a:t>에서 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sqlplus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myDB</a:t>
            </a:r>
            <a:r>
              <a:rPr lang="en-US" altLang="ko-KR" sz="1400" dirty="0" smtClean="0"/>
              <a:t>/1234 </a:t>
            </a:r>
            <a:r>
              <a:rPr lang="ko-KR" altLang="en-US" sz="1400" dirty="0" smtClean="0"/>
              <a:t>명령으로 </a:t>
            </a:r>
            <a:r>
              <a:rPr lang="ko-KR" altLang="en-US" sz="1400" dirty="0" smtClean="0"/>
              <a:t>접속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6409" y="2279109"/>
            <a:ext cx="35433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48190" y="3205872"/>
            <a:ext cx="448627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사용자 관리하기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일반적인 </a:t>
            </a:r>
            <a:r>
              <a:rPr lang="ko-KR" altLang="en-US" sz="2000" dirty="0" smtClean="0"/>
              <a:t>회사의 사용자 및 권한에 대한 </a:t>
            </a:r>
            <a:r>
              <a:rPr lang="ko-KR" altLang="en-US" sz="2000" dirty="0" smtClean="0"/>
              <a:t>상황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5093" y="1482962"/>
            <a:ext cx="5530073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사용자 관리하기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499" y="714477"/>
            <a:ext cx="54387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144" y="3073434"/>
            <a:ext cx="523875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30804" y="828980"/>
            <a:ext cx="36004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92502" y="2795078"/>
            <a:ext cx="3657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73249" y="4526500"/>
            <a:ext cx="36766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사용자 관리하기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583" y="657929"/>
            <a:ext cx="53911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718" y="1277153"/>
            <a:ext cx="34766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415" y="2815132"/>
            <a:ext cx="35337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842" y="4468325"/>
            <a:ext cx="34671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5790" y="714375"/>
            <a:ext cx="54483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그룹 11"/>
          <p:cNvGrpSpPr/>
          <p:nvPr/>
        </p:nvGrpSpPr>
        <p:grpSpPr>
          <a:xfrm>
            <a:off x="7200598" y="1737504"/>
            <a:ext cx="3705225" cy="4848112"/>
            <a:chOff x="7200598" y="1679136"/>
            <a:chExt cx="3705225" cy="4848112"/>
          </a:xfrm>
        </p:grpSpPr>
        <p:pic>
          <p:nvPicPr>
            <p:cNvPr id="6349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440849" y="1679136"/>
              <a:ext cx="2971800" cy="1476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349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200598" y="3136348"/>
              <a:ext cx="3705225" cy="3390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사용자 관리하기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605" y="786421"/>
            <a:ext cx="55816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952" y="1685114"/>
            <a:ext cx="34671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830" y="2284683"/>
            <a:ext cx="41624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4790" y="779632"/>
            <a:ext cx="52006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5327" y="1637389"/>
            <a:ext cx="42195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9481" y="4809011"/>
            <a:ext cx="41529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05 </a:t>
            </a:r>
            <a:r>
              <a:rPr lang="ko-KR" altLang="en-US" dirty="0" smtClean="0"/>
              <a:t>사용자 관리하기</a:t>
            </a:r>
            <a:r>
              <a:rPr lang="en-US" altLang="ko-KR" dirty="0" smtClean="0"/>
              <a:t>	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928" y="793920"/>
            <a:ext cx="51244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506" y="1564634"/>
            <a:ext cx="42291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573" y="4456079"/>
            <a:ext cx="43338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97771" y="1582265"/>
            <a:ext cx="41529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 smtClean="0">
                <a:cs typeface="+mj-cs"/>
              </a:rPr>
              <a:t>5</a:t>
            </a:r>
            <a:r>
              <a:rPr lang="x-none" sz="3600" b="1" smtClean="0">
                <a:cs typeface="+mj-cs"/>
              </a:rPr>
              <a:t> </a:t>
            </a:r>
            <a:r>
              <a:rPr lang="en-US" altLang="ko-KR" sz="3600" b="1" dirty="0" smtClean="0">
                <a:cs typeface="+mj-cs"/>
              </a:rPr>
              <a:t>Oracle </a:t>
            </a:r>
            <a:r>
              <a:rPr lang="ko-KR" altLang="en-US" sz="3600" b="1" dirty="0" smtClean="0">
                <a:cs typeface="+mj-cs"/>
              </a:rPr>
              <a:t>유틸리티 사용법 </a:t>
            </a:r>
            <a:r>
              <a:rPr lang="ko-KR" altLang="en-US" sz="3600" b="1" dirty="0" smtClean="0">
                <a:cs typeface="+mj-cs"/>
              </a:rPr>
              <a:t> </a:t>
            </a:r>
            <a:endParaRPr lang="ko-KR" altLang="en-US" sz="3600" b="1" dirty="0"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123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장의 핵심 개념</a:t>
            </a:r>
            <a:endParaRPr lang="x-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545AC3E0-CE34-1C49-9C60-9D85619F3E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2" y="765313"/>
            <a:ext cx="11479697" cy="563079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5</a:t>
            </a:r>
            <a:r>
              <a:rPr lang="ko-KR" altLang="en-US" sz="2000" dirty="0" smtClean="0"/>
              <a:t>장에서는 </a:t>
            </a:r>
            <a:r>
              <a:rPr lang="en-US" altLang="ko-KR" sz="2000" dirty="0" smtClean="0"/>
              <a:t>Oracle</a:t>
            </a:r>
            <a:r>
              <a:rPr lang="ko-KR" altLang="en-US" sz="2000" dirty="0" smtClean="0"/>
              <a:t>의 핵심 유틸리티인 </a:t>
            </a:r>
            <a:r>
              <a:rPr lang="en-US" altLang="ko-KR" sz="2000" dirty="0" smtClean="0"/>
              <a:t>SQL Developer, SQL*Plus, Application Express</a:t>
            </a:r>
            <a:r>
              <a:rPr lang="ko-KR" altLang="en-US" sz="2000" dirty="0" smtClean="0"/>
              <a:t>의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활용법을 확인함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- </a:t>
            </a:r>
            <a:r>
              <a:rPr lang="en-US" altLang="ko-KR" sz="1600" dirty="0" smtClean="0"/>
              <a:t>1. SQL Developer</a:t>
            </a:r>
            <a:r>
              <a:rPr lang="ko-KR" altLang="en-US" sz="1600" dirty="0" smtClean="0"/>
              <a:t>는 데이터베이스 연결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워크시트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테이블 </a:t>
            </a:r>
            <a:r>
              <a:rPr lang="en-US" altLang="ko-KR" sz="1600" dirty="0" smtClean="0"/>
              <a:t>GUI </a:t>
            </a:r>
            <a:r>
              <a:rPr lang="ko-KR" altLang="en-US" sz="1600" dirty="0" smtClean="0"/>
              <a:t>생성 등의 다양한 기능을 </a:t>
            </a:r>
            <a:r>
              <a:rPr lang="ko-KR" altLang="en-US" sz="1600" dirty="0" smtClean="0"/>
              <a:t>제공함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- 2</a:t>
            </a:r>
            <a:r>
              <a:rPr lang="en-US" altLang="ko-KR" sz="1600" dirty="0" smtClean="0"/>
              <a:t>. SQL Developer</a:t>
            </a:r>
            <a:r>
              <a:rPr lang="ko-KR" altLang="en-US" sz="1600" dirty="0" smtClean="0"/>
              <a:t>의 ‘접속’을 통해 대부분의 작업을 수행할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- 3</a:t>
            </a:r>
            <a:r>
              <a:rPr lang="en-US" altLang="ko-KR" sz="1600" dirty="0" smtClean="0"/>
              <a:t>. SQL Developer</a:t>
            </a:r>
            <a:r>
              <a:rPr lang="ko-KR" altLang="en-US" sz="1600" dirty="0" smtClean="0"/>
              <a:t>의 워크시트는 ‘쿼리 문장</a:t>
            </a:r>
            <a:r>
              <a:rPr lang="en-US" altLang="ko-KR" sz="1600" dirty="0" smtClean="0"/>
              <a:t>(SQL </a:t>
            </a:r>
            <a:r>
              <a:rPr lang="ko-KR" altLang="en-US" sz="1600" dirty="0" smtClean="0"/>
              <a:t>구문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입력하고 실행하는 텍스트 에디터’라고 </a:t>
            </a:r>
            <a:r>
              <a:rPr lang="ko-KR" altLang="en-US" sz="1600" dirty="0" smtClean="0"/>
              <a:t>할 수 있음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- 4</a:t>
            </a:r>
            <a:r>
              <a:rPr lang="en-US" altLang="ko-KR" sz="1600" dirty="0" smtClean="0"/>
              <a:t>. SQL Developer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Linux, Windows </a:t>
            </a:r>
            <a:r>
              <a:rPr lang="ko-KR" altLang="en-US" sz="1600" dirty="0" smtClean="0"/>
              <a:t>등 외부의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도 접속해서 사용할 수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- 5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실무에서는 </a:t>
            </a:r>
            <a:r>
              <a:rPr lang="en-US" altLang="ko-KR" sz="1600" dirty="0" smtClean="0"/>
              <a:t>root </a:t>
            </a:r>
            <a:r>
              <a:rPr lang="ko-KR" altLang="en-US" sz="1600" dirty="0" smtClean="0"/>
              <a:t>외의 별도의 사용자를 만들고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모든 권한이 아닌 적당한 권한을 부여해서 관리할 </a:t>
            </a:r>
            <a:r>
              <a:rPr lang="ko-KR" altLang="en-US" sz="1600" dirty="0" smtClean="0"/>
              <a:t>필요가 </a:t>
            </a:r>
            <a:r>
              <a:rPr lang="ko-KR" altLang="en-US" sz="1600" dirty="0" smtClean="0"/>
              <a:t>있으며</a:t>
            </a:r>
            <a:r>
              <a:rPr lang="en-US" altLang="ko-KR" sz="1600" dirty="0" smtClean="0"/>
              <a:t>,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smtClean="0"/>
              <a:t>         </a:t>
            </a:r>
            <a:r>
              <a:rPr lang="en-US" altLang="ko-KR" sz="1600" dirty="0" smtClean="0"/>
              <a:t>Oracle</a:t>
            </a:r>
            <a:r>
              <a:rPr lang="ko-KR" altLang="en-US" sz="1600" dirty="0" smtClean="0"/>
              <a:t>은 사용자를 생성하고 차등적인 권한을 부여하는 기능이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8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8019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SQL Developer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/>
              <a:t>SQL </a:t>
            </a:r>
            <a:r>
              <a:rPr lang="en-US" altLang="ko-KR" sz="2000" dirty="0" smtClean="0"/>
              <a:t>Developer</a:t>
            </a:r>
            <a:r>
              <a:rPr lang="ko-KR" altLang="en-US" sz="2000" dirty="0" smtClean="0"/>
              <a:t>의 주요한 </a:t>
            </a:r>
            <a:r>
              <a:rPr lang="ko-KR" altLang="en-US" sz="2000" dirty="0" smtClean="0"/>
              <a:t>기능</a:t>
            </a:r>
            <a:endParaRPr lang="en-US" altLang="ko-KR" sz="2000" dirty="0" smtClean="0"/>
          </a:p>
          <a:p>
            <a:pPr>
              <a:buNone/>
            </a:pPr>
            <a:r>
              <a:rPr lang="en-US" sz="1600" dirty="0" smtClean="0"/>
              <a:t>     - </a:t>
            </a:r>
            <a:r>
              <a:rPr lang="en-US" altLang="ko-KR" sz="1600" dirty="0" smtClean="0"/>
              <a:t>Oracle </a:t>
            </a:r>
            <a:r>
              <a:rPr lang="ko-KR" altLang="en-US" sz="1600" dirty="0" smtClean="0"/>
              <a:t>데이터베이스와의 연결 기능</a:t>
            </a:r>
          </a:p>
          <a:p>
            <a:pPr>
              <a:buNone/>
            </a:pPr>
            <a:r>
              <a:rPr lang="ko-KR" altLang="en-US" sz="1600" dirty="0" smtClean="0"/>
              <a:t>     </a:t>
            </a:r>
            <a:r>
              <a:rPr lang="en-US" altLang="ko-KR" sz="1600" dirty="0" smtClean="0"/>
              <a:t>- Oracle </a:t>
            </a:r>
            <a:r>
              <a:rPr lang="ko-KR" altLang="en-US" sz="1600" dirty="0" smtClean="0"/>
              <a:t>외에 </a:t>
            </a:r>
            <a:r>
              <a:rPr lang="en-US" altLang="ko-KR" sz="1600" dirty="0" err="1" smtClean="0"/>
              <a:t>MySQL</a:t>
            </a:r>
            <a:r>
              <a:rPr lang="en-US" altLang="ko-KR" sz="1600" dirty="0" smtClean="0"/>
              <a:t>, SQL Server </a:t>
            </a:r>
            <a:r>
              <a:rPr lang="ko-KR" altLang="en-US" sz="1600" dirty="0" smtClean="0"/>
              <a:t>등의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에도 읽기 전용으로 접속 가능</a:t>
            </a:r>
          </a:p>
          <a:p>
            <a:pPr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트리거</a:t>
            </a:r>
            <a:r>
              <a:rPr lang="ko-KR" altLang="en-US" sz="1600" dirty="0" smtClean="0"/>
              <a:t> 등의 데이터베이스 개체를 생성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수정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삭제하는 기능</a:t>
            </a:r>
          </a:p>
          <a:p>
            <a:pPr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 smtClean="0"/>
              <a:t>    </a:t>
            </a:r>
            <a:r>
              <a:rPr lang="en-US" altLang="ko-KR" sz="1600" dirty="0" smtClean="0"/>
              <a:t>- SQL </a:t>
            </a:r>
            <a:r>
              <a:rPr lang="ko-KR" altLang="en-US" sz="1600" dirty="0" smtClean="0"/>
              <a:t>워크시트를 통한 통합된 기능의 </a:t>
            </a:r>
            <a:r>
              <a:rPr lang="en-US" altLang="ko-KR" sz="1600" dirty="0" smtClean="0"/>
              <a:t>SQL, PL/SQL </a:t>
            </a:r>
            <a:r>
              <a:rPr lang="ko-KR" altLang="en-US" sz="1600" dirty="0" smtClean="0"/>
              <a:t>편집기</a:t>
            </a:r>
          </a:p>
          <a:p>
            <a:pPr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다른 </a:t>
            </a:r>
            <a:r>
              <a:rPr lang="ko-KR" altLang="en-US" sz="1600" dirty="0" smtClean="0"/>
              <a:t>형식의 데이터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: CSV, XML, HTML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가져오기 및 내보내기 기능</a:t>
            </a:r>
          </a:p>
          <a:p>
            <a:pPr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각종 </a:t>
            </a:r>
            <a:r>
              <a:rPr lang="ko-KR" altLang="en-US" sz="1600" dirty="0" smtClean="0"/>
              <a:t>보고서 작성 기능</a:t>
            </a:r>
          </a:p>
          <a:p>
            <a:pPr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 smtClean="0"/>
              <a:t>    </a:t>
            </a:r>
            <a:r>
              <a:rPr lang="en-US" altLang="ko-KR" sz="1600" dirty="0" smtClean="0"/>
              <a:t>- SQL</a:t>
            </a:r>
            <a:r>
              <a:rPr lang="ko-KR" altLang="en-US" sz="1600" dirty="0" smtClean="0"/>
              <a:t>*</a:t>
            </a:r>
            <a:r>
              <a:rPr lang="en-US" altLang="ko-KR" sz="1600" dirty="0" smtClean="0"/>
              <a:t>Plus </a:t>
            </a:r>
            <a:r>
              <a:rPr lang="ko-KR" altLang="en-US" sz="1600" dirty="0" smtClean="0"/>
              <a:t>명령어를 지원</a:t>
            </a:r>
          </a:p>
          <a:p>
            <a:pPr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데이터베이스 </a:t>
            </a:r>
            <a:r>
              <a:rPr lang="ko-KR" altLang="en-US" sz="1600" dirty="0" smtClean="0"/>
              <a:t>모델링 기능을 제공하는 </a:t>
            </a:r>
            <a:r>
              <a:rPr lang="en-US" altLang="ko-KR" sz="1600" dirty="0" smtClean="0"/>
              <a:t>Data Modeler </a:t>
            </a:r>
            <a:r>
              <a:rPr lang="ko-KR" altLang="en-US" sz="1600" dirty="0" smtClean="0"/>
              <a:t>기능을 내장</a:t>
            </a:r>
          </a:p>
          <a:p>
            <a:pPr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다른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와 마이그레이션 지원</a:t>
            </a:r>
          </a:p>
          <a:p>
            <a:pPr>
              <a:buNone/>
            </a:pPr>
            <a:r>
              <a:rPr lang="ko-KR" altLang="en-US" sz="1600" dirty="0" smtClean="0"/>
              <a:t> </a:t>
            </a:r>
            <a:r>
              <a:rPr lang="ko-KR" altLang="en-US" sz="1600" dirty="0" smtClean="0"/>
              <a:t>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확장된 </a:t>
            </a:r>
            <a:r>
              <a:rPr lang="ko-KR" altLang="en-US" sz="1600" dirty="0" smtClean="0"/>
              <a:t>외부 기능을 추가로 설치 가능함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SQL Developer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1.1 </a:t>
            </a:r>
            <a:r>
              <a:rPr lang="en-US" altLang="ko-KR" sz="2000" b="1" dirty="0" smtClean="0"/>
              <a:t>SQL Developer</a:t>
            </a:r>
            <a:r>
              <a:rPr lang="ko-KR" altLang="en-US" sz="2000" b="1" dirty="0" smtClean="0"/>
              <a:t>의 버전과 실행 	  </a:t>
            </a:r>
            <a:endParaRPr lang="ko-KR" altLang="en-US" sz="2000" b="1" dirty="0" smtClean="0"/>
          </a:p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의 압축파일을 </a:t>
            </a:r>
            <a:r>
              <a:rPr lang="ko-KR" altLang="en-US" sz="2000" dirty="0" smtClean="0"/>
              <a:t>다운로드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압축을 푼 폴더의 </a:t>
            </a:r>
            <a:r>
              <a:rPr lang="en-US" altLang="ko-KR" sz="2000" dirty="0" smtClean="0"/>
              <a:t>sqldeveloper.exe</a:t>
            </a:r>
            <a:r>
              <a:rPr lang="ko-KR" altLang="en-US" sz="2000" dirty="0" smtClean="0"/>
              <a:t>를 </a:t>
            </a:r>
            <a:r>
              <a:rPr lang="ko-KR" altLang="en-US" sz="2000" dirty="0" smtClean="0"/>
              <a:t>실행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</a:t>
            </a:r>
            <a:r>
              <a:rPr lang="en-US" altLang="ko-KR" sz="2000" dirty="0" smtClean="0"/>
              <a:t>  SQL </a:t>
            </a:r>
            <a:r>
              <a:rPr lang="en-US" altLang="ko-KR" sz="2000" dirty="0" smtClean="0"/>
              <a:t>Developer </a:t>
            </a:r>
            <a:r>
              <a:rPr lang="ko-KR" altLang="en-US" sz="2000" dirty="0" smtClean="0"/>
              <a:t>로고 화면이 </a:t>
            </a:r>
            <a:r>
              <a:rPr lang="ko-KR" altLang="en-US" sz="2000" dirty="0" smtClean="0"/>
              <a:t>나옴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3406" y="2672067"/>
            <a:ext cx="4290157" cy="2434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SQL Developer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1.2 </a:t>
            </a:r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접속</a:t>
            </a:r>
            <a:r>
              <a:rPr lang="en-US" altLang="ko-KR" sz="2000" b="1" dirty="0" smtClean="0"/>
              <a:t>] </a:t>
            </a:r>
            <a:r>
              <a:rPr lang="ko-KR" altLang="en-US" sz="2000" b="1" dirty="0" smtClean="0"/>
              <a:t>창 	  </a:t>
            </a:r>
            <a:endParaRPr lang="ko-KR" altLang="en-US" sz="2000" b="1" dirty="0" smtClean="0"/>
          </a:p>
          <a:p>
            <a:r>
              <a:rPr lang="en-US" altLang="ko-KR" sz="2000" dirty="0" smtClean="0"/>
              <a:t>SQL Developer</a:t>
            </a:r>
            <a:r>
              <a:rPr lang="ko-KR" altLang="en-US" sz="2000" dirty="0" smtClean="0"/>
              <a:t>를 실행하면 왼쪽에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접속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창이 </a:t>
            </a:r>
            <a:r>
              <a:rPr lang="ko-KR" altLang="en-US" sz="2000" dirty="0" smtClean="0"/>
              <a:t>나옴</a:t>
            </a:r>
            <a:r>
              <a:rPr lang="en-US" altLang="ko-KR" sz="2000" dirty="0" smtClean="0"/>
              <a:t>.</a:t>
            </a:r>
            <a:endParaRPr lang="x-none" sz="16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9885" y="1637785"/>
            <a:ext cx="52387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944" y="3812315"/>
            <a:ext cx="55435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38925" y="2612281"/>
            <a:ext cx="5314950" cy="205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597302" y="2101174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[</a:t>
            </a:r>
            <a:r>
              <a:rPr lang="ko-KR" altLang="en-US" sz="1400" dirty="0" smtClean="0"/>
              <a:t>사전에 알아두기 </a:t>
            </a:r>
            <a:r>
              <a:rPr lang="en-US" altLang="ko-KR" sz="1400" dirty="0" smtClean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SQL Developer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3D91237-2965-0445-9C70-182C6715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/>
              <a:t>1.3 </a:t>
            </a:r>
            <a:r>
              <a:rPr lang="en-US" altLang="ko-KR" sz="2000" b="1" dirty="0" smtClean="0"/>
              <a:t>SQL Developer</a:t>
            </a:r>
            <a:r>
              <a:rPr lang="ko-KR" altLang="en-US" sz="2000" b="1" dirty="0" smtClean="0"/>
              <a:t>의 화면 구성 	  </a:t>
            </a:r>
            <a:endParaRPr lang="ko-KR" altLang="en-US" sz="2000" b="1" dirty="0" smtClean="0"/>
          </a:p>
          <a:p>
            <a:r>
              <a:rPr lang="ko-KR" altLang="en-US" sz="2000" dirty="0" smtClean="0"/>
              <a:t>기본 화면 </a:t>
            </a:r>
            <a:r>
              <a:rPr lang="ko-KR" altLang="en-US" sz="2000" dirty="0" smtClean="0"/>
              <a:t>구성과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접속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창</a:t>
            </a:r>
            <a:endParaRPr lang="x-none" altLang="en-US" sz="2000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673" y="1962251"/>
            <a:ext cx="5715137" cy="368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4302" y="2024468"/>
            <a:ext cx="1792772" cy="32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57759" y="1954853"/>
            <a:ext cx="2267964" cy="3585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="" xmlns:a16="http://schemas.microsoft.com/office/drawing/2014/main" id="{A75E08F4-EDED-8749-9E7C-C63B8C00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SECTION 01 SQL Developer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97B85AE-B33D-D449-8FD4-1372A7CE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바닥글 개체 틀 8">
            <a:extLst>
              <a:ext uri="{FF2B5EF4-FFF2-40B4-BE49-F238E27FC236}">
                <a16:creationId xmlns=""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smtClean="0"/>
              <a:t>이것이 </a:t>
            </a:r>
            <a:r>
              <a:rPr lang="ko-KR" altLang="en-US" dirty="0" err="1" smtClean="0"/>
              <a:t>오라클이다</a:t>
            </a:r>
            <a:endParaRPr lang="ko-KR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441" y="847320"/>
            <a:ext cx="53054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255" y="1543355"/>
            <a:ext cx="51339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396" y="2254690"/>
            <a:ext cx="52197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75050" y="1671030"/>
            <a:ext cx="54006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59141" y="5331163"/>
            <a:ext cx="52768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777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5307</TotalTime>
  <Words>670</Words>
  <Application>Microsoft Office PowerPoint</Application>
  <PresentationFormat>사용자 지정</PresentationFormat>
  <Paragraphs>136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이것이 오라클이다 Oracle 설치부터 PL/SQL 정복까지!</vt:lpstr>
      <vt:lpstr>Contents</vt:lpstr>
      <vt:lpstr>슬라이드 3</vt:lpstr>
      <vt:lpstr>이 장의 핵심 개념</vt:lpstr>
      <vt:lpstr>SECTION 01 SQL Developer</vt:lpstr>
      <vt:lpstr>SECTION 01 SQL Developer</vt:lpstr>
      <vt:lpstr>SECTION 01 SQL Developer</vt:lpstr>
      <vt:lpstr>SECTION 01 SQL Developer</vt:lpstr>
      <vt:lpstr>SECTION 01 SQL Developer</vt:lpstr>
      <vt:lpstr>SECTION 02 SQL*Plus  </vt:lpstr>
      <vt:lpstr>SECTION 02 SQL*Plus  </vt:lpstr>
      <vt:lpstr>SECTION 02 SQL*Plus  </vt:lpstr>
      <vt:lpstr>SECTION 02 SQL*Plus  </vt:lpstr>
      <vt:lpstr>SECTION 03 Oracle Application Express   </vt:lpstr>
      <vt:lpstr>SECTION 03 Oracle Application Express   </vt:lpstr>
      <vt:lpstr>SECTION 03 Oracle Application Express   </vt:lpstr>
      <vt:lpstr>SECTION 03 Oracle Application Express   </vt:lpstr>
      <vt:lpstr>SECTION 04 외부 Oracle 서버 관리하기 </vt:lpstr>
      <vt:lpstr>SECTION 04 외부 Oracle 서버 관리하기 </vt:lpstr>
      <vt:lpstr>SECTION 04 외부 Oracle 서버 관리하기 </vt:lpstr>
      <vt:lpstr>SECTION 04 외부 Oracle 서버 관리하기 </vt:lpstr>
      <vt:lpstr>SECTION 04 외부 Oracle 서버 관리하기 </vt:lpstr>
      <vt:lpstr>SECTION 04 외부 Oracle 서버 관리하기 </vt:lpstr>
      <vt:lpstr>SECTION 05 사용자 관리하기 </vt:lpstr>
      <vt:lpstr>SECTION 05 사용자 관리하기 </vt:lpstr>
      <vt:lpstr>SECTION 05 사용자 관리하기 </vt:lpstr>
      <vt:lpstr>SECTION 05 사용자 관리하기 </vt:lpstr>
      <vt:lpstr>SECTION 05 사용자 관리하기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문무영</cp:lastModifiedBy>
  <cp:revision>19</cp:revision>
  <dcterms:created xsi:type="dcterms:W3CDTF">2020-01-31T07:25:46Z</dcterms:created>
  <dcterms:modified xsi:type="dcterms:W3CDTF">2020-02-12T13:35:12Z</dcterms:modified>
</cp:coreProperties>
</file>