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2333" r:id="rId2"/>
    <p:sldId id="2034" r:id="rId3"/>
    <p:sldId id="2341" r:id="rId4"/>
    <p:sldId id="2345" r:id="rId5"/>
    <p:sldId id="2342" r:id="rId6"/>
    <p:sldId id="2378" r:id="rId7"/>
    <p:sldId id="2379" r:id="rId8"/>
    <p:sldId id="2380" r:id="rId9"/>
    <p:sldId id="2381" r:id="rId10"/>
    <p:sldId id="2382" r:id="rId11"/>
    <p:sldId id="2384" r:id="rId12"/>
    <p:sldId id="2383" r:id="rId13"/>
    <p:sldId id="2385" r:id="rId14"/>
    <p:sldId id="2370" r:id="rId15"/>
    <p:sldId id="2386" r:id="rId16"/>
    <p:sldId id="2387" r:id="rId17"/>
    <p:sldId id="2388" r:id="rId18"/>
    <p:sldId id="2389" r:id="rId19"/>
    <p:sldId id="2390" r:id="rId20"/>
    <p:sldId id="2391" r:id="rId21"/>
    <p:sldId id="2392" r:id="rId22"/>
    <p:sldId id="2393" r:id="rId23"/>
    <p:sldId id="2371" r:id="rId24"/>
    <p:sldId id="2394" r:id="rId25"/>
    <p:sldId id="2395" r:id="rId26"/>
    <p:sldId id="2396" r:id="rId27"/>
    <p:sldId id="2397" r:id="rId28"/>
    <p:sldId id="2398" r:id="rId29"/>
    <p:sldId id="2399" r:id="rId30"/>
    <p:sldId id="2372" r:id="rId31"/>
    <p:sldId id="2400" r:id="rId32"/>
    <p:sldId id="2401" r:id="rId33"/>
    <p:sldId id="2402" r:id="rId34"/>
    <p:sldId id="2403" r:id="rId35"/>
    <p:sldId id="2404" r:id="rId36"/>
    <p:sldId id="2373" r:id="rId37"/>
    <p:sldId id="2348" r:id="rId38"/>
    <p:sldId id="2405" r:id="rId39"/>
    <p:sldId id="2406" r:id="rId40"/>
    <p:sldId id="2407" r:id="rId41"/>
    <p:sldId id="2374" r:id="rId42"/>
    <p:sldId id="2375" r:id="rId43"/>
    <p:sldId id="2376" r:id="rId44"/>
    <p:sldId id="2377" r:id="rId45"/>
    <p:sldId id="2408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1" autoAdjust="0"/>
    <p:restoredTop sz="50000" autoAdjust="0"/>
  </p:normalViewPr>
  <p:slideViewPr>
    <p:cSldViewPr snapToGrid="0" showGuides="1">
      <p:cViewPr varScale="1">
        <p:scale>
          <a:sx n="98" d="100"/>
          <a:sy n="98" d="100"/>
        </p:scale>
        <p:origin x="-114" y="-420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=""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=""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=""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=""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=""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=""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=""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=""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=""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=""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=""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=""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=""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=""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  <p:sp>
        <p:nvSpPr>
          <p:cNvPr id="40" name="제목 24">
            <a:extLst>
              <a:ext uri="{FF2B5EF4-FFF2-40B4-BE49-F238E27FC236}">
                <a16:creationId xmlns=""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</p:spTree>
    <p:extLst>
      <p:ext uri="{BB962C8B-B14F-4D97-AF65-F5344CB8AC3E}">
        <p14:creationId xmlns=""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파이썬으로 배우는 머신러닝 교과서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sz="6000" dirty="0" smtClean="0"/>
              <a:t>이것이 </a:t>
            </a:r>
            <a:r>
              <a:rPr lang="ko-KR" altLang="en-US" sz="6000" dirty="0" err="1" smtClean="0"/>
              <a:t>오라클이다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Oracle </a:t>
            </a:r>
            <a:r>
              <a:rPr lang="ko-KR" altLang="en-US" sz="3200" dirty="0" smtClean="0"/>
              <a:t>설치부터 </a:t>
            </a:r>
            <a:r>
              <a:rPr lang="en-US" altLang="ko-KR" sz="3200" dirty="0" smtClean="0"/>
              <a:t>PL/SQL </a:t>
            </a:r>
            <a:r>
              <a:rPr lang="ko-KR" altLang="en-US" sz="3200" dirty="0" smtClean="0"/>
              <a:t>정복까지</a:t>
            </a:r>
            <a:r>
              <a:rPr lang="en-US" altLang="ko-KR" sz="3200" dirty="0" smtClean="0"/>
              <a:t>!</a:t>
            </a:r>
            <a:endParaRPr lang="x-none" sz="3200" b="1" dirty="0"/>
          </a:p>
        </p:txBody>
      </p:sp>
      <p:sp>
        <p:nvSpPr>
          <p:cNvPr id="6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우재남 지음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altLang="ko-KR" dirty="0" smtClean="0"/>
              <a:t>06</a:t>
            </a:r>
            <a:r>
              <a:rPr lang="en-US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PL/SQL </a:t>
            </a:r>
            <a:r>
              <a:rPr lang="ko-KR" altLang="en-US" dirty="0" smtClean="0"/>
              <a:t>기본 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6053" y="1322962"/>
            <a:ext cx="2929875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270" y="766053"/>
            <a:ext cx="54768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635" y="3680602"/>
            <a:ext cx="48577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499" y="5353246"/>
            <a:ext cx="35814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직선 연결선 14"/>
          <p:cNvCxnSpPr/>
          <p:nvPr/>
        </p:nvCxnSpPr>
        <p:spPr>
          <a:xfrm>
            <a:off x="719847" y="5116749"/>
            <a:ext cx="5038927" cy="1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8039" y="2004912"/>
            <a:ext cx="5429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07602" y="2755056"/>
            <a:ext cx="48577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14" y="858060"/>
            <a:ext cx="5305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057" y="1690282"/>
            <a:ext cx="49149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9002" y="1397440"/>
            <a:ext cx="52673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025319" y="1021404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회원 테이블 입력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37362" y="1274323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구매 테이블 입력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713" y="1778743"/>
            <a:ext cx="48387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0909" y="1016641"/>
            <a:ext cx="52673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7082" y="4292230"/>
            <a:ext cx="36385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731" y="1248383"/>
            <a:ext cx="5600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3761" y="2222161"/>
            <a:ext cx="4060409" cy="2145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1.2 </a:t>
            </a:r>
            <a:r>
              <a:rPr lang="ko-KR" altLang="en-US" sz="2000" b="1" dirty="0" smtClean="0"/>
              <a:t>특정한 조건의 데이터만 조회하는 </a:t>
            </a:r>
            <a:r>
              <a:rPr lang="en-US" altLang="ko-KR" sz="2000" b="1" dirty="0" smtClean="0"/>
              <a:t>&lt;SELECT… FROM … WHERE&gt; 	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ko-KR" altLang="en-US" sz="2000" dirty="0" smtClean="0"/>
              <a:t>기본적인 </a:t>
            </a:r>
            <a:r>
              <a:rPr lang="en-US" altLang="ko-KR" sz="2000" dirty="0" smtClean="0"/>
              <a:t>WHERE</a:t>
            </a:r>
            <a:r>
              <a:rPr lang="ko-KR" altLang="en-US" sz="2000" dirty="0" smtClean="0"/>
              <a:t>절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40" y="1922531"/>
            <a:ext cx="5476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9938" y="3157538"/>
            <a:ext cx="55721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0409" y="4660563"/>
            <a:ext cx="55911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51178" y="5236114"/>
            <a:ext cx="5341802" cy="89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822970" y="2383276"/>
            <a:ext cx="4801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WHERE</a:t>
            </a:r>
            <a:r>
              <a:rPr lang="ko-KR" altLang="en-US" sz="1400" dirty="0" smtClean="0"/>
              <a:t>절은 조회하는 </a:t>
            </a:r>
            <a:r>
              <a:rPr lang="ko-KR" altLang="en-US" sz="1400" dirty="0" smtClean="0"/>
              <a:t>결과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 원하는 데이터만 보고 싶을 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7021" y="3706238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WHERE </a:t>
            </a:r>
            <a:r>
              <a:rPr lang="ko-KR" altLang="en-US" sz="1400" dirty="0" smtClean="0"/>
              <a:t>조건 없이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관계 연산자의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>
              <a:buNone/>
            </a:pPr>
            <a:r>
              <a:rPr lang="en-US" sz="2000" dirty="0" smtClean="0"/>
              <a:t>     - </a:t>
            </a:r>
            <a:r>
              <a:rPr lang="ko-KR" altLang="en-US" sz="1600" dirty="0" smtClean="0"/>
              <a:t>조건 연산자</a:t>
            </a:r>
            <a:r>
              <a:rPr lang="en-US" altLang="ko-KR" sz="1600" dirty="0" smtClean="0"/>
              <a:t>(=, &lt;, &gt;, &lt;=, &gt;=, &lt; &gt; , !=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관계 연산자</a:t>
            </a:r>
            <a:r>
              <a:rPr lang="en-US" altLang="ko-KR" sz="1600" dirty="0" smtClean="0"/>
              <a:t>(NOT, AND, OR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잘 </a:t>
            </a:r>
            <a:r>
              <a:rPr lang="ko-KR" altLang="en-US" sz="1600" dirty="0" smtClean="0"/>
              <a:t>조합하면 </a:t>
            </a:r>
            <a:r>
              <a:rPr lang="ko-KR" altLang="en-US" sz="1600" dirty="0" smtClean="0"/>
              <a:t>다양한 조건의 쿼리를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생성할 </a:t>
            </a:r>
            <a:r>
              <a:rPr lang="ko-KR" altLang="en-US" sz="1600" dirty="0" smtClean="0"/>
              <a:t>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38927" y="3210130"/>
            <a:ext cx="198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아이디와 이름을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97293" y="4601183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추가 조건 아이디와 </a:t>
            </a:r>
            <a:r>
              <a:rPr lang="ko-KR" altLang="en-US" sz="1400" dirty="0" smtClean="0"/>
              <a:t>이름을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8239" y="2642378"/>
            <a:ext cx="5467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9329" y="3751736"/>
            <a:ext cx="54673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BETWEEN… AND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IN( ) </a:t>
            </a:r>
            <a:r>
              <a:rPr lang="ko-KR" altLang="en-US" sz="2000" dirty="0" smtClean="0"/>
              <a:t>그리고 </a:t>
            </a:r>
            <a:r>
              <a:rPr lang="en-US" altLang="ko-KR" sz="2000" dirty="0" smtClean="0"/>
              <a:t>LIKE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99626" y="2276275"/>
            <a:ext cx="3948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연속적인 </a:t>
            </a:r>
            <a:r>
              <a:rPr lang="ko-KR" altLang="en-US" sz="1400" dirty="0" smtClean="0"/>
              <a:t>값 일 경우  </a:t>
            </a:r>
            <a:r>
              <a:rPr lang="en-US" altLang="ko-KR" sz="1400" dirty="0" smtClean="0"/>
              <a:t>BETWEEN… </a:t>
            </a:r>
            <a:r>
              <a:rPr lang="en-US" altLang="ko-KR" sz="1400" dirty="0" smtClean="0"/>
              <a:t>AND </a:t>
            </a:r>
            <a:r>
              <a:rPr lang="ko-KR" altLang="en-US" sz="1400" dirty="0" smtClean="0"/>
              <a:t>사용 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0562" y="4572006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[IN() </a:t>
            </a:r>
            <a:r>
              <a:rPr lang="ko-KR" altLang="en-US" sz="1400" dirty="0" smtClean="0"/>
              <a:t>사용 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1438" y="2792858"/>
            <a:ext cx="5486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0692" y="3999088"/>
            <a:ext cx="54673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2580" y="5176336"/>
            <a:ext cx="56959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967591" y="5833359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[LIKE </a:t>
            </a:r>
            <a:r>
              <a:rPr lang="ko-KR" altLang="en-US" sz="1400" dirty="0" smtClean="0"/>
              <a:t>사용 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1166" y="1688453"/>
            <a:ext cx="548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296379" y="3274988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비연속적인 값 일 경우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 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ANY/ALL/SOME </a:t>
            </a:r>
            <a:r>
              <a:rPr lang="ko-KR" altLang="en-US" sz="2000" dirty="0" smtClean="0"/>
              <a:t>그리고 서브쿼리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SubQuery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하위쿼리</a:t>
            </a:r>
            <a:r>
              <a:rPr lang="en-US" altLang="ko-KR" sz="2000" dirty="0" smtClean="0"/>
              <a:t>)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서브쿼리란 간단히 얘기하면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안에 또 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smtClean="0"/>
              <a:t> 들어 있는 것을 </a:t>
            </a:r>
            <a:r>
              <a:rPr lang="ko-KR" altLang="en-US" sz="1600" dirty="0" smtClean="0"/>
              <a:t>얘기함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0844" y="2441649"/>
            <a:ext cx="337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WHERE </a:t>
            </a:r>
            <a:r>
              <a:rPr lang="ko-KR" altLang="en-US" sz="1400" dirty="0" smtClean="0"/>
              <a:t>조건에 김경호의 키를 </a:t>
            </a:r>
            <a:r>
              <a:rPr lang="ko-KR" altLang="en-US" sz="1400" dirty="0" smtClean="0"/>
              <a:t>직접입력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825541" y="5794453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만들기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58610" y="3634913"/>
            <a:ext cx="277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쿼리를 통해서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동일값</a:t>
            </a:r>
            <a:r>
              <a:rPr lang="ko-KR" altLang="en-US" sz="1400" dirty="0" smtClean="0"/>
              <a:t> 추출</a:t>
            </a:r>
            <a:endParaRPr lang="ko-KR" altLang="en-US" sz="1400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356" y="1839949"/>
            <a:ext cx="5572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902" y="2810390"/>
            <a:ext cx="54483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343" y="4083500"/>
            <a:ext cx="54768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0774" y="4723600"/>
            <a:ext cx="3981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17033" y="4389013"/>
            <a:ext cx="54387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8358514" y="5851346"/>
            <a:ext cx="14421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[‘= </a:t>
            </a:r>
            <a:r>
              <a:rPr lang="en-US" altLang="ko-KR" sz="1400" dirty="0" smtClean="0"/>
              <a:t>ANY’ </a:t>
            </a:r>
            <a:r>
              <a:rPr lang="ko-KR" altLang="en-US" sz="1400" dirty="0" smtClean="0"/>
              <a:t>를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7680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44702" y="1973185"/>
            <a:ext cx="54006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8608190" y="1772204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[ANY </a:t>
            </a:r>
            <a:r>
              <a:rPr lang="ko-KR" altLang="en-US" sz="1400" dirty="0" smtClean="0"/>
              <a:t>구문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7680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29058" y="2739860"/>
            <a:ext cx="15525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95272" y="2814638"/>
            <a:ext cx="14668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원하는 순서대로 정렬하여 출력 </a:t>
            </a:r>
            <a:r>
              <a:rPr lang="en-US" altLang="ko-KR" sz="2000" dirty="0" smtClean="0"/>
              <a:t>: ORDER </a:t>
            </a:r>
            <a:r>
              <a:rPr lang="en-US" altLang="ko-KR" sz="2000" dirty="0" smtClean="0"/>
              <a:t>BY</a:t>
            </a:r>
          </a:p>
          <a:p>
            <a:pPr>
              <a:buNone/>
            </a:pPr>
            <a:r>
              <a:rPr lang="en-US" altLang="ko-KR" sz="1600" dirty="0" smtClean="0"/>
              <a:t>    - </a:t>
            </a:r>
            <a:r>
              <a:rPr lang="en-US" altLang="ko-KR" sz="1600" dirty="0" smtClean="0"/>
              <a:t>ORDER BY</a:t>
            </a:r>
            <a:r>
              <a:rPr lang="ko-KR" altLang="en-US" sz="1600" dirty="0" smtClean="0"/>
              <a:t>절은 결과물에 대해 영향을 미치지는 않지만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결과가 출력되는 순서를 조절하는 </a:t>
            </a:r>
            <a:r>
              <a:rPr lang="ko-KR" altLang="en-US" sz="1600" dirty="0" smtClean="0"/>
              <a:t>구문임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- </a:t>
            </a:r>
            <a:r>
              <a:rPr lang="en-US" altLang="ko-KR" sz="1600" dirty="0" smtClean="0"/>
              <a:t>ORDER BY</a:t>
            </a:r>
            <a:r>
              <a:rPr lang="ko-KR" altLang="en-US" sz="1600" dirty="0" smtClean="0"/>
              <a:t>에 나온 열이 </a:t>
            </a: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다음에 꼭 있을 필요는 </a:t>
            </a:r>
            <a:r>
              <a:rPr lang="ko-KR" altLang="en-US" sz="1600" dirty="0" smtClean="0"/>
              <a:t>없음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SELECT </a:t>
            </a:r>
            <a:r>
              <a:rPr lang="en-US" altLang="ko-KR" sz="1600" dirty="0" err="1" smtClean="0"/>
              <a:t>userID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FROM </a:t>
            </a:r>
            <a:r>
              <a:rPr lang="en-US" altLang="ko-KR" sz="1600" dirty="0" err="1" smtClean="0"/>
              <a:t>userTBL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ORDER BY </a:t>
            </a:r>
            <a:r>
              <a:rPr lang="en-US" altLang="ko-KR" sz="1600" dirty="0" smtClean="0"/>
              <a:t>height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문을 </a:t>
            </a:r>
            <a:r>
              <a:rPr lang="ko-KR" altLang="en-US" sz="1600" dirty="0" smtClean="0"/>
              <a:t>사용해도 </a:t>
            </a:r>
            <a:r>
              <a:rPr lang="ko-KR" altLang="en-US" sz="1600" dirty="0" smtClean="0"/>
              <a:t>됨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5387" y="5476675"/>
            <a:ext cx="1506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ORDER BY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출력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1230" y="3156119"/>
            <a:ext cx="55911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중복된 것은 하나만 남기는 </a:t>
            </a:r>
            <a:r>
              <a:rPr lang="en-US" altLang="ko-KR" sz="2000" dirty="0" smtClean="0"/>
              <a:t>DISTINCT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중복된 것은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개씩만 보여주면서 </a:t>
            </a:r>
            <a:r>
              <a:rPr lang="ko-KR" altLang="en-US" sz="1600" dirty="0" smtClean="0"/>
              <a:t>출력됨</a:t>
            </a:r>
            <a:endParaRPr lang="en-US" altLang="ko-KR" sz="1600" dirty="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39" y="1654502"/>
            <a:ext cx="54292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712" y="4119557"/>
            <a:ext cx="54292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88329" y="2422180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거주지역이 몇 군데인지 </a:t>
            </a:r>
            <a:r>
              <a:rPr lang="ko-KR" altLang="en-US" sz="1400" dirty="0" smtClean="0"/>
              <a:t>출력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806099" y="4850858"/>
            <a:ext cx="190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ORDER </a:t>
            </a:r>
            <a:r>
              <a:rPr lang="en-US" altLang="ko-KR" sz="1400" dirty="0" smtClean="0"/>
              <a:t>BY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출력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1371" y="1691904"/>
            <a:ext cx="54387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300933" y="2590799"/>
            <a:ext cx="1881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D ISTINCT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출력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x-none"/>
              <a:t>CHAPTER </a:t>
            </a:r>
            <a:r>
              <a:rPr lang="x-none" smtClean="0"/>
              <a:t>0</a:t>
            </a:r>
            <a:r>
              <a:rPr lang="en-US" dirty="0" smtClean="0"/>
              <a:t>6</a:t>
            </a:r>
            <a:r>
              <a:rPr lang="x-none" smtClean="0"/>
              <a:t> </a:t>
            </a:r>
            <a:r>
              <a:rPr lang="en-US" dirty="0" smtClean="0"/>
              <a:t>PL/SQL </a:t>
            </a:r>
            <a:r>
              <a:rPr lang="ko-KR" altLang="en-US" dirty="0" smtClean="0"/>
              <a:t>기본 </a:t>
            </a:r>
            <a:r>
              <a:rPr lang="ko-KR" altLang="en-US" dirty="0" smtClean="0"/>
              <a:t>  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lvl="1">
              <a:lnSpc>
                <a:spcPts val="2600"/>
              </a:lnSpc>
              <a:buNone/>
            </a:pPr>
            <a:r>
              <a:rPr lang="ko-KR" altLang="en-US" dirty="0" smtClean="0"/>
              <a:t>학습 목표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SECTION 01 SELECT</a:t>
            </a:r>
            <a:r>
              <a:rPr lang="ko-KR" altLang="en-US" dirty="0" smtClean="0"/>
              <a:t>문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- 1.1 </a:t>
            </a:r>
            <a:r>
              <a:rPr lang="ko-KR" altLang="en-US" dirty="0" smtClean="0"/>
              <a:t>원하는 데이터를 가져와 주는 기본적인 </a:t>
            </a:r>
            <a:r>
              <a:rPr lang="en-US" altLang="ko-KR" dirty="0" smtClean="0"/>
              <a:t>&lt;SELECT … FROM&gt;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- 1.2 </a:t>
            </a:r>
            <a:r>
              <a:rPr lang="ko-KR" altLang="en-US" dirty="0" smtClean="0"/>
              <a:t>특정한 조건의 데이터만 조회하는 </a:t>
            </a:r>
            <a:r>
              <a:rPr lang="en-US" altLang="ko-KR" dirty="0" smtClean="0"/>
              <a:t>&lt;SELECT… FROM … WHERE&gt;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- 1.3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HAVING </a:t>
            </a:r>
            <a:r>
              <a:rPr lang="ko-KR" altLang="en-US" dirty="0" smtClean="0"/>
              <a:t>그리고 집계 함수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- 1.4 </a:t>
            </a:r>
            <a:r>
              <a:rPr lang="en-US" altLang="ko-KR" dirty="0" smtClean="0"/>
              <a:t>WITH</a:t>
            </a:r>
            <a:r>
              <a:rPr lang="ko-KR" altLang="en-US" dirty="0" smtClean="0"/>
              <a:t>절과 </a:t>
            </a:r>
            <a:r>
              <a:rPr lang="en-US" altLang="ko-KR" dirty="0" smtClean="0"/>
              <a:t>CTE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- 1.5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의 분류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SECTION 02 </a:t>
            </a:r>
            <a:r>
              <a:rPr lang="ko-KR" altLang="en-US" dirty="0" smtClean="0"/>
              <a:t>데이터의 변경을 위한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- 2.1 </a:t>
            </a:r>
            <a:r>
              <a:rPr lang="ko-KR" altLang="en-US" dirty="0" smtClean="0"/>
              <a:t>데이터의 삽입 </a:t>
            </a:r>
            <a:r>
              <a:rPr lang="en-US" altLang="ko-KR" dirty="0" smtClean="0"/>
              <a:t>: INSERT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- 2.2 </a:t>
            </a:r>
            <a:r>
              <a:rPr lang="ko-KR" altLang="en-US" dirty="0" smtClean="0"/>
              <a:t>데이터의 수정 </a:t>
            </a:r>
            <a:r>
              <a:rPr lang="en-US" altLang="ko-KR" dirty="0" smtClean="0"/>
              <a:t>: UPDATE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- 2.3 </a:t>
            </a:r>
            <a:r>
              <a:rPr lang="ko-KR" altLang="en-US" dirty="0" smtClean="0"/>
              <a:t>데이터의 삭제 </a:t>
            </a:r>
            <a:r>
              <a:rPr lang="en-US" altLang="ko-KR" dirty="0" smtClean="0"/>
              <a:t>: DELETE FROM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- 2.4 </a:t>
            </a:r>
            <a:r>
              <a:rPr lang="ko-KR" altLang="en-US" dirty="0" smtClean="0"/>
              <a:t>조건부 데이터 변경 </a:t>
            </a:r>
            <a:r>
              <a:rPr lang="en-US" altLang="ko-KR" dirty="0" smtClean="0"/>
              <a:t>: MERGE 	</a:t>
            </a:r>
            <a:r>
              <a:rPr lang="ko-KR" altLang="en-US" dirty="0" smtClean="0"/>
              <a:t> </a:t>
            </a:r>
            <a:r>
              <a:rPr lang="ko-KR" altLang="en-US" dirty="0" smtClean="0"/>
              <a:t>	</a:t>
            </a:r>
            <a:endParaRPr lang="x-none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07499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ROWNUM </a:t>
            </a:r>
            <a:r>
              <a:rPr lang="ko-KR" altLang="en-US" sz="2000" dirty="0" smtClean="0"/>
              <a:t>열과 </a:t>
            </a:r>
            <a:r>
              <a:rPr lang="en-US" altLang="ko-KR" sz="2000" dirty="0" smtClean="0"/>
              <a:t>SAMPLE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   - </a:t>
            </a:r>
            <a:r>
              <a:rPr lang="en-US" altLang="ko-KR" sz="1600" dirty="0" smtClean="0"/>
              <a:t>ROWNUM</a:t>
            </a:r>
            <a:r>
              <a:rPr lang="ko-KR" altLang="en-US" sz="1600" dirty="0" smtClean="0"/>
              <a:t>을 활용하면 출력되는 개수를 조절할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임의의 데이터를 추출하고 싶다면 </a:t>
            </a:r>
            <a:r>
              <a:rPr lang="en-US" altLang="ko-KR" sz="1600" dirty="0" smtClean="0"/>
              <a:t>SAMPLE(</a:t>
            </a:r>
            <a:r>
              <a:rPr lang="ko-KR" altLang="en-US" sz="1600" dirty="0" smtClean="0"/>
              <a:t>퍼센트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문을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62908" y="5210768"/>
            <a:ext cx="190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ORDER </a:t>
            </a:r>
            <a:r>
              <a:rPr lang="en-US" altLang="ko-KR" sz="1400" dirty="0" smtClean="0"/>
              <a:t>BY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출력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143342" y="1812584"/>
            <a:ext cx="374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상위의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개만 출력하려면 서브 </a:t>
            </a:r>
            <a:r>
              <a:rPr lang="ko-KR" altLang="en-US" sz="1400" dirty="0" smtClean="0"/>
              <a:t>쿼리와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 smtClean="0"/>
              <a:t>‘</a:t>
            </a:r>
            <a:r>
              <a:rPr lang="en-US" altLang="ko-KR" sz="1400" dirty="0" smtClean="0"/>
              <a:t>WHERE ROWNUM &lt;= </a:t>
            </a:r>
            <a:r>
              <a:rPr lang="ko-KR" altLang="en-US" sz="1400" dirty="0" smtClean="0"/>
              <a:t>개수’ </a:t>
            </a:r>
            <a:r>
              <a:rPr lang="ko-KR" altLang="en-US" sz="1400" dirty="0" smtClean="0"/>
              <a:t>구문을 </a:t>
            </a:r>
            <a:r>
              <a:rPr lang="ko-KR" altLang="en-US" sz="1400" dirty="0" smtClean="0"/>
              <a:t>함께 </a:t>
            </a:r>
            <a:r>
              <a:rPr lang="ko-KR" altLang="en-US" sz="1400" dirty="0" smtClean="0"/>
              <a:t>사용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828" y="2321857"/>
            <a:ext cx="55721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3411" y="2290960"/>
            <a:ext cx="55245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9056" y="4645358"/>
            <a:ext cx="55721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임의의 데이터를 추출하고 싶다면 </a:t>
            </a:r>
            <a:r>
              <a:rPr lang="en-US" altLang="ko-KR" sz="1600" dirty="0" smtClean="0"/>
              <a:t>SAMPLE(</a:t>
            </a:r>
            <a:r>
              <a:rPr lang="ko-KR" altLang="en-US" sz="1600" dirty="0" smtClean="0"/>
              <a:t>퍼센트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문을 사용하면 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9938" y="2405063"/>
            <a:ext cx="55721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테이블을 복사하는 </a:t>
            </a:r>
            <a:r>
              <a:rPr lang="en-US" altLang="ko-KR" sz="2000" dirty="0" smtClean="0"/>
              <a:t>CREATE TABLE … AS </a:t>
            </a:r>
            <a:r>
              <a:rPr lang="en-US" altLang="ko-KR" sz="2000" dirty="0" smtClean="0"/>
              <a:t>SELECT</a:t>
            </a:r>
          </a:p>
          <a:p>
            <a:pPr>
              <a:buNone/>
            </a:pPr>
            <a:r>
              <a:rPr lang="en-US" altLang="ko-KR" sz="1600" dirty="0" smtClean="0"/>
              <a:t>    - </a:t>
            </a:r>
            <a:r>
              <a:rPr lang="en-US" altLang="ko-KR" sz="1600" dirty="0" smtClean="0"/>
              <a:t>CREATE TABLE … AS SELECT </a:t>
            </a:r>
            <a:r>
              <a:rPr lang="ko-KR" altLang="en-US" sz="1600" dirty="0" smtClean="0"/>
              <a:t>구문은 테이블을 복사해서 사용할 경우에 주로 </a:t>
            </a:r>
            <a:r>
              <a:rPr lang="ko-KR" altLang="en-US" sz="1600" dirty="0" smtClean="0"/>
              <a:t>사용됨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74180" y="3576520"/>
            <a:ext cx="3046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buyTBL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buyTBL2</a:t>
            </a:r>
            <a:r>
              <a:rPr lang="ko-KR" altLang="en-US" sz="1400" dirty="0" smtClean="0"/>
              <a:t>로 복사하는 </a:t>
            </a:r>
            <a:r>
              <a:rPr lang="ko-KR" altLang="en-US" sz="1400" dirty="0" smtClean="0"/>
              <a:t>구문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816" y="1982722"/>
            <a:ext cx="56007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" y="2887182"/>
            <a:ext cx="54483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428" y="4076802"/>
            <a:ext cx="54102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376788" y="4905967"/>
            <a:ext cx="210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지정한 일부 열만 복사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0547" y="2046760"/>
            <a:ext cx="55626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6915543" y="3516709"/>
            <a:ext cx="3471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[P</a:t>
            </a:r>
            <a:r>
              <a:rPr lang="en-US" altLang="ko-KR" sz="1400" dirty="0" smtClean="0"/>
              <a:t>, K</a:t>
            </a:r>
            <a:r>
              <a:rPr lang="ko-KR" altLang="en-US" sz="1400" dirty="0" smtClean="0"/>
              <a:t>나 </a:t>
            </a:r>
            <a:r>
              <a:rPr lang="en-US" altLang="ko-KR" sz="1400" dirty="0" smtClean="0"/>
              <a:t>FK </a:t>
            </a:r>
            <a:r>
              <a:rPr lang="ko-KR" altLang="en-US" sz="1400" dirty="0" smtClean="0"/>
              <a:t>등의 제약 조건은 복사되지 </a:t>
            </a:r>
            <a:r>
              <a:rPr lang="ko-KR" altLang="en-US" sz="1400" dirty="0" smtClean="0"/>
              <a:t>않음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1.3 </a:t>
            </a:r>
            <a:r>
              <a:rPr lang="en-US" altLang="ko-KR" sz="2000" b="1" dirty="0" smtClean="0"/>
              <a:t>GROUP BY </a:t>
            </a:r>
            <a:r>
              <a:rPr lang="ko-KR" altLang="en-US" sz="2000" b="1" dirty="0" smtClean="0"/>
              <a:t>및 </a:t>
            </a:r>
            <a:r>
              <a:rPr lang="en-US" altLang="ko-KR" sz="2000" b="1" dirty="0" smtClean="0"/>
              <a:t>HAVING </a:t>
            </a:r>
            <a:r>
              <a:rPr lang="ko-KR" altLang="en-US" sz="2000" b="1" dirty="0" smtClean="0"/>
              <a:t>그리고 집계 함수 	  </a:t>
            </a:r>
            <a:endParaRPr lang="ko-KR" altLang="en-US" sz="2000" b="1" dirty="0" smtClean="0"/>
          </a:p>
          <a:p>
            <a:r>
              <a:rPr lang="en-US" altLang="ko-KR" sz="2000" dirty="0" smtClean="0"/>
              <a:t>GROUP BY</a:t>
            </a:r>
            <a:r>
              <a:rPr lang="ko-KR" altLang="en-US" sz="2000" dirty="0" smtClean="0"/>
              <a:t>절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873" y="1875716"/>
            <a:ext cx="54387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345" y="3655777"/>
            <a:ext cx="55816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9933" y="1917870"/>
            <a:ext cx="55340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2586" y="4093331"/>
            <a:ext cx="55530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8131500" y="2602309"/>
            <a:ext cx="3546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각 </a:t>
            </a:r>
            <a:r>
              <a:rPr lang="ko-KR" altLang="en-US" sz="1400" dirty="0" err="1" smtClean="0"/>
              <a:t>사용자별로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구매한 </a:t>
            </a:r>
            <a:r>
              <a:rPr lang="ko-KR" altLang="en-US" sz="1400" dirty="0" smtClean="0"/>
              <a:t>개수를 </a:t>
            </a:r>
            <a:r>
              <a:rPr lang="ko-KR" altLang="en-US" sz="1400" dirty="0" smtClean="0"/>
              <a:t>합쳐서 </a:t>
            </a:r>
            <a:r>
              <a:rPr lang="ko-KR" altLang="en-US" sz="1400" dirty="0" smtClean="0"/>
              <a:t>출력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8244990" y="4855883"/>
            <a:ext cx="2348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별칭을 사용해서 결과보기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929777" y="5760556"/>
            <a:ext cx="4759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sqlDB</a:t>
            </a:r>
            <a:r>
              <a:rPr lang="ko-KR" altLang="en-US" sz="1400" dirty="0" smtClean="0"/>
              <a:t>의 구매 </a:t>
            </a:r>
            <a:r>
              <a:rPr lang="ko-KR" altLang="en-US" sz="1400" dirty="0" smtClean="0"/>
              <a:t>테이블에서 사용자가 </a:t>
            </a:r>
            <a:r>
              <a:rPr lang="ko-KR" altLang="en-US" sz="1400" dirty="0" smtClean="0"/>
              <a:t>구매한 </a:t>
            </a:r>
            <a:r>
              <a:rPr lang="ko-KR" altLang="en-US" sz="1400" dirty="0" smtClean="0"/>
              <a:t>물품 개수 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966756" y="1733304"/>
            <a:ext cx="1989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구매액의 총합을 </a:t>
            </a:r>
            <a:r>
              <a:rPr lang="ko-KR" altLang="en-US" sz="1400" dirty="0" smtClean="0"/>
              <a:t>출력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1109" y="903355"/>
            <a:ext cx="54006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0773" y="1640326"/>
            <a:ext cx="1638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집계 </a:t>
            </a:r>
            <a:r>
              <a:rPr lang="ko-KR" altLang="en-US" sz="2000" dirty="0" smtClean="0"/>
              <a:t>함수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- </a:t>
            </a:r>
            <a:r>
              <a:rPr lang="en-US" altLang="ko-KR" sz="1600" dirty="0" smtClean="0"/>
              <a:t>SUM( ) </a:t>
            </a:r>
            <a:r>
              <a:rPr lang="ko-KR" altLang="en-US" sz="1600" dirty="0" smtClean="0"/>
              <a:t>외에 </a:t>
            </a:r>
            <a:r>
              <a:rPr lang="en-US" altLang="ko-KR" sz="1600" dirty="0" smtClean="0"/>
              <a:t>GROUP BY</a:t>
            </a:r>
            <a:r>
              <a:rPr lang="ko-KR" altLang="en-US" sz="1600" dirty="0" smtClean="0"/>
              <a:t>와 함께 자주 사용되는 집계 함수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또는 집합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)</a:t>
            </a:r>
            <a:endParaRPr lang="x-none" sz="1600" dirty="0"/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3688" y="3827733"/>
            <a:ext cx="55149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91" y="1044407"/>
            <a:ext cx="54864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369" y="2701553"/>
            <a:ext cx="54483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301" y="3309430"/>
            <a:ext cx="17335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0899" y="4173673"/>
            <a:ext cx="54768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457007" y="1772216"/>
            <a:ext cx="3546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전체 구매자가 구매한 물품의 개수의 </a:t>
            </a:r>
            <a:r>
              <a:rPr lang="ko-KR" altLang="en-US" sz="1400" dirty="0" smtClean="0"/>
              <a:t>평균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512131" y="3490769"/>
            <a:ext cx="2753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소수점을 </a:t>
            </a:r>
            <a:r>
              <a:rPr lang="ko-KR" altLang="en-US" sz="1400" dirty="0" smtClean="0"/>
              <a:t>조절  </a:t>
            </a:r>
            <a:r>
              <a:rPr lang="en-US" altLang="ko-KR" sz="1400" dirty="0" smtClean="0"/>
              <a:t>CAST( ) </a:t>
            </a:r>
            <a:r>
              <a:rPr lang="ko-KR" altLang="en-US" sz="1400" dirty="0" smtClean="0"/>
              <a:t>함수 사용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2298114" y="5154199"/>
            <a:ext cx="3546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평균적으로 몇 개 </a:t>
            </a:r>
            <a:r>
              <a:rPr lang="ko-KR" altLang="en-US" sz="1400" dirty="0" smtClean="0"/>
              <a:t>구매했는지 평균 구하기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2118" y="1068523"/>
            <a:ext cx="54578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77900" y="3458690"/>
            <a:ext cx="54673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76088" y="4029278"/>
            <a:ext cx="23526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6759867" y="2738493"/>
            <a:ext cx="4370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GROUP BY </a:t>
            </a:r>
            <a:r>
              <a:rPr lang="ko-KR" altLang="en-US" sz="1400" dirty="0" smtClean="0"/>
              <a:t>없이는 별도의 이름 </a:t>
            </a:r>
            <a:r>
              <a:rPr lang="ko-KR" altLang="en-US" sz="1400" dirty="0" smtClean="0"/>
              <a:t>열을 </a:t>
            </a:r>
            <a:r>
              <a:rPr lang="ko-KR" altLang="en-US" sz="1400" dirty="0" smtClean="0"/>
              <a:t>집계 함수와 같이 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사용할 </a:t>
            </a:r>
            <a:r>
              <a:rPr lang="ko-KR" altLang="en-US" sz="1400" dirty="0" smtClean="0"/>
              <a:t>수 없다는 </a:t>
            </a:r>
            <a:r>
              <a:rPr lang="ko-KR" altLang="en-US" sz="1400" dirty="0" smtClean="0"/>
              <a:t>오류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8410329" y="4136038"/>
            <a:ext cx="14507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GROUP BY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7346" y="1158910"/>
            <a:ext cx="55626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307211" y="2326693"/>
            <a:ext cx="1590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서브쿼리와 </a:t>
            </a:r>
            <a:r>
              <a:rPr lang="ko-KR" altLang="en-US" sz="1400" dirty="0" smtClean="0"/>
              <a:t>조합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9114" y="3391002"/>
            <a:ext cx="55530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7689" y="4502690"/>
            <a:ext cx="54959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5566616" y="4025790"/>
            <a:ext cx="1989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사용자의 수를 </a:t>
            </a:r>
            <a:r>
              <a:rPr lang="ko-KR" altLang="en-US" sz="1400" dirty="0" smtClean="0"/>
              <a:t>카운트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5255321" y="5193109"/>
            <a:ext cx="2810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NULL </a:t>
            </a:r>
            <a:r>
              <a:rPr lang="ko-KR" altLang="en-US" sz="1400" dirty="0" smtClean="0"/>
              <a:t>값인 것은 제외하고 </a:t>
            </a:r>
            <a:r>
              <a:rPr lang="ko-KR" altLang="en-US" sz="1400" dirty="0" smtClean="0"/>
              <a:t>카운트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Having</a:t>
            </a:r>
            <a:r>
              <a:rPr lang="ko-KR" altLang="en-US" sz="2000" dirty="0" smtClean="0"/>
              <a:t>절 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- </a:t>
            </a:r>
            <a:r>
              <a:rPr lang="en-US" altLang="ko-KR" sz="1600" dirty="0" smtClean="0"/>
              <a:t>HAVING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WHERE</a:t>
            </a:r>
            <a:r>
              <a:rPr lang="ko-KR" altLang="en-US" sz="1600" dirty="0" smtClean="0"/>
              <a:t>와 비슷한 개념으로 조건을 제한하는 것이지만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집계 </a:t>
            </a:r>
            <a:r>
              <a:rPr lang="ko-KR" altLang="en-US" sz="1600" dirty="0" smtClean="0"/>
              <a:t>함수에 </a:t>
            </a:r>
            <a:r>
              <a:rPr lang="ko-KR" altLang="en-US" sz="1600" dirty="0" smtClean="0"/>
              <a:t>대해서 조건을 제한하는 </a:t>
            </a:r>
            <a:r>
              <a:rPr lang="ko-KR" altLang="en-US" sz="1600" dirty="0" smtClean="0"/>
              <a:t>것임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85" y="1704469"/>
            <a:ext cx="55816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17" y="3777474"/>
            <a:ext cx="55721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2459" y="1698692"/>
            <a:ext cx="54387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0781" y="2770256"/>
            <a:ext cx="14478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76671" y="3856106"/>
            <a:ext cx="55530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2375943" y="2722284"/>
            <a:ext cx="1810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사용자별</a:t>
            </a:r>
            <a:r>
              <a:rPr lang="ko-KR" altLang="en-US" sz="1400" dirty="0" smtClean="0"/>
              <a:t> 총 </a:t>
            </a:r>
            <a:r>
              <a:rPr lang="ko-KR" altLang="en-US" sz="1400" dirty="0" smtClean="0"/>
              <a:t>구매액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7985560" y="2816318"/>
            <a:ext cx="2813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HAVING</a:t>
            </a:r>
            <a:r>
              <a:rPr lang="ko-KR" altLang="en-US" sz="1400" dirty="0" smtClean="0"/>
              <a:t>절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,  </a:t>
            </a:r>
            <a:r>
              <a:rPr lang="en-US" altLang="ko-KR" sz="1400" dirty="0" smtClean="0"/>
              <a:t>HAVING</a:t>
            </a:r>
            <a:r>
              <a:rPr lang="ko-KR" altLang="en-US" sz="1400" dirty="0" smtClean="0"/>
              <a:t>절은 꼭 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GROUP </a:t>
            </a:r>
            <a:r>
              <a:rPr lang="en-US" altLang="ko-KR" sz="1400" dirty="0" smtClean="0"/>
              <a:t>BY</a:t>
            </a:r>
            <a:r>
              <a:rPr lang="ko-KR" altLang="en-US" sz="1400" dirty="0" smtClean="0"/>
              <a:t>절 </a:t>
            </a:r>
            <a:r>
              <a:rPr lang="ko-KR" altLang="en-US" sz="1400" dirty="0" smtClean="0"/>
              <a:t>다음에 </a:t>
            </a:r>
            <a:r>
              <a:rPr lang="ko-KR" altLang="en-US" sz="1400" dirty="0" smtClean="0"/>
              <a:t>나와야 함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896046" y="5841621"/>
            <a:ext cx="3374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집계 함수는 </a:t>
            </a:r>
            <a:r>
              <a:rPr lang="en-US" altLang="ko-KR" sz="1400" dirty="0" smtClean="0"/>
              <a:t>WHERE</a:t>
            </a:r>
            <a:r>
              <a:rPr lang="ko-KR" altLang="en-US" sz="1400" dirty="0" smtClean="0"/>
              <a:t>절에 나타날 수 </a:t>
            </a:r>
            <a:r>
              <a:rPr lang="ko-KR" altLang="en-US" sz="1400" dirty="0" smtClean="0"/>
              <a:t>없음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7489450" y="5112046"/>
            <a:ext cx="16063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ORDER BY</a:t>
            </a:r>
            <a:r>
              <a:rPr lang="ko-KR" altLang="en-US" sz="1400" dirty="0" smtClean="0"/>
              <a:t>를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966" y="1797084"/>
            <a:ext cx="54864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5784" y="1854943"/>
            <a:ext cx="55721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2927" y="3963110"/>
            <a:ext cx="55340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ROLLUP( ), GROUPING_ID( ), CUBE( ) </a:t>
            </a:r>
            <a:r>
              <a:rPr lang="ko-KR" altLang="en-US" sz="2000" dirty="0" smtClean="0"/>
              <a:t>함수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   - </a:t>
            </a:r>
            <a:r>
              <a:rPr lang="ko-KR" altLang="en-US" sz="1600" dirty="0" smtClean="0"/>
              <a:t>총합 또는 중간 합계가 필요하다면 </a:t>
            </a:r>
            <a:r>
              <a:rPr lang="en-US" altLang="ko-KR" sz="1600" dirty="0" smtClean="0"/>
              <a:t>GROUP BY</a:t>
            </a:r>
            <a:r>
              <a:rPr lang="ko-KR" altLang="en-US" sz="1600" dirty="0" smtClean="0"/>
              <a:t>절과 함께 </a:t>
            </a:r>
            <a:r>
              <a:rPr lang="en-US" altLang="ko-KR" sz="1600" dirty="0" smtClean="0"/>
              <a:t>ROLLUP( )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CUBE( )</a:t>
            </a:r>
            <a:r>
              <a:rPr lang="ko-KR" altLang="en-US" sz="1600" dirty="0" smtClean="0"/>
              <a:t>를 </a:t>
            </a:r>
            <a:r>
              <a:rPr lang="ko-KR" altLang="en-US" sz="1600" dirty="0" smtClean="0"/>
              <a:t>사용하면 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8290360" y="2829289"/>
            <a:ext cx="2209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소합계</a:t>
            </a:r>
            <a:r>
              <a:rPr lang="ko-KR" altLang="en-US" sz="1400" dirty="0" smtClean="0"/>
              <a:t> 및 총합계만 필요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2752080" y="3010872"/>
            <a:ext cx="2608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분류별로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합계 및 </a:t>
            </a:r>
            <a:r>
              <a:rPr lang="ko-KR" altLang="en-US" sz="1400" dirty="0" smtClean="0"/>
              <a:t>총합 구하기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8287118" y="5060136"/>
            <a:ext cx="23918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[GROUPING_ID </a:t>
            </a:r>
            <a:r>
              <a:rPr lang="en-US" altLang="ko-KR" sz="1400" dirty="0" smtClean="0"/>
              <a:t>( ) </a:t>
            </a:r>
            <a:r>
              <a:rPr lang="ko-KR" altLang="en-US" sz="1400" dirty="0" smtClean="0"/>
              <a:t>함수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820190" y="3445345"/>
            <a:ext cx="1816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WITH</a:t>
            </a:r>
            <a:r>
              <a:rPr lang="ko-KR" altLang="en-US" sz="1400" dirty="0" smtClean="0"/>
              <a:t>절을 </a:t>
            </a:r>
            <a:r>
              <a:rPr lang="ko-KR" altLang="en-US" sz="1400" dirty="0" smtClean="0"/>
              <a:t>살펴보기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295" y="1237642"/>
            <a:ext cx="55435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448" y="2801262"/>
            <a:ext cx="56007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3552975" y="4979102"/>
            <a:ext cx="3132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물품별 </a:t>
            </a:r>
            <a:r>
              <a:rPr lang="ko-KR" altLang="en-US" sz="1400" dirty="0" err="1" smtClean="0"/>
              <a:t>소합계</a:t>
            </a:r>
            <a:r>
              <a:rPr lang="ko-KR" altLang="en-US" sz="1400" dirty="0" smtClean="0"/>
              <a:t> 및 </a:t>
            </a:r>
            <a:r>
              <a:rPr lang="ko-KR" altLang="en-US" sz="1400" dirty="0" err="1" smtClean="0"/>
              <a:t>색상별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소합계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CUBE</a:t>
            </a:r>
            <a:r>
              <a:rPr lang="en-US" altLang="ko-KR" sz="1400" dirty="0" smtClean="0"/>
              <a:t>( 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1032" y="1473741"/>
            <a:ext cx="5562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 smtClean="0">
                <a:cs typeface="+mj-cs"/>
              </a:rPr>
              <a:t>6</a:t>
            </a:r>
            <a:r>
              <a:rPr lang="x-none" sz="3600" b="1" smtClean="0">
                <a:cs typeface="+mj-cs"/>
              </a:rPr>
              <a:t> </a:t>
            </a:r>
            <a:r>
              <a:rPr lang="en-US" altLang="ko-KR" sz="3600" b="1" dirty="0" smtClean="0">
                <a:cs typeface="+mj-cs"/>
              </a:rPr>
              <a:t>PL/SQL </a:t>
            </a:r>
            <a:r>
              <a:rPr lang="ko-KR" altLang="en-US" sz="3600" b="1" dirty="0" smtClean="0">
                <a:cs typeface="+mj-cs"/>
              </a:rPr>
              <a:t>기본   </a:t>
            </a:r>
            <a:endParaRPr lang="ko-KR" altLang="en-US" sz="3600" b="1" dirty="0"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123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1.4 </a:t>
            </a:r>
            <a:r>
              <a:rPr lang="en-US" altLang="ko-KR" sz="2000" b="1" dirty="0" smtClean="0"/>
              <a:t>WITH</a:t>
            </a:r>
            <a:r>
              <a:rPr lang="ko-KR" altLang="en-US" sz="2000" b="1" dirty="0" smtClean="0"/>
              <a:t>절과 </a:t>
            </a:r>
            <a:r>
              <a:rPr lang="en-US" altLang="ko-KR" sz="2000" b="1" dirty="0" smtClean="0"/>
              <a:t>CTE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en-US" altLang="ko-KR" sz="2000" dirty="0" smtClean="0"/>
              <a:t>WITH</a:t>
            </a:r>
            <a:r>
              <a:rPr lang="ko-KR" altLang="en-US" sz="2000" dirty="0" smtClean="0"/>
              <a:t>절은 </a:t>
            </a:r>
            <a:r>
              <a:rPr lang="en-US" altLang="ko-KR" sz="2000" dirty="0" smtClean="0"/>
              <a:t>CTE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표현하기 위한 </a:t>
            </a:r>
            <a:r>
              <a:rPr lang="ko-KR" altLang="en-US" sz="2000" dirty="0" smtClean="0"/>
              <a:t>구문임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- </a:t>
            </a:r>
            <a:r>
              <a:rPr lang="en-US" altLang="ko-KR" sz="1600" dirty="0" smtClean="0"/>
              <a:t>CTE</a:t>
            </a:r>
            <a:r>
              <a:rPr lang="ko-KR" altLang="en-US" sz="1600" dirty="0" smtClean="0"/>
              <a:t>는 기존의 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파생 테이블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임시 </a:t>
            </a:r>
            <a:r>
              <a:rPr lang="ko-KR" altLang="en-US" sz="1600" dirty="0" smtClean="0"/>
              <a:t>테이블 등으로 사용되던 것을 대신할 수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더 간결한 식으로 보여지는 </a:t>
            </a:r>
            <a:r>
              <a:rPr lang="ko-KR" altLang="en-US" sz="1600" dirty="0" smtClean="0"/>
              <a:t>장점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2000" dirty="0" smtClean="0"/>
              <a:t>비재귀적 </a:t>
            </a:r>
            <a:r>
              <a:rPr lang="en-US" altLang="ko-KR" sz="2000" dirty="0" smtClean="0"/>
              <a:t>CTE</a:t>
            </a:r>
          </a:p>
          <a:p>
            <a:pPr>
              <a:buNone/>
            </a:pPr>
            <a:r>
              <a:rPr lang="en-US" altLang="ko-KR" sz="1600" dirty="0" smtClean="0"/>
              <a:t>   - </a:t>
            </a:r>
            <a:r>
              <a:rPr lang="ko-KR" altLang="en-US" sz="1600" dirty="0" smtClean="0"/>
              <a:t>재귀적이지 않은 </a:t>
            </a:r>
            <a:r>
              <a:rPr lang="en-US" altLang="ko-KR" sz="1600" dirty="0" smtClean="0"/>
              <a:t>CTE</a:t>
            </a:r>
            <a:r>
              <a:rPr lang="ko-KR" altLang="en-US" sz="1600" dirty="0" smtClean="0"/>
              <a:t>임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단순한 형태이며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복잡한 쿼리 문장을 </a:t>
            </a:r>
            <a:r>
              <a:rPr lang="ko-KR" altLang="en-US" sz="1600" dirty="0" smtClean="0"/>
              <a:t>단순화시키는 </a:t>
            </a:r>
            <a:r>
              <a:rPr lang="ko-KR" altLang="en-US" sz="1600" dirty="0" smtClean="0"/>
              <a:t>데에 적합하게 사용될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5189" y="3638752"/>
            <a:ext cx="54768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937428" y="5014768"/>
            <a:ext cx="32603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[SELECT </a:t>
            </a:r>
            <a:r>
              <a:rPr lang="ko-KR" altLang="en-US" sz="1400" dirty="0" smtClean="0"/>
              <a:t>열 이름 </a:t>
            </a:r>
            <a:r>
              <a:rPr lang="en-US" altLang="ko-KR" sz="1400" dirty="0" smtClean="0"/>
              <a:t>FROM CTE_</a:t>
            </a:r>
            <a:r>
              <a:rPr lang="ko-KR" altLang="en-US" sz="1400" dirty="0" smtClean="0"/>
              <a:t>테이블이름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4" y="885522"/>
            <a:ext cx="55054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577" y="2191257"/>
            <a:ext cx="54578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7458841" y="4236556"/>
            <a:ext cx="1764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중복 </a:t>
            </a:r>
            <a:r>
              <a:rPr lang="en-US" altLang="ko-KR" sz="1400" dirty="0" smtClean="0"/>
              <a:t>CTE</a:t>
            </a:r>
            <a:r>
              <a:rPr lang="ko-KR" altLang="en-US" sz="1400" dirty="0" smtClean="0"/>
              <a:t>가 </a:t>
            </a:r>
            <a:r>
              <a:rPr lang="ko-KR" altLang="en-US" sz="1400" dirty="0" smtClean="0"/>
              <a:t>허용됨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재귀적 </a:t>
            </a:r>
            <a:r>
              <a:rPr lang="en-US" altLang="ko-KR" sz="2000" dirty="0" smtClean="0"/>
              <a:t>CTE</a:t>
            </a:r>
          </a:p>
          <a:p>
            <a:pPr>
              <a:buNone/>
            </a:pPr>
            <a:r>
              <a:rPr lang="en-US" altLang="ko-KR" sz="1600" dirty="0" smtClean="0"/>
              <a:t>   - </a:t>
            </a:r>
            <a:r>
              <a:rPr lang="ko-KR" altLang="en-US" sz="1600" dirty="0" smtClean="0"/>
              <a:t>재귀적이라는 의미는 자기자신을 </a:t>
            </a:r>
            <a:r>
              <a:rPr lang="ko-KR" altLang="en-US" sz="1600" dirty="0" smtClean="0"/>
              <a:t>반복적으로 </a:t>
            </a:r>
            <a:r>
              <a:rPr lang="ko-KR" altLang="en-US" sz="1600" dirty="0" smtClean="0"/>
              <a:t>호출한다는 의미를 </a:t>
            </a:r>
            <a:r>
              <a:rPr lang="ko-KR" altLang="en-US" sz="1600" dirty="0" smtClean="0"/>
              <a:t>내포함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415" y="2325113"/>
            <a:ext cx="5511718" cy="273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9123" y="2397564"/>
            <a:ext cx="55530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57" y="1092640"/>
            <a:ext cx="54673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312909" y="909697"/>
            <a:ext cx="21636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재귀적 </a:t>
            </a:r>
            <a:r>
              <a:rPr lang="en-US" altLang="ko-KR" sz="1400" dirty="0" smtClean="0"/>
              <a:t>CTE</a:t>
            </a:r>
            <a:r>
              <a:rPr lang="ko-KR" altLang="en-US" sz="1400" dirty="0" smtClean="0"/>
              <a:t>의 기본 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520" y="3257449"/>
            <a:ext cx="5534025" cy="208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2326" y="1065078"/>
            <a:ext cx="53530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0192" y="2449546"/>
            <a:ext cx="4724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9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7139" y="3457069"/>
            <a:ext cx="35814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395" y="951081"/>
            <a:ext cx="56388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296" y="936794"/>
            <a:ext cx="54578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1464" y="4105174"/>
            <a:ext cx="2362807" cy="194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14009" y="931221"/>
            <a:ext cx="5753100" cy="4990796"/>
            <a:chOff x="214009" y="931221"/>
            <a:chExt cx="5753100" cy="4990796"/>
          </a:xfrm>
        </p:grpSpPr>
        <p:pic>
          <p:nvPicPr>
            <p:cNvPr id="952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587" y="931221"/>
              <a:ext cx="5438775" cy="203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52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009" y="2978792"/>
              <a:ext cx="5753100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1301" y="2232498"/>
            <a:ext cx="54578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8"/>
            <a:ext cx="11526645" cy="2186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1.5 </a:t>
            </a:r>
            <a:r>
              <a:rPr lang="en-US" altLang="ko-KR" sz="2000" b="1" dirty="0" smtClean="0"/>
              <a:t>SQL</a:t>
            </a:r>
            <a:r>
              <a:rPr lang="ko-KR" altLang="en-US" sz="2000" b="1" dirty="0" smtClean="0"/>
              <a:t>의 분류 	  </a:t>
            </a:r>
            <a:endParaRPr lang="ko-KR" altLang="en-US" sz="2000" b="1" dirty="0" smtClean="0"/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SQL</a:t>
            </a:r>
            <a:r>
              <a:rPr lang="ko-KR" altLang="en-US" sz="2000" dirty="0" smtClean="0"/>
              <a:t>문은 크게 </a:t>
            </a:r>
            <a:r>
              <a:rPr lang="en-US" altLang="ko-KR" sz="2000" dirty="0" smtClean="0"/>
              <a:t>DML, DDL, DCL</a:t>
            </a:r>
            <a:r>
              <a:rPr lang="ko-KR" altLang="en-US" sz="2000" dirty="0" smtClean="0"/>
              <a:t>로 </a:t>
            </a:r>
            <a:r>
              <a:rPr lang="ko-KR" altLang="en-US" sz="2000" dirty="0" smtClean="0"/>
              <a:t>분류함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DML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en-US" altLang="ko-KR" sz="1600" dirty="0" smtClean="0"/>
              <a:t>DML</a:t>
            </a:r>
            <a:r>
              <a:rPr lang="ko-KR" altLang="en-US" sz="1600" dirty="0" smtClean="0"/>
              <a:t>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데이터 </a:t>
            </a:r>
            <a:r>
              <a:rPr lang="ko-KR" altLang="en-US" sz="1600" dirty="0" smtClean="0"/>
              <a:t>조작 </a:t>
            </a:r>
            <a:r>
              <a:rPr lang="ko-KR" altLang="en-US" sz="1600" dirty="0" err="1" smtClean="0"/>
              <a:t>언어은</a:t>
            </a:r>
            <a:r>
              <a:rPr lang="ko-KR" altLang="en-US" sz="1600" dirty="0" smtClean="0"/>
              <a:t> 데이터를 조작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선택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삽입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하는 데 사용되는 </a:t>
            </a:r>
            <a:r>
              <a:rPr lang="ko-KR" altLang="en-US" sz="1600" dirty="0" smtClean="0"/>
              <a:t>언어임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 중에 </a:t>
            </a:r>
            <a:r>
              <a:rPr lang="en-US" altLang="ko-KR" sz="1600" dirty="0" smtClean="0"/>
              <a:t>SELECT, INSERT, UPDATE, DELETE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DML</a:t>
            </a:r>
            <a:r>
              <a:rPr lang="ko-KR" altLang="en-US" sz="1600" dirty="0" smtClean="0"/>
              <a:t>문에 </a:t>
            </a:r>
            <a:r>
              <a:rPr lang="ko-KR" altLang="en-US" sz="1600" dirty="0" smtClean="0"/>
              <a:t>해당됨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ko-KR" altLang="en-US" sz="1600" dirty="0" smtClean="0"/>
              <a:t>트랜잭션이 발생하는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도 </a:t>
            </a:r>
            <a:r>
              <a:rPr lang="en-US" altLang="ko-KR" sz="1600" dirty="0" smtClean="0"/>
              <a:t>DML</a:t>
            </a:r>
            <a:r>
              <a:rPr lang="ko-KR" altLang="en-US" sz="1600" dirty="0" smtClean="0"/>
              <a:t>임</a:t>
            </a:r>
            <a:r>
              <a:rPr lang="en-US" altLang="ko-KR" sz="1600" dirty="0" smtClean="0"/>
              <a:t>.</a:t>
            </a:r>
            <a:endParaRPr lang="en-US" sz="16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DDL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DDL</a:t>
            </a:r>
            <a:r>
              <a:rPr lang="ko-KR" altLang="en-US" sz="1600" dirty="0" smtClean="0"/>
              <a:t>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데이터 정의 </a:t>
            </a:r>
            <a:r>
              <a:rPr lang="ko-KR" altLang="en-US" sz="1600" dirty="0" err="1" smtClean="0"/>
              <a:t>언어은</a:t>
            </a:r>
            <a:r>
              <a:rPr lang="ko-KR" altLang="en-US" sz="1600" dirty="0" smtClean="0"/>
              <a:t> 데이터베이스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인덱스 등의 데이터베이스 </a:t>
            </a:r>
            <a:r>
              <a:rPr lang="ko-KR" altLang="en-US" sz="1600" dirty="0" smtClean="0"/>
              <a:t>개체를 생성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삭제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변경하는 </a:t>
            </a:r>
            <a:r>
              <a:rPr lang="ko-KR" altLang="en-US" sz="1600" dirty="0" smtClean="0"/>
              <a:t>역할을 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en-US" altLang="ko-KR" sz="1600" dirty="0" smtClean="0"/>
              <a:t>DDL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CREATE, DROP, ALTER </a:t>
            </a:r>
            <a:r>
              <a:rPr lang="ko-KR" altLang="en-US" sz="1600" dirty="0" smtClean="0"/>
              <a:t>등임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트랜잭션을 발생시키지 </a:t>
            </a:r>
            <a:r>
              <a:rPr lang="ko-KR" altLang="en-US" sz="1600" dirty="0" smtClean="0"/>
              <a:t>않음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DCL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</a:t>
            </a:r>
            <a:r>
              <a:rPr lang="en-US" altLang="ko-KR" sz="1600" dirty="0" smtClean="0"/>
              <a:t>DCL</a:t>
            </a:r>
            <a:r>
              <a:rPr lang="ko-KR" altLang="en-US" sz="1600" dirty="0" smtClean="0"/>
              <a:t>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데이터 제어 </a:t>
            </a:r>
            <a:r>
              <a:rPr lang="ko-KR" altLang="en-US" sz="1600" dirty="0" err="1" smtClean="0"/>
              <a:t>언어은</a:t>
            </a:r>
            <a:r>
              <a:rPr lang="ko-KR" altLang="en-US" sz="1600" dirty="0" smtClean="0"/>
              <a:t> 사용자에게 어떤 권한을 부여하거나 빼앗을 때 주로 사용하는 </a:t>
            </a:r>
            <a:r>
              <a:rPr lang="ko-KR" altLang="en-US" sz="1600" dirty="0" smtClean="0"/>
              <a:t>구문임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en-US" altLang="ko-KR" sz="1600" dirty="0" smtClean="0"/>
              <a:t>DCL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GRANT/REVOKE</a:t>
            </a:r>
            <a:r>
              <a:rPr lang="en-US" altLang="ko-KR" sz="1600" dirty="0" smtClean="0"/>
              <a:t>/ DENY </a:t>
            </a:r>
            <a:r>
              <a:rPr lang="ko-KR" altLang="en-US" sz="1600" dirty="0" smtClean="0"/>
              <a:t>등임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데이터의 변경을 위한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2.1 </a:t>
            </a:r>
            <a:r>
              <a:rPr lang="ko-KR" altLang="en-US" sz="2000" b="1" dirty="0" smtClean="0"/>
              <a:t>데이터의 삽입 </a:t>
            </a:r>
            <a:r>
              <a:rPr lang="en-US" altLang="ko-KR" sz="2000" b="1" dirty="0" smtClean="0"/>
              <a:t>: INSERT 	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</a:p>
          <a:p>
            <a:r>
              <a:rPr lang="en-US" altLang="ko-KR" sz="2000" dirty="0" smtClean="0"/>
              <a:t>INSERT</a:t>
            </a:r>
            <a:r>
              <a:rPr lang="ko-KR" altLang="en-US" sz="2000" dirty="0" smtClean="0"/>
              <a:t>는 테이블에 데이터를 삽입하는 </a:t>
            </a:r>
            <a:r>
              <a:rPr lang="ko-KR" altLang="en-US" sz="2000" dirty="0" smtClean="0"/>
              <a:t>명령어임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INSERT</a:t>
            </a:r>
            <a:r>
              <a:rPr lang="ko-KR" altLang="en-US" sz="2000" dirty="0" smtClean="0"/>
              <a:t>문 기본</a:t>
            </a:r>
            <a:endParaRPr lang="x-none" altLang="ko-KR" sz="2000" smtClean="0"/>
          </a:p>
          <a:p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8177" y="2594565"/>
            <a:ext cx="54578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223753" y="2412475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[</a:t>
            </a:r>
            <a:r>
              <a:rPr lang="ko-KR" altLang="en-US" sz="1400" dirty="0" smtClean="0"/>
              <a:t>기본형식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3275" y="3549297"/>
            <a:ext cx="55054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6885" y="4728271"/>
            <a:ext cx="54387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38108" y="5711575"/>
            <a:ext cx="54768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2337862" y="3346735"/>
            <a:ext cx="84014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주의점 </a:t>
            </a:r>
            <a:r>
              <a:rPr lang="en-US" altLang="ko-KR" sz="1400" dirty="0" smtClean="0"/>
              <a:t>1: VALUE </a:t>
            </a:r>
            <a:r>
              <a:rPr lang="ko-KR" altLang="en-US" sz="1400" dirty="0" smtClean="0"/>
              <a:t>다음에 </a:t>
            </a:r>
            <a:r>
              <a:rPr lang="ko-KR" altLang="en-US" sz="1400" dirty="0" smtClean="0"/>
              <a:t>나오는 </a:t>
            </a:r>
            <a:r>
              <a:rPr lang="ko-KR" altLang="en-US" sz="1400" dirty="0" smtClean="0"/>
              <a:t>값들의 순서 및 개수가 테이블이 정의된 열 순서 및 개수와 동일해야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2373534" y="4462176"/>
            <a:ext cx="84014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주의점 </a:t>
            </a:r>
            <a:r>
              <a:rPr lang="en-US" altLang="ko-KR" sz="1400" dirty="0" smtClean="0"/>
              <a:t>2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테이블 </a:t>
            </a:r>
            <a:r>
              <a:rPr lang="ko-KR" altLang="en-US" sz="1400" dirty="0" smtClean="0"/>
              <a:t>이름 뒤에 </a:t>
            </a:r>
            <a:r>
              <a:rPr lang="ko-KR" altLang="en-US" sz="1400" dirty="0" smtClean="0"/>
              <a:t>입력할 열의 목록을 나열해줘야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2392991" y="5464125"/>
            <a:ext cx="84014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주의점 </a:t>
            </a:r>
            <a:r>
              <a:rPr lang="en-US" altLang="ko-KR" sz="1400" dirty="0" smtClean="0"/>
              <a:t>3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열의 순서를 바꿔서 입력하고 싶을 때는 </a:t>
            </a:r>
            <a:r>
              <a:rPr lang="ko-KR" altLang="en-US" sz="1400" dirty="0" smtClean="0"/>
              <a:t>열 </a:t>
            </a:r>
            <a:r>
              <a:rPr lang="ko-KR" altLang="en-US" sz="1400" dirty="0" smtClean="0"/>
              <a:t>이름을 입력할 순서에 맞춰 나열해줘야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데이터의 변경을 위한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자동으로 증가하는 시퀀스 </a:t>
            </a:r>
            <a:endParaRPr lang="x-none" altLang="ko-KR" sz="2000" smtClean="0"/>
          </a:p>
          <a:p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00" y="1526027"/>
            <a:ext cx="56673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152" y="3311660"/>
            <a:ext cx="55054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068" y="4658232"/>
            <a:ext cx="55530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488332" y="2733488"/>
            <a:ext cx="1543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testTBL2</a:t>
            </a:r>
            <a:r>
              <a:rPr lang="ko-KR" altLang="en-US" sz="1400" dirty="0" smtClean="0"/>
              <a:t>를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3990" y="414075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시퀀스를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22834" y="5609633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데이터를 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61888" y="1542213"/>
            <a:ext cx="5451641" cy="283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19533" y="4817421"/>
            <a:ext cx="54673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8057735" y="3407939"/>
            <a:ext cx="3894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id </a:t>
            </a:r>
            <a:r>
              <a:rPr lang="ko-KR" altLang="en-US" sz="1400" dirty="0" smtClean="0"/>
              <a:t>열의 값이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부터 차례로 들어가는 것을 확인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892374" y="5363199"/>
            <a:ext cx="224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시퀀스의 현재 값을 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데이터의 변경을 위한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자동으로 증가하는 시퀀스 </a:t>
            </a:r>
            <a:endParaRPr lang="x-none" altLang="ko-KR" sz="2000" smtClean="0"/>
          </a:p>
          <a:p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962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0125" y="1545116"/>
            <a:ext cx="5733105" cy="393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612860" y="4533105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특정 범위의 값이 계속 반복되어서 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장의 핵심 개념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479697" cy="563079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6</a:t>
            </a:r>
            <a:r>
              <a:rPr lang="ko-KR" altLang="en-US" sz="2000" dirty="0" smtClean="0"/>
              <a:t>장에서는 데이터베이스를 운영하기 위한 기본적인 </a:t>
            </a:r>
            <a:r>
              <a:rPr lang="en-US" altLang="ko-KR" sz="2000" dirty="0" smtClean="0"/>
              <a:t>SQL</a:t>
            </a:r>
            <a:r>
              <a:rPr lang="ko-KR" altLang="en-US" sz="2000" dirty="0" smtClean="0"/>
              <a:t>문을 </a:t>
            </a:r>
            <a:r>
              <a:rPr lang="ko-KR" altLang="en-US" sz="2000" dirty="0" smtClean="0"/>
              <a:t>학습함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1. SELECT</a:t>
            </a:r>
            <a:r>
              <a:rPr lang="ko-KR" altLang="en-US" sz="1600" dirty="0" smtClean="0"/>
              <a:t>문의 기본 구조는 ‘</a:t>
            </a: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열 이름 </a:t>
            </a:r>
            <a:r>
              <a:rPr lang="en-US" altLang="ko-KR" sz="1600" dirty="0" smtClean="0"/>
              <a:t>FROM </a:t>
            </a:r>
            <a:r>
              <a:rPr lang="ko-KR" altLang="en-US" sz="1600" dirty="0" smtClean="0"/>
              <a:t>테이블이름 </a:t>
            </a:r>
            <a:r>
              <a:rPr lang="en-US" altLang="ko-KR" sz="1600" dirty="0" smtClean="0"/>
              <a:t>WHERE </a:t>
            </a:r>
            <a:r>
              <a:rPr lang="ko-KR" altLang="en-US" sz="1600" dirty="0" smtClean="0"/>
              <a:t>조건</a:t>
            </a:r>
            <a:r>
              <a:rPr lang="ko-KR" altLang="en-US" sz="1600" dirty="0" smtClean="0"/>
              <a:t>’</a:t>
            </a:r>
            <a:r>
              <a:rPr lang="ko-KR" altLang="en-US" sz="1600" dirty="0" smtClean="0"/>
              <a:t>임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책 전체 실습을 위해 쇼핑몰을 </a:t>
            </a:r>
            <a:r>
              <a:rPr lang="ko-KR" altLang="en-US" sz="1600" dirty="0" err="1" smtClean="0"/>
              <a:t>간략화한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sqlDB</a:t>
            </a:r>
            <a:r>
              <a:rPr lang="ko-KR" altLang="en-US" sz="1600" dirty="0" smtClean="0"/>
              <a:t>를 생성하고 </a:t>
            </a:r>
            <a:r>
              <a:rPr lang="ko-KR" altLang="en-US" sz="1600" dirty="0" smtClean="0"/>
              <a:t>사용함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- 3</a:t>
            </a:r>
            <a:r>
              <a:rPr lang="en-US" altLang="ko-KR" sz="1600" dirty="0" smtClean="0"/>
              <a:t>. WHERE</a:t>
            </a:r>
            <a:r>
              <a:rPr lang="ko-KR" altLang="en-US" sz="1600" dirty="0" smtClean="0"/>
              <a:t>절은 조회하는 결과에 특정한 조건을 줘서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원하는 데이터만 보고 싶을 때 </a:t>
            </a:r>
            <a:r>
              <a:rPr lang="ko-KR" altLang="en-US" sz="1600" dirty="0" smtClean="0"/>
              <a:t>사용함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- 4</a:t>
            </a:r>
            <a:r>
              <a:rPr lang="en-US" altLang="ko-KR" sz="1600" dirty="0" smtClean="0"/>
              <a:t>. CREATE TABLE … SELECT </a:t>
            </a:r>
            <a:r>
              <a:rPr lang="ko-KR" altLang="en-US" sz="1600" dirty="0" smtClean="0"/>
              <a:t>구문은 테이블을 복사해서 사용할 경우에 주로 </a:t>
            </a:r>
            <a:r>
              <a:rPr lang="ko-KR" altLang="en-US" sz="1600" dirty="0" smtClean="0"/>
              <a:t>사용됨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- 5</a:t>
            </a:r>
            <a:r>
              <a:rPr lang="en-US" altLang="ko-KR" sz="1600" dirty="0" smtClean="0"/>
              <a:t>. GROUP BY</a:t>
            </a:r>
            <a:r>
              <a:rPr lang="ko-KR" altLang="en-US" sz="1600" dirty="0" smtClean="0"/>
              <a:t>절의 역할은 지정된 열을 그룹으로 묶어주는 역할을 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주로 집계 함수와 함께 </a:t>
            </a:r>
            <a:r>
              <a:rPr lang="ko-KR" altLang="en-US" sz="1600" dirty="0" smtClean="0"/>
              <a:t>사용됨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- 6</a:t>
            </a:r>
            <a:r>
              <a:rPr lang="en-US" altLang="ko-KR" sz="1600" dirty="0" smtClean="0"/>
              <a:t>. SQL</a:t>
            </a:r>
            <a:r>
              <a:rPr lang="ko-KR" altLang="en-US" sz="1600" dirty="0" smtClean="0"/>
              <a:t>문은 크게 </a:t>
            </a:r>
            <a:r>
              <a:rPr lang="en-US" altLang="ko-KR" sz="1600" dirty="0" smtClean="0"/>
              <a:t>DML, DDL, DCL</a:t>
            </a:r>
            <a:r>
              <a:rPr lang="ko-KR" altLang="en-US" sz="1600" dirty="0" smtClean="0"/>
              <a:t>로 </a:t>
            </a:r>
            <a:r>
              <a:rPr lang="ko-KR" altLang="en-US" sz="1600" dirty="0" smtClean="0"/>
              <a:t>분류함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- 7. </a:t>
            </a:r>
            <a:r>
              <a:rPr lang="en-US" altLang="ko-KR" sz="1600" dirty="0" smtClean="0"/>
              <a:t>INSERT/UPDATE/DELETE</a:t>
            </a:r>
            <a:r>
              <a:rPr lang="ko-KR" altLang="en-US" sz="1600" dirty="0" smtClean="0"/>
              <a:t>문은 데이터의 입력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삭제의 기능을 </a:t>
            </a:r>
            <a:r>
              <a:rPr lang="ko-KR" altLang="en-US" sz="1600" dirty="0" smtClean="0"/>
              <a:t>함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8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80199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데이터의 변경을 위한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대량의 샘플 데이터 생성</a:t>
            </a:r>
            <a:r>
              <a:rPr lang="ko-KR" altLang="en-US" sz="2000" dirty="0" smtClean="0"/>
              <a:t> </a:t>
            </a:r>
            <a:endParaRPr lang="x-none" altLang="ko-KR" sz="2000" smtClean="0"/>
          </a:p>
          <a:p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5315" y="1387002"/>
            <a:ext cx="5495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9538" y="2676829"/>
            <a:ext cx="54102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8095" y="5068213"/>
            <a:ext cx="56292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447489" y="2276288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기본형식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04916" y="4568773"/>
            <a:ext cx="3436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HR.employees</a:t>
            </a:r>
            <a:r>
              <a:rPr lang="ko-KR" altLang="en-US" sz="1400" dirty="0" smtClean="0"/>
              <a:t>의 데이터를 가져와서 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87029" y="5872279"/>
            <a:ext cx="216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테이블의 정의까지 </a:t>
            </a:r>
            <a:r>
              <a:rPr lang="ko-KR" altLang="en-US" sz="1400" dirty="0" smtClean="0"/>
              <a:t>생략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데이터의 변경을 위한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2.2 </a:t>
            </a:r>
            <a:r>
              <a:rPr lang="ko-KR" altLang="en-US" sz="2000" b="1" dirty="0" smtClean="0"/>
              <a:t>데이터의 수정 </a:t>
            </a:r>
            <a:r>
              <a:rPr lang="en-US" altLang="ko-KR" sz="2000" b="1" dirty="0" smtClean="0"/>
              <a:t>: UPDATE 	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8171" y="1440201"/>
            <a:ext cx="56292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9672" y="2854865"/>
            <a:ext cx="55911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3554" y="4491038"/>
            <a:ext cx="55245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18142" y="2331410"/>
            <a:ext cx="4348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기존에 입력되어 있는 값을 </a:t>
            </a:r>
            <a:r>
              <a:rPr lang="ko-KR" altLang="en-US" sz="1400" dirty="0" smtClean="0"/>
              <a:t>변경하는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UPDATE</a:t>
            </a:r>
            <a:r>
              <a:rPr lang="ko-KR" altLang="en-US" sz="1400" dirty="0" smtClean="0"/>
              <a:t>문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004541" y="3683556"/>
            <a:ext cx="351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‘</a:t>
            </a:r>
            <a:r>
              <a:rPr lang="en-US" altLang="ko-KR" sz="1400" dirty="0" smtClean="0"/>
              <a:t>David</a:t>
            </a:r>
            <a:r>
              <a:rPr lang="ko-KR" altLang="en-US" sz="1400" dirty="0" smtClean="0"/>
              <a:t>’의 </a:t>
            </a:r>
            <a:r>
              <a:rPr lang="en-US" altLang="ko-KR" sz="1400" dirty="0" smtClean="0"/>
              <a:t>Phone</a:t>
            </a:r>
            <a:r>
              <a:rPr lang="ko-KR" altLang="en-US" sz="1400" dirty="0" smtClean="0"/>
              <a:t>을 ‘없음’으로 변경하는 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430621" y="5035700"/>
            <a:ext cx="4440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예시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구매 테이블에서 </a:t>
            </a:r>
            <a:r>
              <a:rPr lang="ko-KR" altLang="en-US" sz="1400" dirty="0" smtClean="0"/>
              <a:t>현재의 단가가 모두 </a:t>
            </a:r>
            <a:r>
              <a:rPr lang="en-US" altLang="ko-KR" sz="1400" dirty="0" smtClean="0"/>
              <a:t>1.5</a:t>
            </a:r>
            <a:r>
              <a:rPr lang="ko-KR" altLang="en-US" sz="1400" dirty="0" smtClean="0"/>
              <a:t>배 </a:t>
            </a:r>
            <a:r>
              <a:rPr lang="ko-KR" altLang="en-US" sz="1400" dirty="0" smtClean="0"/>
              <a:t>인상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데이터의 변경을 위한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2.3 </a:t>
            </a:r>
            <a:r>
              <a:rPr lang="ko-KR" altLang="en-US" sz="2000" b="1" dirty="0" smtClean="0"/>
              <a:t>데이터의 삭제 </a:t>
            </a:r>
            <a:r>
              <a:rPr lang="en-US" altLang="ko-KR" sz="2000" b="1" dirty="0" smtClean="0"/>
              <a:t>: DELETE FROM 	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</a:p>
          <a:p>
            <a:r>
              <a:rPr lang="en-US" altLang="ko-KR" sz="2000" dirty="0" smtClean="0"/>
              <a:t>DELETE</a:t>
            </a:r>
            <a:r>
              <a:rPr lang="ko-KR" altLang="en-US" sz="2000" dirty="0" smtClean="0"/>
              <a:t>도 </a:t>
            </a:r>
            <a:r>
              <a:rPr lang="en-US" altLang="ko-KR" sz="2000" dirty="0" smtClean="0"/>
              <a:t>UPDATE</a:t>
            </a:r>
            <a:r>
              <a:rPr lang="ko-KR" altLang="en-US" sz="2000" dirty="0" smtClean="0"/>
              <a:t>와 거의 비슷한 개념이다</a:t>
            </a:r>
            <a:r>
              <a:rPr lang="en-US" altLang="ko-KR" sz="2000" dirty="0" smtClean="0"/>
              <a:t>. DELETE</a:t>
            </a:r>
            <a:r>
              <a:rPr lang="ko-KR" altLang="en-US" sz="2000" dirty="0" smtClean="0"/>
              <a:t>는 행 단위로 </a:t>
            </a:r>
            <a:r>
              <a:rPr lang="ko-KR" altLang="en-US" sz="2000" dirty="0" smtClean="0"/>
              <a:t>삭제함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5188" y="2089724"/>
            <a:ext cx="54292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3213" y="3551610"/>
            <a:ext cx="5495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2731" y="4696940"/>
            <a:ext cx="55530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71844" y="2730243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[DELETE </a:t>
            </a:r>
            <a:r>
              <a:rPr lang="ko-KR" altLang="en-US" sz="1400" dirty="0" smtClean="0"/>
              <a:t>문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48364" y="4001324"/>
            <a:ext cx="3173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testTBL4</a:t>
            </a:r>
            <a:r>
              <a:rPr lang="ko-KR" altLang="en-US" sz="1400" dirty="0" smtClean="0"/>
              <a:t>에서 ‘</a:t>
            </a:r>
            <a:r>
              <a:rPr lang="en-US" altLang="ko-KR" sz="1400" dirty="0" smtClean="0"/>
              <a:t>Peter</a:t>
            </a:r>
            <a:r>
              <a:rPr lang="ko-KR" altLang="en-US" sz="1400" dirty="0" smtClean="0"/>
              <a:t>’ </a:t>
            </a:r>
            <a:r>
              <a:rPr lang="ko-KR" altLang="en-US" sz="1400" dirty="0" smtClean="0"/>
              <a:t>사용자 삭제 예시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1359" y="5460476"/>
            <a:ext cx="4683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[3</a:t>
            </a:r>
            <a:r>
              <a:rPr lang="ko-KR" altLang="en-US" sz="1400" dirty="0" smtClean="0"/>
              <a:t>건의 </a:t>
            </a:r>
            <a:r>
              <a:rPr lang="en-US" altLang="ko-KR" sz="1400" dirty="0" smtClean="0"/>
              <a:t> ‘Peter</a:t>
            </a:r>
            <a:r>
              <a:rPr lang="ko-KR" altLang="en-US" sz="1400" dirty="0" smtClean="0"/>
              <a:t>’ 중에서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건만 삭제하려면 </a:t>
            </a:r>
            <a:r>
              <a:rPr lang="en-US" altLang="ko-KR" sz="1400" dirty="0" smtClean="0"/>
              <a:t>ROWNUM</a:t>
            </a:r>
            <a:r>
              <a:rPr lang="ko-KR" altLang="en-US" sz="1400" dirty="0" smtClean="0"/>
              <a:t>을 활용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데이터의 변경을 위한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2.4 </a:t>
            </a:r>
            <a:r>
              <a:rPr lang="ko-KR" altLang="en-US" sz="2000" b="1" dirty="0" smtClean="0"/>
              <a:t>조건부 데이터 변경 </a:t>
            </a:r>
            <a:r>
              <a:rPr lang="en-US" altLang="ko-KR" sz="2000" b="1" dirty="0" smtClean="0"/>
              <a:t>: MERGE 	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</a:p>
          <a:p>
            <a:r>
              <a:rPr lang="en-US" altLang="ko-KR" sz="2000" dirty="0" smtClean="0"/>
              <a:t>MERGE</a:t>
            </a:r>
            <a:r>
              <a:rPr lang="ko-KR" altLang="en-US" sz="2000" dirty="0" smtClean="0"/>
              <a:t>문은 하나의 문장에서 경우에 따라서 </a:t>
            </a:r>
            <a:r>
              <a:rPr lang="en-US" altLang="ko-KR" sz="2000" dirty="0" smtClean="0"/>
              <a:t>INSERT, UPDATE, delete</a:t>
            </a:r>
            <a:r>
              <a:rPr lang="ko-KR" altLang="en-US" sz="2000" dirty="0" smtClean="0"/>
              <a:t>를 수행할 수 있는 </a:t>
            </a:r>
            <a:r>
              <a:rPr lang="ko-KR" altLang="en-US" sz="2000" dirty="0" smtClean="0"/>
              <a:t>구문임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6677" y="1851397"/>
            <a:ext cx="55911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39547" y="5813912"/>
            <a:ext cx="1632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MERGE</a:t>
            </a:r>
            <a:r>
              <a:rPr lang="ko-KR" altLang="en-US" sz="1400" dirty="0" smtClean="0"/>
              <a:t>문의 </a:t>
            </a:r>
            <a:r>
              <a:rPr lang="ko-KR" altLang="en-US" sz="1400" dirty="0" smtClean="0"/>
              <a:t>원형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데이터의 변경을 위한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444" y="775173"/>
            <a:ext cx="5476875" cy="424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2251" y="1498464"/>
            <a:ext cx="5543550" cy="358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데이터의 변경을 위한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32" y="1050182"/>
            <a:ext cx="5514975" cy="358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499" y="1071664"/>
            <a:ext cx="5476875" cy="276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1.1 </a:t>
            </a:r>
            <a:r>
              <a:rPr lang="ko-KR" altLang="en-US" sz="2000" b="1" dirty="0" smtClean="0"/>
              <a:t>원하는 데이터를 가져와 주는 기본적인 </a:t>
            </a:r>
            <a:r>
              <a:rPr lang="en-US" altLang="ko-KR" sz="2000" b="1" dirty="0" smtClean="0"/>
              <a:t>&lt;SELECT … FROM&gt; 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en-US" altLang="ko-KR" sz="2000" dirty="0" smtClean="0"/>
              <a:t>SELECT</a:t>
            </a:r>
            <a:r>
              <a:rPr lang="ko-KR" altLang="en-US" sz="2000" dirty="0" smtClean="0"/>
              <a:t>문은 가장 많이 사용되는 </a:t>
            </a:r>
            <a:r>
              <a:rPr lang="ko-KR" altLang="en-US" sz="2000" dirty="0" smtClean="0"/>
              <a:t>구문임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SELECT</a:t>
            </a:r>
            <a:r>
              <a:rPr lang="ko-KR" altLang="en-US" sz="2000" dirty="0" smtClean="0"/>
              <a:t>의 구문 </a:t>
            </a:r>
            <a:r>
              <a:rPr lang="ko-KR" altLang="en-US" sz="2000" dirty="0" smtClean="0"/>
              <a:t>형식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567" y="2254385"/>
            <a:ext cx="52482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2725" y="2714639"/>
            <a:ext cx="54673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7356" y="4945719"/>
            <a:ext cx="54197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7860819" y="2378586"/>
            <a:ext cx="2169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실제적으로 </a:t>
            </a:r>
            <a:r>
              <a:rPr lang="ko-KR" altLang="en-US" sz="1400" dirty="0" smtClean="0"/>
              <a:t>요약한 </a:t>
            </a:r>
            <a:r>
              <a:rPr lang="ko-KR" altLang="en-US" sz="1400" dirty="0" smtClean="0"/>
              <a:t>구조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8052129" y="4622433"/>
            <a:ext cx="2029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가장 자주 쓰이는 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SELECT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FROM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121500" y="1512824"/>
            <a:ext cx="2351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간단한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문을 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실행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764" y="1775602"/>
            <a:ext cx="54673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0467" y="3010408"/>
            <a:ext cx="36290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3928" y="2389459"/>
            <a:ext cx="37623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8068147" y="2096470"/>
            <a:ext cx="1410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스크립트 실행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00096" y="1220994"/>
            <a:ext cx="5402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테이블의 전체 </a:t>
            </a:r>
            <a:r>
              <a:rPr lang="ko-KR" altLang="en-US" sz="1400" dirty="0" smtClean="0"/>
              <a:t>이름은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‘스키마이름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테이블이름</a:t>
            </a:r>
            <a:r>
              <a:rPr lang="en-US" altLang="ko-KR" sz="1400" dirty="0" smtClean="0"/>
              <a:t>(=</a:t>
            </a:r>
            <a:r>
              <a:rPr lang="ko-KR" altLang="en-US" sz="1400" dirty="0" smtClean="0"/>
              <a:t>사용자이름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테이블이름</a:t>
            </a:r>
            <a:r>
              <a:rPr lang="en-US" altLang="ko-KR" sz="1400" dirty="0" smtClean="0"/>
              <a:t>)’ </a:t>
            </a:r>
            <a:r>
              <a:rPr lang="ko-KR" altLang="en-US" sz="1400" dirty="0" smtClean="0"/>
              <a:t>형식으로 </a:t>
            </a:r>
            <a:r>
              <a:rPr lang="ko-KR" altLang="en-US" sz="1400" dirty="0" smtClean="0"/>
              <a:t>표현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404692" y="3127605"/>
            <a:ext cx="2747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부서 테이블의 </a:t>
            </a:r>
            <a:r>
              <a:rPr lang="ko-KR" altLang="en-US" sz="1400" dirty="0" smtClean="0"/>
              <a:t>이름만 가져오기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839" y="1683898"/>
            <a:ext cx="55245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299" y="3406103"/>
            <a:ext cx="54673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9300" y="3926228"/>
            <a:ext cx="4301098" cy="169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33110" y="3320273"/>
            <a:ext cx="58102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838" y="669892"/>
            <a:ext cx="55435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00" y="2313562"/>
            <a:ext cx="53244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35271" y="1776515"/>
            <a:ext cx="53816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0680" y="2937855"/>
            <a:ext cx="37242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SELECT</a:t>
            </a:r>
            <a:r>
              <a:rPr lang="ko-KR" altLang="en-US" dirty="0" smtClean="0"/>
              <a:t>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25" y="1019682"/>
            <a:ext cx="5476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957" y="1793942"/>
            <a:ext cx="35623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358" y="3754776"/>
            <a:ext cx="55245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3932" y="4610709"/>
            <a:ext cx="39624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18307" y="948245"/>
            <a:ext cx="55530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36545" y="2713526"/>
            <a:ext cx="54387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5496</TotalTime>
  <Words>1499</Words>
  <Application>Microsoft Office PowerPoint</Application>
  <PresentationFormat>사용자 지정</PresentationFormat>
  <Paragraphs>299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이것이 오라클이다 Oracle 설치부터 PL/SQL 정복까지!</vt:lpstr>
      <vt:lpstr>Contents</vt:lpstr>
      <vt:lpstr>슬라이드 3</vt:lpstr>
      <vt:lpstr>이 장의 핵심 개념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01 SELECT문</vt:lpstr>
      <vt:lpstr>SECTION 02 데이터의 변경을 위한 SQL문  </vt:lpstr>
      <vt:lpstr>SECTION 02 데이터의 변경을 위한 SQL문  </vt:lpstr>
      <vt:lpstr>SECTION 02 데이터의 변경을 위한 SQL문  </vt:lpstr>
      <vt:lpstr>SECTION 02 데이터의 변경을 위한 SQL문  </vt:lpstr>
      <vt:lpstr>SECTION 02 데이터의 변경을 위한 SQL문  </vt:lpstr>
      <vt:lpstr>SECTION 02 데이터의 변경을 위한 SQL문  </vt:lpstr>
      <vt:lpstr>SECTION 02 데이터의 변경을 위한 SQL문  </vt:lpstr>
      <vt:lpstr>SECTION 02 데이터의 변경을 위한 SQL문</vt:lpstr>
      <vt:lpstr>SECTION 02 데이터의 변경을 위한 SQL문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문무영</cp:lastModifiedBy>
  <cp:revision>21</cp:revision>
  <dcterms:created xsi:type="dcterms:W3CDTF">2020-01-31T07:25:46Z</dcterms:created>
  <dcterms:modified xsi:type="dcterms:W3CDTF">2020-02-12T16:44:13Z</dcterms:modified>
</cp:coreProperties>
</file>