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333" r:id="rId2"/>
    <p:sldId id="2034" r:id="rId3"/>
    <p:sldId id="2341" r:id="rId4"/>
    <p:sldId id="2345" r:id="rId5"/>
    <p:sldId id="2342" r:id="rId6"/>
    <p:sldId id="2427" r:id="rId7"/>
    <p:sldId id="2378" r:id="rId8"/>
    <p:sldId id="2428" r:id="rId9"/>
    <p:sldId id="2430" r:id="rId10"/>
    <p:sldId id="2410" r:id="rId11"/>
    <p:sldId id="2431" r:id="rId12"/>
    <p:sldId id="2432" r:id="rId13"/>
    <p:sldId id="2411" r:id="rId14"/>
    <p:sldId id="2433" r:id="rId15"/>
    <p:sldId id="2434" r:id="rId16"/>
    <p:sldId id="2412" r:id="rId17"/>
    <p:sldId id="2435" r:id="rId18"/>
    <p:sldId id="2436" r:id="rId19"/>
    <p:sldId id="2437" r:id="rId20"/>
    <p:sldId id="2438" r:id="rId21"/>
    <p:sldId id="2439" r:id="rId22"/>
    <p:sldId id="2440" r:id="rId23"/>
    <p:sldId id="2441" r:id="rId24"/>
    <p:sldId id="2442" r:id="rId25"/>
    <p:sldId id="2443" r:id="rId26"/>
    <p:sldId id="2444" r:id="rId27"/>
    <p:sldId id="2445" r:id="rId28"/>
    <p:sldId id="2446" r:id="rId29"/>
    <p:sldId id="2447" r:id="rId30"/>
    <p:sldId id="2448" r:id="rId31"/>
    <p:sldId id="2450" r:id="rId32"/>
    <p:sldId id="2449" r:id="rId33"/>
    <p:sldId id="2451" r:id="rId34"/>
    <p:sldId id="2452" r:id="rId35"/>
    <p:sldId id="2413" r:id="rId36"/>
    <p:sldId id="2418" r:id="rId37"/>
    <p:sldId id="2453" r:id="rId38"/>
    <p:sldId id="2454" r:id="rId39"/>
    <p:sldId id="2455" r:id="rId40"/>
    <p:sldId id="2456" r:id="rId41"/>
    <p:sldId id="2414" r:id="rId42"/>
    <p:sldId id="2457" r:id="rId43"/>
    <p:sldId id="2458" r:id="rId44"/>
    <p:sldId id="2415" r:id="rId45"/>
    <p:sldId id="2416" r:id="rId46"/>
    <p:sldId id="2417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75" d="100"/>
          <a:sy n="75" d="100"/>
        </p:scale>
        <p:origin x="-1050" y="-10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07</a:t>
            </a:r>
            <a:r>
              <a:rPr lang="en-US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PL/SQL </a:t>
            </a:r>
            <a:r>
              <a:rPr lang="ko-KR" altLang="en-US" dirty="0" smtClean="0"/>
              <a:t>고급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1.2 </a:t>
            </a:r>
            <a:r>
              <a:rPr lang="ko-KR" altLang="en-US" sz="2000" b="1" dirty="0" smtClean="0"/>
              <a:t>변수의 사용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	  </a:t>
            </a:r>
          </a:p>
          <a:p>
            <a:r>
              <a:rPr lang="en-US" altLang="ko-KR" sz="2000" dirty="0" smtClean="0"/>
              <a:t>Oracle PL/SQL</a:t>
            </a:r>
            <a:r>
              <a:rPr lang="ko-KR" altLang="en-US" sz="2000" dirty="0" smtClean="0"/>
              <a:t>도 다른 일반적인 프로그래밍 언어처럼 변수를 선언하고 사용할 수 있음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이러한 변수를 </a:t>
            </a:r>
            <a:r>
              <a:rPr lang="ko-KR" altLang="en-US" sz="2000" dirty="0" err="1" smtClean="0"/>
              <a:t>바인드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변수라고 부름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219" y="2547330"/>
            <a:ext cx="6454676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55268" y="4688731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변수의 선언과 대입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253" y="816920"/>
            <a:ext cx="52578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35" y="3239415"/>
            <a:ext cx="4600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2984" y="1896995"/>
            <a:ext cx="36004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91840" y="271441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sqlDB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사용자</a:t>
            </a:r>
            <a:r>
              <a:rPr lang="en-US" altLang="ko-KR" sz="1400" dirty="0" smtClean="0"/>
              <a:t>(=</a:t>
            </a:r>
            <a:r>
              <a:rPr lang="ko-KR" altLang="en-US" sz="1400" dirty="0" smtClean="0"/>
              <a:t>스키마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삭제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sqlDB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사용자</a:t>
            </a:r>
            <a:r>
              <a:rPr lang="en-US" altLang="ko-KR" sz="1400" dirty="0" smtClean="0"/>
              <a:t>(=</a:t>
            </a:r>
            <a:r>
              <a:rPr lang="ko-KR" altLang="en-US" sz="1400" dirty="0" smtClean="0"/>
              <a:t>스키마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만들고 권한 부여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4175" y="3898462"/>
            <a:ext cx="40671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6745" y="897377"/>
            <a:ext cx="5476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7"/>
          <p:cNvGrpSpPr/>
          <p:nvPr/>
        </p:nvGrpSpPr>
        <p:grpSpPr>
          <a:xfrm>
            <a:off x="3421400" y="2571446"/>
            <a:ext cx="4904565" cy="3209621"/>
            <a:chOff x="960303" y="1861327"/>
            <a:chExt cx="4904565" cy="3209621"/>
          </a:xfrm>
        </p:grpSpPr>
        <p:pic>
          <p:nvPicPr>
            <p:cNvPr id="1075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303" y="1861327"/>
              <a:ext cx="3248025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5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4743" y="3051648"/>
              <a:ext cx="4810125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2176" y="1555817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562282" y="5875907"/>
            <a:ext cx="21303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변수에 값을 대입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출력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1.3 </a:t>
            </a:r>
            <a:r>
              <a:rPr lang="ko-KR" altLang="en-US" sz="2000" b="1" dirty="0" smtClean="0"/>
              <a:t>데이터 형식과 형 변환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	  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데이터 형식 변환 함수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가장 일반적으로 사용되는 데이터 형식 변환과 관련해서는 </a:t>
            </a:r>
            <a:r>
              <a:rPr lang="en-US" altLang="ko-KR" sz="1600" dirty="0" smtClean="0"/>
              <a:t>CAST( ) </a:t>
            </a:r>
            <a:r>
              <a:rPr lang="ko-KR" altLang="en-US" sz="1600" dirty="0" smtClean="0"/>
              <a:t>함수를 사용함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976" y="1992241"/>
            <a:ext cx="55340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456" y="2803160"/>
            <a:ext cx="5524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239" y="3464641"/>
            <a:ext cx="2124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483" y="4375398"/>
            <a:ext cx="54197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52247" y="2665878"/>
            <a:ext cx="55435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7494" y="4517998"/>
            <a:ext cx="54292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48669" y="3540869"/>
            <a:ext cx="234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평균구매수</a:t>
            </a:r>
            <a:r>
              <a:rPr lang="ko-KR" altLang="en-US" sz="1400" dirty="0" smtClean="0"/>
              <a:t> 구하는 </a:t>
            </a:r>
            <a:r>
              <a:rPr lang="ko-KR" altLang="en-US" sz="1400" dirty="0" err="1" smtClean="0"/>
              <a:t>쿼리문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64882" y="4870316"/>
            <a:ext cx="2568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개수이므로 정수로 보기 위함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973461" y="5415065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쿼리의 결과를 보기 좋도록 처리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62566" y="3848912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다양한 </a:t>
            </a:r>
            <a:r>
              <a:rPr lang="ko-KR" altLang="en-US" sz="1400" dirty="0" err="1" smtClean="0"/>
              <a:t>구분자를</a:t>
            </a:r>
            <a:r>
              <a:rPr lang="ko-KR" altLang="en-US" sz="1400" dirty="0" smtClean="0"/>
              <a:t> 날짜 형식으로 변경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6614" y="1548624"/>
            <a:ext cx="5486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1237" y="2812308"/>
            <a:ext cx="55149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8640" y="3770989"/>
            <a:ext cx="5676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50964" y="4568252"/>
            <a:ext cx="5514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31163" y="1186775"/>
            <a:ext cx="488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[TO_CHAR(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, ‘</a:t>
            </a:r>
            <a:r>
              <a:rPr lang="ko-KR" altLang="en-US" sz="1400" dirty="0" smtClean="0"/>
              <a:t>형식’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숫자를 다양한 문자 형식으로 변환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암시적인 형 변환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형 변환 방식에는 명시적인 변환과 암시적인 변환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두 가지가 있음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99647" y="2266546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암시적인 변환 예시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0962" y="2606714"/>
            <a:ext cx="6421193" cy="204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1.4 Oracle </a:t>
            </a:r>
            <a:r>
              <a:rPr lang="ko-KR" altLang="en-US" sz="2000" b="1" dirty="0" smtClean="0"/>
              <a:t>내장 함수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	  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은 많은 내장 함수를 포함하고 있음</a:t>
            </a:r>
            <a:r>
              <a:rPr lang="en-US" altLang="ko-KR" sz="2000" dirty="0" smtClean="0"/>
              <a:t>.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내장 함수는 크게 문자열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 및 수학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시간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형 변환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분석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확장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기타 함수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등으로 나눌 수 있음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문자열 함수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ASCII(</a:t>
            </a:r>
            <a:r>
              <a:rPr lang="ko-KR" altLang="en-US" sz="1600" dirty="0" smtClean="0"/>
              <a:t>영문자</a:t>
            </a:r>
            <a:r>
              <a:rPr lang="en-US" altLang="ko-KR" sz="1600" dirty="0" smtClean="0"/>
              <a:t>), CHR(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ASCIISTR(</a:t>
            </a:r>
            <a:r>
              <a:rPr lang="ko-KR" altLang="en-US" sz="1600" dirty="0" smtClean="0"/>
              <a:t>한글</a:t>
            </a:r>
            <a:r>
              <a:rPr lang="en-US" altLang="ko-KR" sz="1600" dirty="0" smtClean="0"/>
              <a:t>), UNISTR(‘</a:t>
            </a:r>
            <a:r>
              <a:rPr lang="ko-KR" altLang="en-US" sz="1600" dirty="0" smtClean="0"/>
              <a:t>유니코드 값’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LENGTH(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), LENGTHB(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CONCAT(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2) </a:t>
            </a:r>
            <a:r>
              <a:rPr lang="ko-KR" altLang="en-US" sz="1600" dirty="0" smtClean="0"/>
              <a:t>또는 </a:t>
            </a:r>
            <a:r>
              <a:rPr lang="en-US" altLang="ko-KR" sz="1600" b="1" dirty="0" smtClean="0"/>
              <a:t>||</a:t>
            </a:r>
            <a:endParaRPr lang="x-none" altLang="ko-KR" sz="1600" smtClean="0"/>
          </a:p>
          <a:p>
            <a:pPr>
              <a:lnSpc>
                <a:spcPct val="100000"/>
              </a:lnSpc>
              <a:buNone/>
            </a:pPr>
            <a:endParaRPr lang="x-none" sz="12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5056" y="3148823"/>
            <a:ext cx="53435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1242" y="4359006"/>
            <a:ext cx="53911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3287" y="5580333"/>
            <a:ext cx="53530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 - INSTR(</a:t>
            </a:r>
            <a:r>
              <a:rPr lang="ko-KR" altLang="en-US" sz="1600" dirty="0" smtClean="0"/>
              <a:t>기준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찾을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시작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위치</a:t>
            </a:r>
            <a:r>
              <a:rPr lang="en-US" altLang="ko-KR" sz="1600" dirty="0" smtClean="0"/>
              <a:t>), INSTRB(</a:t>
            </a:r>
            <a:r>
              <a:rPr lang="ko-KR" altLang="en-US" sz="1600" dirty="0" smtClean="0"/>
              <a:t>기준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찾을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시작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위치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LOWER(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), UPPER(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), INITCAP(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REPLACE(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원래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바꿀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TRANSLATE(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원래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바꿀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</a:t>
            </a:r>
            <a:endParaRPr lang="x-none" altLang="ko-KR" sz="1600" smtClean="0"/>
          </a:p>
          <a:p>
            <a:pPr>
              <a:lnSpc>
                <a:spcPct val="100000"/>
              </a:lnSpc>
              <a:buNone/>
            </a:pPr>
            <a:endParaRPr lang="x-none" sz="12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3630" y="1172183"/>
            <a:ext cx="5381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8719" y="2697598"/>
            <a:ext cx="54292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7442" y="4280778"/>
            <a:ext cx="533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12345" y="5507072"/>
            <a:ext cx="5286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 - SUBSTR(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시작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위치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길이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REVERSE(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 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LPAD(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길이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채울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), RPAD(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길이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채울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 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LTRIM(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제거할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), RTRIM(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제거할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)</a:t>
            </a:r>
            <a:endParaRPr lang="x-none" altLang="ko-KR" sz="1600" smtClean="0"/>
          </a:p>
          <a:p>
            <a:pPr>
              <a:lnSpc>
                <a:spcPct val="100000"/>
              </a:lnSpc>
              <a:buNone/>
            </a:pPr>
            <a:endParaRPr lang="en-US" sz="1200" dirty="0" smtClean="0"/>
          </a:p>
          <a:p>
            <a:pPr>
              <a:lnSpc>
                <a:spcPct val="100000"/>
              </a:lnSpc>
              <a:buNone/>
            </a:pPr>
            <a:endParaRPr lang="en-US" sz="12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TRIM(</a:t>
            </a:r>
            <a:r>
              <a:rPr lang="ko-KR" altLang="en-US" sz="1600" dirty="0" smtClean="0"/>
              <a:t>제거할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방향 제거할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문자 </a:t>
            </a:r>
            <a:r>
              <a:rPr lang="en-US" altLang="ko-KR" sz="1600" dirty="0" smtClean="0"/>
              <a:t>FROM 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3030" y="1338263"/>
            <a:ext cx="5429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3169" y="2301489"/>
            <a:ext cx="53911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2632" y="3473568"/>
            <a:ext cx="53149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9288" y="4630974"/>
            <a:ext cx="54578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1061" y="5666869"/>
            <a:ext cx="54197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 - REGEXP_COUNT(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) 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숫자 및 수학 함수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ABS(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 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A COS(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ASIN(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ATAN(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ATAN2(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2), SIN(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COS(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TAN(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  : </a:t>
            </a:r>
            <a:r>
              <a:rPr lang="ko-KR" altLang="en-US" sz="1600" dirty="0" smtClean="0"/>
              <a:t>삼각 함수와 관련된 함수를 제공함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CEIL(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FLOOR(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ROUND(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 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EXP(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LN(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), LOG(</a:t>
            </a:r>
            <a:r>
              <a:rPr lang="ko-KR" altLang="en-US" sz="1600" dirty="0" err="1" smtClean="0"/>
              <a:t>밑수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로그와 관련된 함수를 제공함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611" y="1222342"/>
            <a:ext cx="5362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2541" y="2836728"/>
            <a:ext cx="53816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250" y="5044499"/>
            <a:ext cx="5362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</a:t>
            </a:r>
            <a:r>
              <a:rPr lang="x-none" smtClean="0"/>
              <a:t>0</a:t>
            </a:r>
            <a:r>
              <a:rPr lang="en-US" dirty="0" smtClean="0"/>
              <a:t>7</a:t>
            </a:r>
            <a:r>
              <a:rPr lang="x-none" smtClean="0"/>
              <a:t> </a:t>
            </a:r>
            <a:r>
              <a:rPr lang="en-US" dirty="0" smtClean="0"/>
              <a:t>PL/SQL </a:t>
            </a:r>
            <a:r>
              <a:rPr lang="ko-KR" altLang="en-US" dirty="0" smtClean="0"/>
              <a:t>고급    </a:t>
            </a:r>
            <a:endParaRPr lang="ko-KR" altLang="en-US" dirty="0"/>
          </a:p>
          <a:p>
            <a:pPr lvl="1">
              <a:lnSpc>
                <a:spcPts val="2600"/>
              </a:lnSpc>
              <a:buNone/>
            </a:pPr>
            <a:r>
              <a:rPr lang="ko-KR" altLang="en-US" dirty="0" smtClean="0"/>
              <a:t>학습 목표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- 1.1 Oracle</a:t>
            </a:r>
            <a:r>
              <a:rPr lang="ko-KR" altLang="en-US" dirty="0" smtClean="0"/>
              <a:t>에서 지원하는 데이터 형식의 종류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- 1.2 </a:t>
            </a:r>
            <a:r>
              <a:rPr lang="ko-KR" altLang="en-US" dirty="0" smtClean="0"/>
              <a:t>변수의 사용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- 1.3 </a:t>
            </a:r>
            <a:r>
              <a:rPr lang="ko-KR" altLang="en-US" dirty="0" smtClean="0"/>
              <a:t>데이터 형식과 형 변환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- 1.4 Oracle </a:t>
            </a:r>
            <a:r>
              <a:rPr lang="ko-KR" altLang="en-US" dirty="0" smtClean="0"/>
              <a:t>내장 함수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SECTION 02 </a:t>
            </a:r>
            <a:r>
              <a:rPr lang="ko-KR" altLang="en-US" dirty="0" smtClean="0"/>
              <a:t>조인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- 2.1 INNER JOIN(</a:t>
            </a:r>
            <a:r>
              <a:rPr lang="ko-KR" altLang="en-US" dirty="0" smtClean="0"/>
              <a:t>내부 조인</a:t>
            </a:r>
            <a:r>
              <a:rPr lang="en-US" altLang="ko-KR" dirty="0" smtClean="0"/>
              <a:t>)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- 2.2 OUTER JOIN(</a:t>
            </a:r>
            <a:r>
              <a:rPr lang="ko-KR" altLang="en-US" dirty="0" smtClean="0"/>
              <a:t>외부 조인</a:t>
            </a:r>
            <a:r>
              <a:rPr lang="en-US" altLang="ko-KR" dirty="0" smtClean="0"/>
              <a:t>)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- 2.3 CROSS JOIN(</a:t>
            </a:r>
            <a:r>
              <a:rPr lang="ko-KR" altLang="en-US" dirty="0" smtClean="0"/>
              <a:t>상호 조인</a:t>
            </a:r>
            <a:r>
              <a:rPr lang="en-US" altLang="ko-KR" dirty="0" smtClean="0"/>
              <a:t>)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- 2.4 SELF JOIN 	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dirty="0" smtClean="0"/>
              <a:t>- 2.5 UNION / UNION ALL / NOT IN / IN</a:t>
            </a:r>
            <a:endParaRPr lang="x-none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 - MOD(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2)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POWER(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2), SQRT(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SIGN(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TRUNC(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정수</a:t>
            </a:r>
            <a:r>
              <a:rPr lang="en-US" altLang="ko-KR" sz="1600" dirty="0" smtClean="0"/>
              <a:t>)</a:t>
            </a:r>
            <a:endParaRPr lang="x-none" altLang="ko-KR" sz="1600" smtClean="0"/>
          </a:p>
          <a:p>
            <a:pPr>
              <a:lnSpc>
                <a:spcPct val="100000"/>
              </a:lnSpc>
              <a:buNone/>
            </a:pPr>
            <a:endParaRPr lang="x-none" sz="12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6214" y="1294995"/>
            <a:ext cx="53721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2883" y="2894689"/>
            <a:ext cx="5362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0096" y="4309962"/>
            <a:ext cx="5353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3902" y="5730605"/>
            <a:ext cx="53816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날짜 및 시간 함수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ADD_MONTHS(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+/= 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CURRENT_DATE, SYSDATE, CURRENT_TIMESTAMP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EXTRACT(</a:t>
            </a:r>
            <a:r>
              <a:rPr lang="ko-KR" altLang="en-US" sz="1600" dirty="0" smtClean="0"/>
              <a:t>형식 </a:t>
            </a:r>
            <a:r>
              <a:rPr lang="en-US" altLang="ko-KR" sz="1600" dirty="0" smtClean="0"/>
              <a:t>FROM DATE ‘</a:t>
            </a:r>
            <a:r>
              <a:rPr lang="ko-KR" altLang="en-US" sz="1600" dirty="0" smtClean="0"/>
              <a:t>날짜’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LAST_DAY(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2338" y="1554298"/>
            <a:ext cx="53625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299" y="2758096"/>
            <a:ext cx="53244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1591" y="3981450"/>
            <a:ext cx="5343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1319" y="5219194"/>
            <a:ext cx="5343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NEXT_DAY(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요일</a:t>
            </a:r>
            <a:r>
              <a:rPr lang="en-US" altLang="ko-KR" sz="1600" dirty="0" smtClean="0"/>
              <a:t>) 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MONTHS_BETWEEN(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2)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이 외에도 </a:t>
            </a:r>
            <a:r>
              <a:rPr lang="en-US" altLang="ko-KR" sz="1600" dirty="0" smtClean="0"/>
              <a:t>ROUND(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), TRUNC(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등이 있지만 활용도는 높지 않음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5460" y="1308877"/>
            <a:ext cx="54768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0305" y="2253879"/>
            <a:ext cx="52482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형 변환 함수 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BIN_TO_NUM(2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)  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NUMTODSINTERVAL(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‘</a:t>
            </a:r>
            <a:r>
              <a:rPr lang="ko-KR" altLang="en-US" sz="1600" dirty="0" err="1" smtClean="0"/>
              <a:t>표현식</a:t>
            </a:r>
            <a:r>
              <a:rPr lang="ko-KR" altLang="en-US" sz="1600" dirty="0" smtClean="0"/>
              <a:t>’</a:t>
            </a:r>
            <a:r>
              <a:rPr lang="en-US" altLang="ko-KR" sz="1600" dirty="0" smtClean="0"/>
              <a:t>)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NUMTOYMINTERVAL(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‘</a:t>
            </a:r>
            <a:r>
              <a:rPr lang="ko-KR" altLang="en-US" sz="1600" dirty="0" err="1" smtClean="0"/>
              <a:t>표현식</a:t>
            </a:r>
            <a:r>
              <a:rPr lang="ko-KR" altLang="en-US" sz="1600" dirty="0" smtClean="0"/>
              <a:t>’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기타 변환 함수 </a:t>
            </a:r>
            <a:r>
              <a:rPr lang="en-US" altLang="ko-KR" sz="1600" dirty="0" smtClean="0"/>
              <a:t>: TO_CHAR( ), TO_DATE( ), TO_CLOB( ), TO_NCLOB( ), TO_NUMBER( ) </a:t>
            </a:r>
            <a:r>
              <a:rPr lang="ko-KR" altLang="en-US" sz="1600" dirty="0" smtClean="0"/>
              <a:t>등이 있는데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다루지 않은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                      </a:t>
            </a:r>
            <a:r>
              <a:rPr lang="ko-KR" altLang="en-US" sz="1600" dirty="0" smtClean="0"/>
              <a:t>함수는 추후 나올 때 다시 언급하겠음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910" y="1513969"/>
            <a:ext cx="5305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5056" y="2818083"/>
            <a:ext cx="54387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4523" y="4023300"/>
            <a:ext cx="5286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분석 함수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순위 함수  </a:t>
            </a:r>
            <a:endParaRPr lang="en-US" altLang="ko-KR" sz="20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- Oracle</a:t>
            </a:r>
            <a:r>
              <a:rPr lang="ko-KR" altLang="en-US" sz="1600" dirty="0" smtClean="0"/>
              <a:t>은 분석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순위 함수로 </a:t>
            </a:r>
            <a:r>
              <a:rPr lang="en-US" altLang="ko-KR" sz="1600" dirty="0" smtClean="0"/>
              <a:t>CORR( ), COVAR_POP( ), COVAR_SAMP( ), CUME_DIST( ), DENSE_RANK( ),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  FIRST_VALUE( ), LAG( ), LAST_VALUE( ), LEAD( ), LISTAGG( ),NTH_VALUE( ), RANK( ), STDDEV( ), VAR_POP( ),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   VAR_SAMP( ), VARIANCE( ) </a:t>
            </a:r>
            <a:r>
              <a:rPr lang="ko-KR" altLang="en-US" sz="1600" dirty="0" smtClean="0"/>
              <a:t>등을 제공함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2067" y="2992877"/>
            <a:ext cx="7431933" cy="145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941651" y="415371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순위함수의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536" y="808814"/>
            <a:ext cx="56007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926725" y="2456394"/>
            <a:ext cx="3725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[[</a:t>
            </a:r>
            <a:r>
              <a:rPr lang="ko-KR" altLang="en-US" sz="1400" dirty="0" smtClean="0"/>
              <a:t>로컬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sqlDB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에 연결하고 워크시트를 하나 염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298" y="3006961"/>
            <a:ext cx="55911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2320" y="1497649"/>
            <a:ext cx="54292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9948" y="3857117"/>
            <a:ext cx="55245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4533" y="5246854"/>
            <a:ext cx="2133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469" y="856034"/>
            <a:ext cx="537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343" y="1408281"/>
            <a:ext cx="52578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304" y="3522832"/>
            <a:ext cx="54673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4367" y="5079257"/>
            <a:ext cx="22288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97493" y="817934"/>
            <a:ext cx="441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6613" y="1476172"/>
            <a:ext cx="5276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16759" y="3748088"/>
            <a:ext cx="51149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289" y="716199"/>
            <a:ext cx="55435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0984" y="1430980"/>
            <a:ext cx="5124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9122" y="2224088"/>
            <a:ext cx="54578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533" y="1391258"/>
            <a:ext cx="54578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9544" y="1387713"/>
            <a:ext cx="54959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피벗의 구현 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피벗</a:t>
            </a:r>
            <a:r>
              <a:rPr lang="en-US" altLang="ko-KR" sz="1600" dirty="0" smtClean="0"/>
              <a:t>Pivot</a:t>
            </a:r>
            <a:r>
              <a:rPr lang="ko-KR" altLang="en-US" sz="1600" dirty="0" smtClean="0"/>
              <a:t>은 한 열에 포함된 여러 값을 출력하고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여러 열로 변환하여 테이블 반환 식을 회전하고 필요하면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집계까지 수행하는 것을 말함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5871" y="2578844"/>
            <a:ext cx="5964257" cy="195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7</a:t>
            </a:r>
            <a:r>
              <a:rPr lang="x-none" sz="3600" b="1" smtClean="0">
                <a:cs typeface="+mj-cs"/>
              </a:rPr>
              <a:t> </a:t>
            </a:r>
            <a:r>
              <a:rPr lang="en-US" altLang="ko-KR" sz="3600" b="1" dirty="0" smtClean="0">
                <a:cs typeface="+mj-cs"/>
              </a:rPr>
              <a:t>PL/SQL </a:t>
            </a:r>
            <a:r>
              <a:rPr lang="ko-KR" altLang="en-US" sz="3600" b="1" dirty="0" smtClean="0">
                <a:cs typeface="+mj-cs"/>
              </a:rPr>
              <a:t>고급   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4" y="779327"/>
            <a:ext cx="55054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6671" y="1444354"/>
            <a:ext cx="55054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CLOB, BLOB </a:t>
            </a:r>
            <a:r>
              <a:rPr lang="ko-KR" altLang="en-US" sz="2000" dirty="0" smtClean="0"/>
              <a:t>데이터 타입에 대용량 데이터의 입력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대용량 데이터를 입력하기 위해서는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에서 제공되는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*</a:t>
            </a:r>
            <a:r>
              <a:rPr lang="en-US" altLang="ko-KR" sz="1600" dirty="0" smtClean="0"/>
              <a:t>Loader </a:t>
            </a:r>
            <a:r>
              <a:rPr lang="ko-KR" altLang="en-US" sz="1600" dirty="0" smtClean="0"/>
              <a:t>유틸리티를 활용하는 것이 편리함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97" y="1692005"/>
            <a:ext cx="54006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652" y="3064415"/>
            <a:ext cx="44577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486" y="2440021"/>
            <a:ext cx="5286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463" y="733630"/>
            <a:ext cx="54483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29" y="2662746"/>
            <a:ext cx="42767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5384" y="737783"/>
            <a:ext cx="55626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0572" y="4352217"/>
            <a:ext cx="4200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781" y="852083"/>
            <a:ext cx="5362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896" y="1446179"/>
            <a:ext cx="434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053" y="3634396"/>
            <a:ext cx="5114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585" y="4344818"/>
            <a:ext cx="55149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9254" y="2811272"/>
            <a:ext cx="5365117" cy="331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835" y="1352137"/>
            <a:ext cx="5595342" cy="414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2656" y="1268649"/>
            <a:ext cx="55816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2.1 INNER JOIN(</a:t>
            </a:r>
            <a:r>
              <a:rPr lang="ko-KR" altLang="en-US" sz="2000" b="1" dirty="0" smtClean="0"/>
              <a:t>내부 조인</a:t>
            </a:r>
            <a:r>
              <a:rPr lang="en-US" altLang="ko-KR" sz="2000" b="1" dirty="0" smtClean="0"/>
              <a:t>) 	 </a:t>
            </a:r>
            <a:r>
              <a:rPr lang="ko-KR" altLang="en-US" sz="2000" b="1" dirty="0" smtClean="0"/>
              <a:t> 	  </a:t>
            </a:r>
          </a:p>
          <a:p>
            <a:r>
              <a:rPr lang="ko-KR" altLang="en-US" sz="2000" dirty="0" smtClean="0"/>
              <a:t>조인이란 두 개 이상의 테이블을 서로 묶어서 하나의 결과 집합으로 만들어 내는 것을 말함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INNER JOIN</a:t>
            </a:r>
            <a:r>
              <a:rPr lang="ko-KR" altLang="en-US" sz="2000" dirty="0" smtClean="0"/>
              <a:t>은 조인 중에서 가장 많이 사용되는 조인임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일반적으로 </a:t>
            </a:r>
            <a:r>
              <a:rPr lang="en-US" altLang="ko-KR" sz="1600" dirty="0" smtClean="0"/>
              <a:t>JOIN</a:t>
            </a:r>
            <a:r>
              <a:rPr lang="ko-KR" altLang="en-US" sz="1600" dirty="0" smtClean="0"/>
              <a:t>이라고 얘기하는 것이 </a:t>
            </a:r>
            <a:r>
              <a:rPr lang="en-US" altLang="ko-KR" sz="1600" dirty="0" smtClean="0"/>
              <a:t>INNER JOIN</a:t>
            </a:r>
            <a:r>
              <a:rPr lang="ko-KR" altLang="en-US" sz="1600" dirty="0" smtClean="0"/>
              <a:t>을 지칭하는 것임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0" y="2771775"/>
            <a:ext cx="55245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5594" y="4517391"/>
            <a:ext cx="54197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6879" y="5832652"/>
            <a:ext cx="55149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214026" y="4007796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조인의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368" y="1046736"/>
            <a:ext cx="5200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606" y="4293545"/>
            <a:ext cx="54578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6196" y="1291144"/>
            <a:ext cx="54864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05446" y="1011677"/>
            <a:ext cx="396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필요한 열만 추출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열 이름 </a:t>
            </a:r>
            <a:r>
              <a:rPr lang="en-US" altLang="ko-KR" sz="1400" dirty="0" err="1" smtClean="0"/>
              <a:t>userID</a:t>
            </a:r>
            <a:r>
              <a:rPr lang="ko-KR" altLang="en-US" sz="1400" dirty="0" smtClean="0"/>
              <a:t>가 불확실 오류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51162" y="3703401"/>
            <a:ext cx="54959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216630" y="345007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buyTbl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userID</a:t>
            </a:r>
            <a:r>
              <a:rPr lang="ko-KR" altLang="en-US" sz="1400" dirty="0" smtClean="0"/>
              <a:t>가 더 정확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3183" y="5317787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각 테이블에 별칭 주기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349" y="3889838"/>
            <a:ext cx="55530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628" y="902541"/>
            <a:ext cx="50577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097" y="5531798"/>
            <a:ext cx="5448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25658" y="3647864"/>
            <a:ext cx="2476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‘테이블이름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열 이름’의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33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30679" y="1382443"/>
            <a:ext cx="56007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457845" y="1125158"/>
            <a:ext cx="3302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물품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연락처만 출력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33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34429" y="4317874"/>
            <a:ext cx="54959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7581062" y="3806749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회원 테이블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userTbl</a:t>
            </a:r>
            <a:r>
              <a:rPr lang="en-US" altLang="ko-KR" sz="1400" dirty="0" smtClean="0"/>
              <a:t> )</a:t>
            </a:r>
            <a:r>
              <a:rPr lang="ko-KR" altLang="en-US" sz="1400" dirty="0" smtClean="0"/>
              <a:t>을 기준으로 </a:t>
            </a:r>
            <a:endParaRPr lang="en-US" altLang="ko-KR" sz="1400" dirty="0" smtClean="0"/>
          </a:p>
          <a:p>
            <a:r>
              <a:rPr lang="en-US" altLang="ko-KR" sz="1400" dirty="0" smtClean="0"/>
              <a:t>  JYP</a:t>
            </a:r>
            <a:r>
              <a:rPr lang="ko-KR" altLang="en-US" sz="1400" dirty="0" smtClean="0"/>
              <a:t>라는 아이디가 구매한 물건의 목록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229" y="778208"/>
            <a:ext cx="58578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423" y="4183909"/>
            <a:ext cx="55816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5866" y="2104722"/>
            <a:ext cx="5257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655" y="650334"/>
            <a:ext cx="55435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072" y="2559490"/>
            <a:ext cx="44481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7</a:t>
            </a:r>
            <a:r>
              <a:rPr lang="ko-KR" altLang="en-US" sz="2000" dirty="0" smtClean="0"/>
              <a:t>장은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문의 데이터 형식 및 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대용량 데이터의 저장에 대해서 학습함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- 1. Oracle</a:t>
            </a:r>
            <a:r>
              <a:rPr lang="ko-KR" altLang="en-US" sz="1600" dirty="0" smtClean="0"/>
              <a:t>은 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 등의 다양한 데이터 형식을 지원함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- 2. </a:t>
            </a:r>
            <a:r>
              <a:rPr lang="ko-KR" altLang="en-US" sz="1600" dirty="0" smtClean="0"/>
              <a:t>대용량 데이터의 저장과 추출을 위해서는 </a:t>
            </a:r>
            <a:r>
              <a:rPr lang="en-US" altLang="ko-KR" sz="1600" dirty="0" smtClean="0"/>
              <a:t>CLOB, BLOB</a:t>
            </a:r>
            <a:r>
              <a:rPr lang="ko-KR" altLang="en-US" sz="1600" dirty="0" smtClean="0"/>
              <a:t>의 데이터 형식을 사용함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- 3. Oracle</a:t>
            </a:r>
            <a:r>
              <a:rPr lang="ko-KR" altLang="en-US" sz="1600" dirty="0" smtClean="0"/>
              <a:t>도 변수를 사용할 수 있는데</a:t>
            </a:r>
            <a:r>
              <a:rPr lang="en-US" altLang="ko-KR" sz="1600" dirty="0" smtClean="0"/>
              <a:t>, DELARE</a:t>
            </a:r>
            <a:r>
              <a:rPr lang="ko-KR" altLang="en-US" sz="1600" dirty="0" smtClean="0"/>
              <a:t>문과 함께 선언됨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- 4. Oracle</a:t>
            </a:r>
            <a:r>
              <a:rPr lang="ko-KR" altLang="en-US" sz="1600" dirty="0" smtClean="0"/>
              <a:t>은 문자열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 및 수학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시간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형 변환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분석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확장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기타 함수 등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다양한 내장 함수를 제공함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- 5. </a:t>
            </a:r>
            <a:r>
              <a:rPr lang="ko-KR" altLang="en-US" sz="1600" dirty="0" smtClean="0"/>
              <a:t>두 개 이상의 테이블을 묶는 조인은 내부 조인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외부 조인 등이 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- 6. Oracle</a:t>
            </a:r>
            <a:r>
              <a:rPr lang="ko-KR" altLang="en-US" sz="1600" dirty="0" smtClean="0"/>
              <a:t>은 일반 프로그래밍 언어와 비슷한 프로그래밍 문법을 지원함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121" y="785813"/>
            <a:ext cx="54673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615" y="4580209"/>
            <a:ext cx="27146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6950" y="779328"/>
            <a:ext cx="53816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099" y="1725343"/>
            <a:ext cx="32385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2.2 OUTER JOIN(</a:t>
            </a:r>
            <a:r>
              <a:rPr lang="ko-KR" altLang="en-US" sz="2000" b="1" dirty="0" smtClean="0"/>
              <a:t>외부 조인</a:t>
            </a:r>
            <a:r>
              <a:rPr lang="en-US" altLang="ko-KR" sz="2000" b="1" dirty="0" smtClean="0"/>
              <a:t>)	 </a:t>
            </a:r>
            <a:r>
              <a:rPr lang="ko-KR" altLang="en-US" sz="2000" b="1" dirty="0" smtClean="0"/>
              <a:t> 	  </a:t>
            </a:r>
          </a:p>
          <a:p>
            <a:r>
              <a:rPr lang="en-US" altLang="ko-KR" sz="2000" dirty="0" smtClean="0"/>
              <a:t>OUTER JOIN</a:t>
            </a:r>
            <a:r>
              <a:rPr lang="ko-KR" altLang="en-US" sz="2000" dirty="0" smtClean="0"/>
              <a:t>은 조인의 조건에 만족되지 않는 행까지도 포함시키는 것임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603" y="1832955"/>
            <a:ext cx="54578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993" y="3466797"/>
            <a:ext cx="5524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466" y="4768580"/>
            <a:ext cx="26765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110440" y="3010870"/>
            <a:ext cx="2016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[OUTER JOIN  </a:t>
            </a:r>
            <a:r>
              <a:rPr lang="ko-KR" altLang="en-US" sz="1400" dirty="0" smtClean="0"/>
              <a:t>구문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245334" y="4787789"/>
            <a:ext cx="2069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전체 회원의 구매 기록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5036" y="1794653"/>
            <a:ext cx="55054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4088" y="3437107"/>
            <a:ext cx="54673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7998917" y="3043296"/>
            <a:ext cx="2473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[RIGHT OUTER JOIN </a:t>
            </a:r>
            <a:r>
              <a:rPr lang="ko-KR" altLang="en-US" sz="1400" dirty="0" smtClean="0"/>
              <a:t>으로 변경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997623" y="4888309"/>
            <a:ext cx="2747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구매한 적이 없는 </a:t>
            </a:r>
            <a:r>
              <a:rPr lang="ko-KR" altLang="en-US" sz="1400" dirty="0" err="1" smtClean="0"/>
              <a:t>유령회원뽑기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195" y="633514"/>
            <a:ext cx="54959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441" y="3968582"/>
            <a:ext cx="35242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2466" y="1883518"/>
            <a:ext cx="5362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5968" y="3871406"/>
            <a:ext cx="21145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6550" y="913894"/>
            <a:ext cx="54292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3335" y="2662947"/>
            <a:ext cx="39052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2.3 CROSS JOIN(</a:t>
            </a:r>
            <a:r>
              <a:rPr lang="ko-KR" altLang="en-US" sz="2000" b="1" dirty="0" smtClean="0"/>
              <a:t>상호 조인</a:t>
            </a:r>
            <a:r>
              <a:rPr lang="en-US" altLang="ko-KR" sz="2000" b="1" dirty="0" smtClean="0"/>
              <a:t>) 	 </a:t>
            </a:r>
            <a:r>
              <a:rPr lang="ko-KR" altLang="en-US" sz="2000" b="1" dirty="0" smtClean="0"/>
              <a:t> 	  </a:t>
            </a:r>
          </a:p>
          <a:p>
            <a:r>
              <a:rPr lang="en-US" altLang="ko-KR" sz="2000" dirty="0" smtClean="0"/>
              <a:t>CROSS JOIN</a:t>
            </a:r>
            <a:r>
              <a:rPr lang="ko-KR" altLang="en-US" sz="2000" dirty="0" smtClean="0"/>
              <a:t>은 한쪽 테이블의 모든 행들과 다른 쪽 테이블의 모든 행을 조인시키는 기능을 함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CROSS JOIN</a:t>
            </a:r>
            <a:r>
              <a:rPr lang="ko-KR" altLang="en-US" sz="2000" dirty="0" smtClean="0"/>
              <a:t>을 ‘카티션곱’이라고도 부름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174" y="2544796"/>
            <a:ext cx="56007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541" y="3181654"/>
            <a:ext cx="5638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908125" y="4080913"/>
            <a:ext cx="2023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[CROSS JOIN   </a:t>
            </a:r>
            <a:r>
              <a:rPr lang="ko-KR" altLang="en-US" sz="1400" dirty="0" smtClean="0"/>
              <a:t>구문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2.4 SELF JOIN	 </a:t>
            </a:r>
            <a:r>
              <a:rPr lang="ko-KR" altLang="en-US" sz="2000" b="1" dirty="0" smtClean="0"/>
              <a:t> 	  </a:t>
            </a:r>
          </a:p>
          <a:p>
            <a:r>
              <a:rPr lang="en-US" altLang="ko-KR" sz="2000" dirty="0" smtClean="0"/>
              <a:t>SELF JOIN</a:t>
            </a:r>
            <a:r>
              <a:rPr lang="ko-KR" altLang="en-US" sz="2000" dirty="0" smtClean="0"/>
              <a:t>은 별도의 구문이 있는 것이 아니라 자기 자신과 자기 자신이 조인한다는 의미임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    - </a:t>
            </a:r>
            <a:r>
              <a:rPr lang="ko-KR" altLang="en-US" sz="1600" dirty="0" smtClean="0"/>
              <a:t>하나의 테이블에 같은 데이터가 존재하되 의미는 다르게 존재하는 경우에는 두 테이블을 서로 </a:t>
            </a:r>
            <a:r>
              <a:rPr lang="en-US" altLang="ko-KR" sz="1600" dirty="0" smtClean="0"/>
              <a:t>SELF JOIN</a:t>
            </a:r>
            <a:r>
              <a:rPr lang="ko-KR" altLang="en-US" sz="1600" dirty="0" smtClean="0"/>
              <a:t>시켜서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정보를 확인할 수 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9589" y="2897222"/>
            <a:ext cx="6466286" cy="241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조인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2.5 UNION / UNION ALL / NOT IN / IN	 </a:t>
            </a:r>
            <a:r>
              <a:rPr lang="ko-KR" altLang="en-US" sz="2000" b="1" dirty="0" smtClean="0"/>
              <a:t> 	  </a:t>
            </a:r>
          </a:p>
          <a:p>
            <a:r>
              <a:rPr lang="en-US" altLang="ko-KR" sz="2000" dirty="0" smtClean="0"/>
              <a:t>UNION</a:t>
            </a:r>
            <a:r>
              <a:rPr lang="ko-KR" altLang="en-US" sz="2000" dirty="0" smtClean="0"/>
              <a:t>은 두 쿼리의 결과를 행으로 합치는 것을 말함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3615" y="2030648"/>
            <a:ext cx="4976299" cy="339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6601" y="2513081"/>
            <a:ext cx="55245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491784" y="3448616"/>
            <a:ext cx="1202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[UNION</a:t>
            </a:r>
            <a:r>
              <a:rPr lang="ko-KR" altLang="en-US" sz="1400" dirty="0" smtClean="0"/>
              <a:t> 형식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1.1 Oracle</a:t>
            </a:r>
            <a:r>
              <a:rPr lang="ko-KR" altLang="en-US" sz="2000" b="1" dirty="0" smtClean="0"/>
              <a:t>에서 지원하는 데이터 형식의 종류</a:t>
            </a:r>
            <a:r>
              <a:rPr lang="en-US" altLang="ko-KR" sz="2000" b="1" dirty="0" smtClean="0"/>
              <a:t> 	 </a:t>
            </a:r>
            <a:r>
              <a:rPr lang="ko-KR" altLang="en-US" sz="2000" b="1" dirty="0" smtClean="0"/>
              <a:t> 	  </a:t>
            </a:r>
          </a:p>
          <a:p>
            <a:r>
              <a:rPr lang="en-US" altLang="ko-KR" sz="2000" dirty="0" smtClean="0"/>
              <a:t>Oracle</a:t>
            </a:r>
            <a:r>
              <a:rPr lang="ko-KR" altLang="en-US" sz="2000" dirty="0" smtClean="0"/>
              <a:t>에서 데이터 형식의 종류는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개 가까이 됨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숫자 데이터 형식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err="1" smtClean="0"/>
              <a:t>숫자형</a:t>
            </a:r>
            <a:r>
              <a:rPr lang="ko-KR" altLang="en-US" sz="1600" dirty="0" smtClean="0"/>
              <a:t> 데이터 형식은 정수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실수 등의 숫자를 표현하는데 주로</a:t>
            </a:r>
            <a:r>
              <a:rPr lang="en-US" altLang="ko-KR" sz="1600" dirty="0" smtClean="0"/>
              <a:t>N UMBER </a:t>
            </a:r>
            <a:r>
              <a:rPr lang="ko-KR" altLang="en-US" sz="1600" dirty="0" smtClean="0"/>
              <a:t>데이터 형식을 사용함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9950" y="3169900"/>
            <a:ext cx="6637366" cy="203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문자 데이터 형식</a:t>
            </a:r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CHAR, NCHAR </a:t>
            </a:r>
            <a:r>
              <a:rPr lang="ko-KR" altLang="en-US" sz="1600" dirty="0" smtClean="0"/>
              <a:t>형식은 고정길이 </a:t>
            </a:r>
            <a:r>
              <a:rPr lang="ko-KR" altLang="en-US" sz="1600" dirty="0" err="1" smtClean="0"/>
              <a:t>문자형으로</a:t>
            </a:r>
            <a:r>
              <a:rPr lang="ko-KR" altLang="en-US" sz="1600" dirty="0" smtClean="0"/>
              <a:t> 자릿수가 고정되어 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0838" y="1979984"/>
            <a:ext cx="54006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이진 데이터 형식</a:t>
            </a:r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BLOB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BFILE</a:t>
            </a:r>
            <a:r>
              <a:rPr lang="ko-KR" altLang="en-US" sz="1600" dirty="0" smtClean="0"/>
              <a:t>은 주로 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동영상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지도 데이터 등을 저장하기 위한 데이터 형식임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ko-KR" altLang="en-US" sz="2000" dirty="0" smtClean="0"/>
              <a:t>날짜와 시간 데이터 형식</a:t>
            </a:r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날짜 형식은 주로 </a:t>
            </a:r>
            <a:r>
              <a:rPr lang="en-US" altLang="ko-KR" sz="1600" dirty="0" smtClean="0"/>
              <a:t>DATE </a:t>
            </a:r>
            <a:r>
              <a:rPr lang="ko-KR" altLang="en-US" sz="1600" dirty="0" smtClean="0"/>
              <a:t>형식을 사용함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339" y="1830421"/>
            <a:ext cx="56102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9798" y="4324959"/>
            <a:ext cx="56578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기타 데이터 형식</a:t>
            </a:r>
            <a:endParaRPr lang="en-US" altLang="ko-KR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altLang="ko-KR" sz="2000" dirty="0" smtClean="0"/>
              <a:t>CLOB, BLOB</a:t>
            </a:r>
            <a:endParaRPr lang="ko-KR" altLang="en-US" sz="2000" dirty="0" smtClean="0"/>
          </a:p>
          <a:p>
            <a:pPr>
              <a:buNone/>
            </a:pPr>
            <a:r>
              <a:rPr lang="en-US" altLang="ko-KR" sz="1600" dirty="0" smtClean="0"/>
              <a:t>     - LOB</a:t>
            </a:r>
            <a:r>
              <a:rPr lang="ko-KR" altLang="en-US" sz="1600" dirty="0" smtClean="0"/>
              <a:t>을 저장하기 위해서 </a:t>
            </a:r>
            <a:r>
              <a:rPr lang="en-US" altLang="ko-KR" sz="1600" dirty="0" smtClean="0"/>
              <a:t>CLOB, BLOB</a:t>
            </a:r>
            <a:r>
              <a:rPr lang="ko-KR" altLang="en-US" sz="1600" dirty="0" smtClean="0"/>
              <a:t>의 데이터 형식을 지원</a:t>
            </a:r>
            <a:r>
              <a:rPr lang="en-US" altLang="ko-KR" sz="1600" dirty="0" smtClean="0"/>
              <a:t>.</a:t>
            </a:r>
            <a:endParaRPr lang="x-none" altLang="ko-KR" sz="1600" smtClean="0"/>
          </a:p>
          <a:p>
            <a:endParaRPr lang="x-none" sz="1600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750" y="1350017"/>
            <a:ext cx="55721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7076" y="1245344"/>
            <a:ext cx="55435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3711" y="4284113"/>
            <a:ext cx="3871507" cy="243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Oracle</a:t>
            </a:r>
            <a:r>
              <a:rPr lang="ko-KR" altLang="en-US" dirty="0" smtClean="0"/>
              <a:t>의 데이터 형식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유니코드 데이터</a:t>
            </a:r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여러 언어를 처리한다면 </a:t>
            </a:r>
            <a:r>
              <a:rPr lang="en-US" altLang="ko-KR" sz="1600" dirty="0" smtClean="0"/>
              <a:t>NCHAR, NVARCHAR2, NCLOB </a:t>
            </a:r>
            <a:r>
              <a:rPr lang="ko-KR" altLang="en-US" sz="1600" dirty="0" smtClean="0"/>
              <a:t>형식을 사용하는 것이 좋음</a:t>
            </a:r>
            <a:r>
              <a:rPr lang="en-US" altLang="ko-KR" sz="1600" dirty="0" smtClean="0"/>
              <a:t>. 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National</a:t>
            </a:r>
            <a:r>
              <a:rPr lang="ko-KR" altLang="en-US" sz="1600" dirty="0" smtClean="0"/>
              <a:t>의 약자로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유니코드를 의미함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유니코드 데이터 형식인</a:t>
            </a:r>
            <a:r>
              <a:rPr lang="en-US" altLang="ko-KR" sz="1600" dirty="0" smtClean="0"/>
              <a:t>N CHAR, NVARCHAR2, NCLOB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CHAR, VARCHAR2, CLOB</a:t>
            </a:r>
            <a:r>
              <a:rPr lang="ko-KR" altLang="en-US" sz="1600" dirty="0" smtClean="0"/>
              <a:t>과 동일하게 사용하면 되지만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다음의 몇 가지 차이점이 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7506" y="3415017"/>
            <a:ext cx="6833484" cy="177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6727</TotalTime>
  <Words>1529</Words>
  <Application>Microsoft Office PowerPoint</Application>
  <PresentationFormat>사용자 지정</PresentationFormat>
  <Paragraphs>341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이것이 오라클이다 Oracle 설치부터 PL/SQL 정복까지!</vt:lpstr>
      <vt:lpstr>Contents</vt:lpstr>
      <vt:lpstr>PowerPoint 프레젠테이션</vt:lpstr>
      <vt:lpstr>이 장의 핵심 개념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01 Oracle의 데이터 형식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  <vt:lpstr>SECTION 02 조인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KOSTA</cp:lastModifiedBy>
  <cp:revision>24</cp:revision>
  <dcterms:created xsi:type="dcterms:W3CDTF">2020-01-31T07:25:46Z</dcterms:created>
  <dcterms:modified xsi:type="dcterms:W3CDTF">2022-05-15T15:29:05Z</dcterms:modified>
</cp:coreProperties>
</file>