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333" r:id="rId2"/>
    <p:sldId id="2034" r:id="rId3"/>
    <p:sldId id="2341" r:id="rId4"/>
    <p:sldId id="2345" r:id="rId5"/>
    <p:sldId id="2342" r:id="rId6"/>
    <p:sldId id="2353" r:id="rId7"/>
    <p:sldId id="2354" r:id="rId8"/>
    <p:sldId id="2355" r:id="rId9"/>
    <p:sldId id="2360" r:id="rId10"/>
    <p:sldId id="2362" r:id="rId11"/>
    <p:sldId id="2361" r:id="rId12"/>
    <p:sldId id="2363" r:id="rId13"/>
    <p:sldId id="2346" r:id="rId14"/>
    <p:sldId id="2356" r:id="rId15"/>
    <p:sldId id="2364" r:id="rId16"/>
    <p:sldId id="2366" r:id="rId17"/>
    <p:sldId id="2365" r:id="rId18"/>
    <p:sldId id="2370" r:id="rId19"/>
    <p:sldId id="2371" r:id="rId20"/>
    <p:sldId id="2372" r:id="rId21"/>
    <p:sldId id="2373" r:id="rId22"/>
    <p:sldId id="2347" r:id="rId23"/>
    <p:sldId id="2357" r:id="rId24"/>
    <p:sldId id="2374" r:id="rId25"/>
    <p:sldId id="2348" r:id="rId26"/>
    <p:sldId id="2349" r:id="rId27"/>
    <p:sldId id="2359" r:id="rId28"/>
    <p:sldId id="2375" r:id="rId29"/>
    <p:sldId id="2376" r:id="rId30"/>
    <p:sldId id="2377" r:id="rId31"/>
    <p:sldId id="2378" r:id="rId32"/>
    <p:sldId id="2350" r:id="rId33"/>
    <p:sldId id="2351" r:id="rId34"/>
    <p:sldId id="2379" r:id="rId35"/>
    <p:sldId id="2380" r:id="rId36"/>
    <p:sldId id="2381" r:id="rId37"/>
    <p:sldId id="2352" r:id="rId38"/>
    <p:sldId id="2382" r:id="rId39"/>
    <p:sldId id="2383" r:id="rId40"/>
    <p:sldId id="2384" r:id="rId41"/>
    <p:sldId id="2385" r:id="rId42"/>
    <p:sldId id="238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=""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08</a:t>
            </a:r>
            <a:r>
              <a:rPr lang="en-US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SQL</a:t>
            </a:r>
            <a:r>
              <a:rPr lang="ko-KR" altLang="en-US" sz="2000" dirty="0" smtClean="0"/>
              <a:t>로 테이블 생성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도움말에 나오는 테이블을 생성하는 기본적인 형식은 다음과 </a:t>
            </a:r>
            <a:r>
              <a:rPr lang="ko-KR" altLang="en-US" sz="1600" dirty="0" smtClean="0"/>
              <a:t>같음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476" y="1767901"/>
            <a:ext cx="54959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673" y="1780264"/>
            <a:ext cx="54292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05834" y="719840"/>
            <a:ext cx="5006095" cy="5817147"/>
            <a:chOff x="369650" y="623787"/>
            <a:chExt cx="5278471" cy="6252867"/>
          </a:xfrm>
        </p:grpSpPr>
        <p:pic>
          <p:nvPicPr>
            <p:cNvPr id="1638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136" y="623787"/>
              <a:ext cx="5197813" cy="2274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9650" y="2872297"/>
              <a:ext cx="5278471" cy="4004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3492" y="1426014"/>
            <a:ext cx="53054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48236" y="1957591"/>
            <a:ext cx="5476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39191" y="2972408"/>
            <a:ext cx="4572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82" y="1163874"/>
            <a:ext cx="40100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895" y="3770381"/>
            <a:ext cx="47148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56090" y="880513"/>
            <a:ext cx="1591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[‘</a:t>
            </a:r>
            <a:r>
              <a:rPr lang="en-US" altLang="ko-KR" sz="1400" dirty="0" smtClean="0"/>
              <a:t>PRIMARY KEY’ 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4209" y="3445372"/>
            <a:ext cx="14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외래 키로 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1592" y="837794"/>
            <a:ext cx="52768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9067" y="1372311"/>
            <a:ext cx="52959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8526" y="2369901"/>
            <a:ext cx="52959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제약 조건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제약 </a:t>
            </a:r>
            <a:r>
              <a:rPr lang="ko-KR" altLang="en-US" sz="2000" dirty="0" smtClean="0"/>
              <a:t>조건이란 </a:t>
            </a:r>
            <a:r>
              <a:rPr lang="ko-KR" altLang="en-US" sz="2000" dirty="0" smtClean="0"/>
              <a:t>데이터의 </a:t>
            </a:r>
            <a:r>
              <a:rPr lang="ko-KR" altLang="en-US" sz="2000" dirty="0" err="1" smtClean="0"/>
              <a:t>무결성을</a:t>
            </a:r>
            <a:r>
              <a:rPr lang="ko-KR" altLang="en-US" sz="2000" dirty="0" smtClean="0"/>
              <a:t> 지키기 위한 제한된 조건을 </a:t>
            </a:r>
            <a:r>
              <a:rPr lang="ko-KR" altLang="en-US" sz="2000" dirty="0" smtClean="0"/>
              <a:t>의미함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기본 키 제약 조건 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테이블에 존재하는 많은 행의 데이터를 구분할 수 있는 </a:t>
            </a:r>
            <a:r>
              <a:rPr lang="ko-KR" altLang="en-US" sz="1600" dirty="0" err="1" smtClean="0"/>
              <a:t>식별자를</a:t>
            </a:r>
            <a:r>
              <a:rPr lang="ko-KR" altLang="en-US" sz="1600" dirty="0" smtClean="0"/>
              <a:t> ‘기본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라고 부름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469" y="2905122"/>
            <a:ext cx="55721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009" y="4469466"/>
            <a:ext cx="5524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41641" y="3871606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기본키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5386" y="2880197"/>
            <a:ext cx="5486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9685" y="4598245"/>
            <a:ext cx="426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594030" y="4247742"/>
            <a:ext cx="266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이름짓기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180" y="1097503"/>
            <a:ext cx="5476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47" y="3426468"/>
            <a:ext cx="55149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76889" y="2691316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제약 조건의 이름을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783375" y="5402091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ALTER TABLE </a:t>
            </a:r>
            <a:r>
              <a:rPr lang="ko-KR" altLang="en-US" sz="1400" dirty="0" smtClean="0"/>
              <a:t>구문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6310" y="1126889"/>
            <a:ext cx="4695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1769" y="3807974"/>
            <a:ext cx="55530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23" y="1178567"/>
            <a:ext cx="54197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63" y="3574712"/>
            <a:ext cx="5486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3396" y="1011575"/>
            <a:ext cx="45243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6809" y="2404253"/>
            <a:ext cx="43624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28251" y="3080423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‘제품 코드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제품일련번호 합침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7188" y="5324270"/>
            <a:ext cx="2916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CREATE TABLE </a:t>
            </a:r>
            <a:r>
              <a:rPr lang="ko-KR" altLang="en-US" sz="1400" dirty="0" smtClean="0"/>
              <a:t>구문 안에 직접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외래 </a:t>
            </a:r>
            <a:r>
              <a:rPr lang="ko-KR" altLang="en-US" sz="2000" dirty="0" smtClean="0"/>
              <a:t>키 제약 조건 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외래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제약 조건은 두 테이블 사이의 관계를 선언함으로써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데이터의 </a:t>
            </a:r>
            <a:r>
              <a:rPr lang="ko-KR" altLang="en-US" sz="1600" dirty="0" err="1" smtClean="0"/>
              <a:t>무결성을</a:t>
            </a:r>
            <a:r>
              <a:rPr lang="ko-KR" altLang="en-US" sz="1600" dirty="0" smtClean="0"/>
              <a:t> 보장해 </a:t>
            </a:r>
            <a:r>
              <a:rPr lang="ko-KR" altLang="en-US" sz="1600" dirty="0" smtClean="0"/>
              <a:t>주는 </a:t>
            </a:r>
            <a:r>
              <a:rPr lang="ko-KR" altLang="en-US" sz="1600" dirty="0" smtClean="0"/>
              <a:t>역할을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7904" y="4737368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외래키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8387" y="3761359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직접 외래 키의 이름을 지정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43" y="1838427"/>
            <a:ext cx="55054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499" y="1896590"/>
            <a:ext cx="5476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266" y="4274901"/>
            <a:ext cx="55149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474045" y="6034389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외래 키의 이름을 지정할 필요가 </a:t>
            </a:r>
            <a:r>
              <a:rPr lang="ko-KR" altLang="en-US" sz="1400" dirty="0" smtClean="0"/>
              <a:t>없을 경우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028" y="876908"/>
            <a:ext cx="54673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73647" y="3164729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ALTER TABLE </a:t>
            </a:r>
            <a:r>
              <a:rPr lang="ko-KR" altLang="en-US" sz="1400" dirty="0" smtClean="0"/>
              <a:t>구문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5287" y="3682933"/>
            <a:ext cx="38957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67" y="4754191"/>
            <a:ext cx="3028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1636" y="838707"/>
            <a:ext cx="45053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2181" y="3986010"/>
            <a:ext cx="5514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451358" y="5544763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외래 키의 옵션 중에 </a:t>
            </a:r>
            <a:r>
              <a:rPr lang="en-US" altLang="ko-KR" sz="1400" dirty="0" smtClean="0"/>
              <a:t>ON DELETE CASCADE </a:t>
            </a:r>
            <a:r>
              <a:rPr lang="ko-KR" altLang="en-US" sz="1400" dirty="0" smtClean="0"/>
              <a:t>옵션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UNIQUE </a:t>
            </a:r>
            <a:r>
              <a:rPr lang="ko-KR" altLang="en-US" sz="2000" dirty="0" smtClean="0"/>
              <a:t>제약 조건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UNIQUE </a:t>
            </a:r>
            <a:r>
              <a:rPr lang="ko-KR" altLang="en-US" sz="1600" dirty="0" smtClean="0"/>
              <a:t>제약 조건은 ‘중복되지 않는 유일한 값’을 입력해야 하는 </a:t>
            </a:r>
            <a:r>
              <a:rPr lang="ko-KR" altLang="en-US" sz="1600" dirty="0" smtClean="0"/>
              <a:t>조건임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4084" y="6352160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Email </a:t>
            </a:r>
            <a:r>
              <a:rPr lang="ko-KR" altLang="en-US" sz="1400" dirty="0" smtClean="0"/>
              <a:t>주소를 </a:t>
            </a:r>
            <a:r>
              <a:rPr lang="en-US" altLang="ko-KR" sz="1400" dirty="0" smtClean="0"/>
              <a:t>Unique</a:t>
            </a:r>
            <a:r>
              <a:rPr lang="ko-KR" altLang="en-US" sz="1400" dirty="0" smtClean="0"/>
              <a:t>로 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1665857"/>
            <a:ext cx="5079561" cy="469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CHECK </a:t>
            </a:r>
            <a:r>
              <a:rPr lang="ko-KR" altLang="en-US" sz="2000" dirty="0" smtClean="0"/>
              <a:t>제약 조건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CHECK </a:t>
            </a:r>
            <a:r>
              <a:rPr lang="ko-KR" altLang="en-US" sz="1600" dirty="0" smtClean="0"/>
              <a:t>제약 조건은 입력되는 데이터를 점검하는 기능을 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281" y="4280169"/>
            <a:ext cx="4427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예시 ‘</a:t>
            </a:r>
            <a:r>
              <a:rPr lang="ko-KR" altLang="en-US" sz="1400" dirty="0" smtClean="0"/>
              <a:t>마이너스 값이 들어올 수 </a:t>
            </a:r>
            <a:r>
              <a:rPr lang="ko-KR" altLang="en-US" sz="1400" dirty="0" smtClean="0"/>
              <a:t>없다</a:t>
            </a:r>
            <a:r>
              <a:rPr lang="ko-KR" altLang="en-US" sz="1400" dirty="0" smtClean="0"/>
              <a:t>’ 등의 조건을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023" y="2028116"/>
            <a:ext cx="57150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9324" y="1980086"/>
            <a:ext cx="5524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x-none" smtClean="0"/>
              <a:t>0</a:t>
            </a:r>
            <a:r>
              <a:rPr lang="en-US" dirty="0" smtClean="0"/>
              <a:t>8</a:t>
            </a:r>
            <a:r>
              <a:rPr lang="x-none" smtClean="0"/>
              <a:t> </a:t>
            </a:r>
            <a:r>
              <a:rPr lang="ko-KR" altLang="en-US" smtClean="0"/>
              <a:t>테이블과 </a:t>
            </a:r>
            <a:r>
              <a:rPr lang="ko-KR" altLang="en-US" smtClean="0"/>
              <a:t>뷰 </a:t>
            </a:r>
            <a:r>
              <a:rPr lang="ko-KR" altLang="en-US" smtClean="0"/>
              <a:t>   </a:t>
            </a:r>
            <a:r>
              <a:rPr lang="ko-KR" altLang="en-US" smtClean="0"/>
              <a:t> </a:t>
            </a:r>
            <a:endParaRPr lang="ko-KR" altLang="en-US" dirty="0"/>
          </a:p>
          <a:p>
            <a:pPr lvl="1">
              <a:lnSpc>
                <a:spcPts val="2600"/>
              </a:lnSpc>
              <a:buNone/>
            </a:pPr>
            <a:r>
              <a:rPr lang="ko-KR" altLang="en-US" dirty="0" smtClean="0"/>
              <a:t>학습 목표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테이블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- 1.1 </a:t>
            </a:r>
            <a:r>
              <a:rPr lang="ko-KR" altLang="en-US" dirty="0" smtClean="0"/>
              <a:t>테이블 만들기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- 1.2 </a:t>
            </a:r>
            <a:r>
              <a:rPr lang="ko-KR" altLang="en-US" dirty="0" smtClean="0"/>
              <a:t>제약 조건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- 1.3 </a:t>
            </a:r>
            <a:r>
              <a:rPr lang="ko-KR" altLang="en-US" dirty="0" smtClean="0"/>
              <a:t>임시 테이블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- 1.4 </a:t>
            </a:r>
            <a:r>
              <a:rPr lang="ko-KR" altLang="en-US" dirty="0" smtClean="0"/>
              <a:t>테이블 삭제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- 1.5 </a:t>
            </a:r>
            <a:r>
              <a:rPr lang="ko-KR" altLang="en-US" dirty="0" smtClean="0"/>
              <a:t>테이블 수정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개념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- 2.2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장점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- 2.3 </a:t>
            </a:r>
            <a:r>
              <a:rPr lang="ko-KR" altLang="en-US" dirty="0" smtClean="0"/>
              <a:t>구체화된 </a:t>
            </a:r>
            <a:r>
              <a:rPr lang="ko-KR" altLang="en-US" dirty="0" err="1" smtClean="0"/>
              <a:t>뷰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73" y="4105065"/>
            <a:ext cx="5457825" cy="252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DEFAULT </a:t>
            </a:r>
            <a:r>
              <a:rPr lang="ko-KR" altLang="en-US" sz="2000" dirty="0" smtClean="0"/>
              <a:t>정의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DEFAULT</a:t>
            </a:r>
            <a:r>
              <a:rPr lang="ko-KR" altLang="en-US" sz="1600" dirty="0" smtClean="0"/>
              <a:t>는 값을 입력하지 않았을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자동으로 입력되는 기본 값을 정의하는 </a:t>
            </a:r>
            <a:r>
              <a:rPr lang="ko-KR" altLang="en-US" sz="1600" dirty="0" smtClean="0"/>
              <a:t>방법임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9162" y="36575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343" y="1664241"/>
            <a:ext cx="5505450" cy="207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9185" y="1728585"/>
            <a:ext cx="5562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352788" y="5132961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MODIFY</a:t>
            </a:r>
            <a:r>
              <a:rPr lang="ko-KR" altLang="en-US" sz="1400" dirty="0" smtClean="0"/>
              <a:t>문을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92072" y="5843071"/>
            <a:ext cx="242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디폴트가 설정된 </a:t>
            </a:r>
            <a:r>
              <a:rPr lang="ko-KR" altLang="en-US" sz="1400" dirty="0" smtClean="0"/>
              <a:t>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NULL </a:t>
            </a:r>
            <a:r>
              <a:rPr lang="ko-KR" altLang="en-US" sz="2000" dirty="0" smtClean="0"/>
              <a:t>값 </a:t>
            </a:r>
            <a:r>
              <a:rPr lang="ko-KR" altLang="en-US" sz="2000" dirty="0" smtClean="0"/>
              <a:t>허용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값을 허용하려면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허용하지 </a:t>
            </a:r>
            <a:r>
              <a:rPr lang="ko-KR" altLang="en-US" sz="1600" dirty="0" smtClean="0"/>
              <a:t>않으려면 </a:t>
            </a:r>
            <a:r>
              <a:rPr lang="en-US" altLang="ko-KR" sz="1600" dirty="0" smtClean="0"/>
              <a:t>NOT NULL</a:t>
            </a:r>
            <a:r>
              <a:rPr lang="ko-KR" altLang="en-US" sz="1600" dirty="0" smtClean="0"/>
              <a:t>을 사용하면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4904" y="2408608"/>
            <a:ext cx="7140458" cy="124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1.3 </a:t>
            </a:r>
            <a:r>
              <a:rPr lang="ko-KR" altLang="en-US" sz="2000" b="1" dirty="0" smtClean="0"/>
              <a:t>임시 테이블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임시 테이블은 이름처럼 임시로 잠깐 사용되는 </a:t>
            </a:r>
            <a:r>
              <a:rPr lang="ko-KR" altLang="en-US" sz="2000" dirty="0" smtClean="0"/>
              <a:t>테이블임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- </a:t>
            </a:r>
            <a:r>
              <a:rPr lang="ko-KR" altLang="en-US" sz="1600" dirty="0" smtClean="0"/>
              <a:t>임시 테이블의 데이터는 </a:t>
            </a:r>
            <a:r>
              <a:rPr lang="ko-KR" altLang="en-US" sz="1600" dirty="0" smtClean="0"/>
              <a:t>세션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내에서만 존재하며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세션이 </a:t>
            </a:r>
            <a:r>
              <a:rPr lang="ko-KR" altLang="en-US" sz="1600" dirty="0" smtClean="0"/>
              <a:t>닫히면 자동으로 데이터가 </a:t>
            </a:r>
            <a:r>
              <a:rPr lang="ko-KR" altLang="en-US" sz="1600" dirty="0" smtClean="0"/>
              <a:t>삭제됨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138" y="2558375"/>
            <a:ext cx="7319586" cy="150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944" y="796250"/>
            <a:ext cx="53911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819" y="2015551"/>
            <a:ext cx="48577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351" y="4149556"/>
            <a:ext cx="5057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3550" y="4679714"/>
            <a:ext cx="21812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00430" y="2209699"/>
            <a:ext cx="19335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474085" y="1753690"/>
            <a:ext cx="3780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[SELECT </a:t>
            </a:r>
            <a:r>
              <a:rPr lang="en-US" altLang="ko-KR" sz="1400" dirty="0" smtClean="0"/>
              <a:t>TABLE_NAME, </a:t>
            </a:r>
            <a:endParaRPr lang="en-US" altLang="ko-KR" sz="1400" dirty="0" smtClean="0"/>
          </a:p>
          <a:p>
            <a:r>
              <a:rPr lang="en-US" altLang="ko-KR" sz="1400" dirty="0" smtClean="0"/>
              <a:t>TEMPORARY </a:t>
            </a:r>
            <a:r>
              <a:rPr lang="en-US" altLang="ko-KR" sz="1400" dirty="0" smtClean="0"/>
              <a:t>FROM USER_TABLES; </a:t>
            </a:r>
            <a:r>
              <a:rPr lang="ko-KR" altLang="en-US" sz="1400" dirty="0" smtClean="0"/>
              <a:t>문으로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761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3864" y="3414611"/>
            <a:ext cx="36576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69918" y="5312418"/>
            <a:ext cx="2705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119" y="730588"/>
            <a:ext cx="5343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615" y="1429662"/>
            <a:ext cx="4495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956553" y="2298439"/>
            <a:ext cx="3780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ON COMMIT PRESERVE ROWS</a:t>
            </a:r>
            <a:r>
              <a:rPr lang="ko-KR" altLang="en-US" sz="1400" dirty="0" smtClean="0"/>
              <a:t>문으로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604" y="2746747"/>
            <a:ext cx="20764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122" y="4048125"/>
            <a:ext cx="4848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05230" y="4681538"/>
            <a:ext cx="1838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6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8737" y="4033939"/>
            <a:ext cx="5191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4271" y="817935"/>
            <a:ext cx="4895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71829" y="1481544"/>
            <a:ext cx="191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6579141" y="1714781"/>
            <a:ext cx="4072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[[</a:t>
            </a:r>
            <a:r>
              <a:rPr lang="ko-KR" altLang="en-US" sz="1400" dirty="0" smtClean="0"/>
              <a:t>로컬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tableDB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에서 </a:t>
            </a:r>
            <a:r>
              <a:rPr lang="ko-KR" altLang="en-US" sz="1400" dirty="0" smtClean="0"/>
              <a:t>생성했던 </a:t>
            </a:r>
            <a:r>
              <a:rPr lang="ko-KR" altLang="en-US" sz="1400" dirty="0" smtClean="0"/>
              <a:t>임시 테이블을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1.4 </a:t>
            </a:r>
            <a:r>
              <a:rPr lang="ko-KR" altLang="en-US" sz="2000" b="1" dirty="0" smtClean="0"/>
              <a:t>테이블 삭제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외래 </a:t>
            </a:r>
            <a:r>
              <a:rPr lang="ko-KR" altLang="en-US" sz="2000" dirty="0" smtClean="0"/>
              <a:t>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제약 조건의 기준 테이블은 원칙적으로 삭제할 수가 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먼저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외래 키가 생성된 외래 키 테이블을 삭제해야 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5175" y="3067050"/>
            <a:ext cx="5581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1.5 </a:t>
            </a:r>
            <a:r>
              <a:rPr lang="ko-KR" altLang="en-US" sz="2000" b="1" dirty="0" smtClean="0"/>
              <a:t>테이블 수정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테이블의 수정은 </a:t>
            </a:r>
            <a:r>
              <a:rPr lang="en-US" altLang="ko-KR" sz="2000" dirty="0" smtClean="0"/>
              <a:t>ALTER TABLE</a:t>
            </a:r>
            <a:r>
              <a:rPr lang="ko-KR" altLang="en-US" sz="2000" dirty="0" smtClean="0"/>
              <a:t>문을 </a:t>
            </a:r>
            <a:r>
              <a:rPr lang="ko-KR" altLang="en-US" sz="2000" dirty="0" smtClean="0"/>
              <a:t>사용함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988" y="2147888"/>
            <a:ext cx="55340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열의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열의 삭제</a:t>
            </a:r>
            <a:endParaRPr lang="x-none" sz="2000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516" y="1354273"/>
            <a:ext cx="5534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231" y="1332791"/>
            <a:ext cx="5572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141379" y="2434628"/>
            <a:ext cx="4636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회원 테이블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userTBL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회원의 홈페이지 주소를 추가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83685" y="2090917"/>
            <a:ext cx="2827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여러 개의 열을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88" y="4118246"/>
            <a:ext cx="54578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1643" y="4126960"/>
            <a:ext cx="548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149813" y="4853572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열을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772400" y="4766024"/>
            <a:ext cx="3664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여러 개의 열을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열의 </a:t>
            </a:r>
            <a:r>
              <a:rPr lang="ko-KR" altLang="en-US" sz="2000" dirty="0" smtClean="0"/>
              <a:t>이름 변경</a:t>
            </a:r>
            <a:endParaRPr lang="en-US" altLang="ko-KR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열의 </a:t>
            </a:r>
            <a:r>
              <a:rPr lang="ko-KR" altLang="en-US" sz="2000" dirty="0" smtClean="0"/>
              <a:t>데이터 형식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열의 제약 조건 추가 및 삭제</a:t>
            </a:r>
            <a:endParaRPr lang="x-none" altLang="ko-KR" sz="2000" smtClean="0"/>
          </a:p>
          <a:p>
            <a:endParaRPr lang="x-none" sz="2000" dirty="0"/>
          </a:p>
        </p:txBody>
      </p:sp>
      <p:sp>
        <p:nvSpPr>
          <p:cNvPr id="8" name="직사각형 7"/>
          <p:cNvSpPr/>
          <p:nvPr/>
        </p:nvSpPr>
        <p:spPr>
          <a:xfrm>
            <a:off x="3803515" y="1870419"/>
            <a:ext cx="4095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uName</a:t>
            </a:r>
            <a:r>
              <a:rPr lang="ko-KR" altLang="en-US" sz="1400" dirty="0" smtClean="0"/>
              <a:t>으로 변경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540868" y="3472247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NVARCHAR2(10)</a:t>
            </a:r>
            <a:r>
              <a:rPr lang="ko-KR" altLang="en-US" sz="1400" dirty="0" smtClean="0"/>
              <a:t>으로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2275" y="1204097"/>
            <a:ext cx="5448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315" y="2702769"/>
            <a:ext cx="5486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615" y="4895459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078" y="4885934"/>
            <a:ext cx="54673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1796374" y="5511827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기본 </a:t>
            </a:r>
            <a:r>
              <a:rPr lang="ko-KR" altLang="en-US" sz="1400" dirty="0" smtClean="0"/>
              <a:t>키를 </a:t>
            </a:r>
            <a:r>
              <a:rPr lang="ko-KR" altLang="en-US" sz="1400" dirty="0" smtClean="0"/>
              <a:t>삭제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068765" y="5541010"/>
            <a:ext cx="3865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외래 키를 제거한 후에 다시 기본 키를 </a:t>
            </a:r>
            <a:r>
              <a:rPr lang="ko-KR" altLang="en-US" sz="1400" dirty="0" smtClean="0"/>
              <a:t>제거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23" y="680935"/>
            <a:ext cx="5099962" cy="583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4163" y="1270778"/>
            <a:ext cx="54197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1463" y="3658610"/>
            <a:ext cx="5191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3769" y="4310772"/>
            <a:ext cx="3019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1" y="5387304"/>
            <a:ext cx="518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8268510" y="4036451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기본 키 제약 조건을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278241" y="5116225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기본 키를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8</a:t>
            </a:r>
            <a:r>
              <a:rPr lang="ko-KR" altLang="en-US" sz="3600" b="1" dirty="0" smtClean="0">
                <a:cs typeface="+mj-cs"/>
              </a:rPr>
              <a:t> </a:t>
            </a:r>
            <a:r>
              <a:rPr lang="ko-KR" altLang="en-US" sz="3600" b="1" dirty="0" smtClean="0">
                <a:cs typeface="+mj-cs"/>
              </a:rPr>
              <a:t>테이블과 </a:t>
            </a:r>
            <a:r>
              <a:rPr lang="ko-KR" altLang="en-US" sz="3600" b="1" dirty="0" err="1" smtClean="0">
                <a:cs typeface="+mj-cs"/>
              </a:rPr>
              <a:t>뷰</a:t>
            </a:r>
            <a:r>
              <a:rPr lang="ko-KR" altLang="en-US" sz="3600" b="1" dirty="0" smtClean="0">
                <a:cs typeface="+mj-cs"/>
              </a:rPr>
              <a:t>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864" y="769903"/>
            <a:ext cx="519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070" y="1388421"/>
            <a:ext cx="49625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466" y="3750621"/>
            <a:ext cx="4953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443" y="5262968"/>
            <a:ext cx="5181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227637" y="1293255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열에 외래 키를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234122" y="3478736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BBK </a:t>
            </a:r>
            <a:r>
              <a:rPr lang="ko-KR" altLang="en-US" sz="1400" dirty="0" smtClean="0"/>
              <a:t>행을 삭제하고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다시 외래 키를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195211" y="4937884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buyTBL</a:t>
            </a:r>
            <a:r>
              <a:rPr lang="ko-KR" altLang="en-US" sz="1400" dirty="0" smtClean="0"/>
              <a:t>의 네 번째 데이터를 다시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56797" y="1071251"/>
            <a:ext cx="45624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300939" y="819836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외래 키 제약 조건을 </a:t>
            </a:r>
            <a:r>
              <a:rPr lang="ko-KR" altLang="en-US" sz="1400" dirty="0" smtClean="0"/>
              <a:t>활성화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33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1998" y="3516240"/>
            <a:ext cx="50958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3503" y="5490453"/>
            <a:ext cx="5010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8531160" y="5359411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CHECK </a:t>
            </a:r>
            <a:r>
              <a:rPr lang="ko-KR" altLang="en-US" sz="1400" dirty="0" smtClean="0"/>
              <a:t>제약 조건을 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599255" y="4659017"/>
            <a:ext cx="3411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CHECK </a:t>
            </a:r>
            <a:r>
              <a:rPr lang="ko-KR" altLang="en-US" sz="1400" dirty="0" smtClean="0"/>
              <a:t>제약 조건을 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561" y="746091"/>
            <a:ext cx="54959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024" y="4174079"/>
            <a:ext cx="52482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729633" y="5277415"/>
            <a:ext cx="220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바비킴</a:t>
            </a:r>
            <a:r>
              <a:rPr lang="en-US" altLang="ko-KR" sz="1400" dirty="0" smtClean="0"/>
              <a:t>(BBK) </a:t>
            </a:r>
            <a:r>
              <a:rPr lang="ko-KR" altLang="en-US" sz="1400" dirty="0" smtClean="0"/>
              <a:t>회원을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4491" y="604737"/>
            <a:ext cx="32480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13" y="2379630"/>
            <a:ext cx="3305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321744" y="1966768"/>
            <a:ext cx="2985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ON DELETE CASCADE</a:t>
            </a:r>
            <a:r>
              <a:rPr lang="ko-KR" altLang="en-US" sz="1400" dirty="0" smtClean="0"/>
              <a:t>문을 함께 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913182" y="4252768"/>
            <a:ext cx="3280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buyTBL</a:t>
            </a:r>
            <a:r>
              <a:rPr lang="ko-KR" altLang="en-US" sz="1400" dirty="0" smtClean="0"/>
              <a:t>에도 따라서 삭제되었는지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43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1737" y="4568454"/>
            <a:ext cx="4924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2210" y="5275836"/>
            <a:ext cx="1962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err="1" smtClean="0"/>
              <a:t>뷰의</a:t>
            </a:r>
            <a:r>
              <a:rPr lang="ko-KR" altLang="en-US" sz="2000" b="1" dirty="0" smtClean="0"/>
              <a:t> 개념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err="1" smtClean="0"/>
              <a:t>뷰는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일반 사용자 입장에서는 테이블과 동일하게 사용하는 </a:t>
            </a:r>
            <a:r>
              <a:rPr lang="ko-KR" altLang="en-US" sz="2000" dirty="0" smtClean="0"/>
              <a:t>개체임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826" y="2150517"/>
            <a:ext cx="55340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770638" y="3166512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생성하는 </a:t>
            </a:r>
            <a:r>
              <a:rPr lang="ko-KR" altLang="en-US" sz="1400" dirty="0" smtClean="0"/>
              <a:t>구문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837" y="1730410"/>
            <a:ext cx="35718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434677" y="4486232"/>
            <a:ext cx="2685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워크시트에서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문을 수행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2530" y="4138613"/>
            <a:ext cx="55149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6187" y="5092127"/>
            <a:ext cx="46386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2.2 </a:t>
            </a:r>
            <a:r>
              <a:rPr lang="ko-KR" altLang="en-US" sz="2000" b="1" dirty="0" err="1" smtClean="0"/>
              <a:t>뷰의</a:t>
            </a:r>
            <a:r>
              <a:rPr lang="ko-KR" altLang="en-US" sz="2000" b="1" dirty="0" smtClean="0"/>
              <a:t> 장점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err="1" smtClean="0"/>
              <a:t>뷰를</a:t>
            </a:r>
            <a:r>
              <a:rPr lang="ko-KR" altLang="en-US" sz="2000" dirty="0" smtClean="0"/>
              <a:t> 사용해서 얻을 수 있는 </a:t>
            </a:r>
            <a:r>
              <a:rPr lang="ko-KR" altLang="en-US" sz="2000" dirty="0" smtClean="0"/>
              <a:t>장점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보안에 </a:t>
            </a:r>
            <a:r>
              <a:rPr lang="ko-KR" altLang="en-US" sz="1600" dirty="0" smtClean="0"/>
              <a:t>도움이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복잡한 </a:t>
            </a:r>
            <a:r>
              <a:rPr lang="ko-KR" altLang="en-US" sz="1600" dirty="0" smtClean="0"/>
              <a:t>쿼리를 단순화시켜줄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13" y="2490889"/>
            <a:ext cx="52959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8654" y="2575196"/>
            <a:ext cx="54578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170" y="827661"/>
            <a:ext cx="5429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84" y="2160147"/>
            <a:ext cx="54768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283" y="4533696"/>
            <a:ext cx="5200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7275" y="4972856"/>
            <a:ext cx="3676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413" y="5738202"/>
            <a:ext cx="38004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60323" y="505838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7778" y="575553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정보확인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73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50452" y="800202"/>
            <a:ext cx="49720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062935" y="110571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데이터 수정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088875" y="174449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데이터 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74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49983" y="3078399"/>
            <a:ext cx="2952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4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88070" y="4181780"/>
            <a:ext cx="39909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8988356" y="3054486"/>
            <a:ext cx="2869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WITH READ </a:t>
            </a:r>
            <a:r>
              <a:rPr lang="en-US" altLang="ko-KR" sz="1400" dirty="0" smtClean="0"/>
              <a:t>ONLY</a:t>
            </a:r>
            <a:r>
              <a:rPr lang="ko-KR" altLang="en-US" sz="1400" dirty="0" smtClean="0"/>
              <a:t>문 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036994" y="3852154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읽기 전용 </a:t>
            </a:r>
            <a:r>
              <a:rPr lang="ko-KR" altLang="en-US" sz="1400" dirty="0" err="1" smtClean="0"/>
              <a:t>뷰라는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오류발생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9020" y="820468"/>
            <a:ext cx="49911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08459" y="142847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2944" y="3717719"/>
            <a:ext cx="2869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데이터 삭제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737" y="628549"/>
            <a:ext cx="50768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5264" y="5419625"/>
            <a:ext cx="50768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798340" y="5095804"/>
            <a:ext cx="2869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데이터 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454" y="741531"/>
            <a:ext cx="54006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709" y="3203542"/>
            <a:ext cx="55054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7907" y="761190"/>
            <a:ext cx="54387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508459" y="1379837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데이터 삭제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5786" y="2307208"/>
            <a:ext cx="2869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2.3 </a:t>
            </a:r>
            <a:r>
              <a:rPr lang="ko-KR" altLang="en-US" sz="2000" b="1" dirty="0" smtClean="0"/>
              <a:t>구체화된 </a:t>
            </a:r>
            <a:r>
              <a:rPr lang="ko-KR" altLang="en-US" sz="2000" b="1" dirty="0" err="1" smtClean="0"/>
              <a:t>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실체는 </a:t>
            </a:r>
            <a:r>
              <a:rPr lang="en-US" altLang="ko-KR" sz="2000" dirty="0" smtClean="0"/>
              <a:t>SELECT</a:t>
            </a:r>
            <a:r>
              <a:rPr lang="ko-KR" altLang="en-US" sz="2000" dirty="0" smtClean="0"/>
              <a:t>문뿐이며 그 안에 </a:t>
            </a:r>
            <a:r>
              <a:rPr lang="ko-KR" altLang="en-US" sz="2000" dirty="0" smtClean="0"/>
              <a:t>데이터는 없음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구체화된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‘</a:t>
            </a:r>
            <a:r>
              <a:rPr lang="ko-KR" altLang="en-US" sz="2000" dirty="0" smtClean="0"/>
              <a:t>실제 </a:t>
            </a:r>
            <a:r>
              <a:rPr lang="ko-KR" altLang="en-US" sz="2000" dirty="0" smtClean="0"/>
              <a:t>데이터가 존재하는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’라고 말할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8361" y="2680781"/>
            <a:ext cx="6841850" cy="259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348" y="4376535"/>
            <a:ext cx="57054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57992" y="4134256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구체화된 </a:t>
            </a: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형식과 주요 옵션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487734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옵션 </a:t>
            </a:r>
            <a:r>
              <a:rPr lang="ko-KR" altLang="en-US" sz="1600" dirty="0" smtClean="0"/>
              <a:t>중 </a:t>
            </a:r>
            <a:r>
              <a:rPr lang="en-US" altLang="ko-KR" sz="1600" dirty="0" smtClean="0"/>
              <a:t>BUILD IMMEDIATE</a:t>
            </a:r>
            <a:r>
              <a:rPr lang="ko-KR" altLang="en-US" sz="1600" dirty="0" smtClean="0"/>
              <a:t>는 구체화된 뷰를 생성한 후 동시에 구체화된 내부에 데이터가 </a:t>
            </a:r>
            <a:r>
              <a:rPr lang="ko-KR" altLang="en-US" sz="1600" dirty="0" smtClean="0"/>
              <a:t>채워지고</a:t>
            </a:r>
            <a:r>
              <a:rPr lang="en-US" altLang="ko-KR" sz="1600" dirty="0" smtClean="0"/>
              <a:t>,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BUILD </a:t>
            </a:r>
            <a:r>
              <a:rPr lang="en-US" altLang="ko-KR" sz="1600" dirty="0" smtClean="0"/>
              <a:t>DEFFERED</a:t>
            </a:r>
            <a:r>
              <a:rPr lang="ko-KR" altLang="en-US" sz="1600" dirty="0" smtClean="0"/>
              <a:t>는 나중에 </a:t>
            </a:r>
            <a:r>
              <a:rPr lang="ko-KR" altLang="en-US" sz="1600" dirty="0" smtClean="0"/>
              <a:t>채워짐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관심있게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볼 옵션은 </a:t>
            </a:r>
            <a:r>
              <a:rPr lang="en-US" altLang="ko-KR" sz="1600" dirty="0" smtClean="0"/>
              <a:t>REFRESH ON COMMIT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REFRESH </a:t>
            </a:r>
            <a:r>
              <a:rPr lang="en-US" altLang="ko-KR" sz="1600" dirty="0" smtClean="0"/>
              <a:t>ON DEMAND</a:t>
            </a:r>
            <a:r>
              <a:rPr lang="ko-KR" altLang="en-US" sz="1600" dirty="0" smtClean="0"/>
              <a:t>인데 </a:t>
            </a:r>
            <a:r>
              <a:rPr lang="en-US" altLang="ko-KR" sz="1600" dirty="0" smtClean="0"/>
              <a:t>ON COMMIT</a:t>
            </a:r>
            <a:r>
              <a:rPr lang="ko-KR" altLang="en-US" sz="1600" dirty="0" smtClean="0"/>
              <a:t>으로 설정되면 원본 </a:t>
            </a:r>
            <a:r>
              <a:rPr lang="ko-KR" altLang="en-US" sz="1600" dirty="0" smtClean="0"/>
              <a:t>테이블에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커밋이</a:t>
            </a:r>
            <a:r>
              <a:rPr lang="ko-KR" altLang="en-US" sz="1600" dirty="0" smtClean="0"/>
              <a:t> 발생될 </a:t>
            </a:r>
            <a:r>
              <a:rPr lang="ko-KR" altLang="en-US" sz="1600" dirty="0" smtClean="0"/>
              <a:t>때마다 </a:t>
            </a:r>
            <a:r>
              <a:rPr lang="ko-KR" altLang="en-US" sz="1600" dirty="0" smtClean="0"/>
              <a:t>구체화된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내용이 변경되고</a:t>
            </a:r>
            <a:r>
              <a:rPr lang="en-US" altLang="ko-KR" sz="1600" dirty="0" smtClean="0"/>
              <a:t>, ON DEMAND</a:t>
            </a:r>
            <a:r>
              <a:rPr lang="ko-KR" altLang="en-US" sz="1600" dirty="0" smtClean="0"/>
              <a:t>는 직접 </a:t>
            </a:r>
            <a:r>
              <a:rPr lang="en-US" altLang="ko-KR" sz="1600" dirty="0" smtClean="0"/>
              <a:t>DBMS_MVIEW </a:t>
            </a:r>
            <a:r>
              <a:rPr lang="ko-KR" altLang="en-US" sz="1600" dirty="0" smtClean="0"/>
              <a:t>패키지를 </a:t>
            </a:r>
            <a:r>
              <a:rPr lang="ko-KR" altLang="en-US" sz="1600" dirty="0" smtClean="0"/>
              <a:t>실행해서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구체화된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내용을 </a:t>
            </a:r>
            <a:r>
              <a:rPr lang="ko-KR" altLang="en-US" sz="1600" dirty="0" smtClean="0"/>
              <a:t>변경함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dirty="0" smtClean="0"/>
              <a:t>FAST | COMPLETE | FORCE | NEVER </a:t>
            </a:r>
            <a:r>
              <a:rPr lang="ko-KR" altLang="en-US" sz="1600" dirty="0" smtClean="0"/>
              <a:t>옵션은 구체화된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업데이트 방식을 </a:t>
            </a:r>
            <a:r>
              <a:rPr lang="ko-KR" altLang="en-US" sz="1600" dirty="0" smtClean="0"/>
              <a:t>지정함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- FAST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FORCE</a:t>
            </a:r>
            <a:r>
              <a:rPr lang="ko-KR" altLang="en-US" sz="1600" dirty="0" smtClean="0"/>
              <a:t>는 원본 테이블에 변경된 데이터만 구체화된 </a:t>
            </a:r>
            <a:r>
              <a:rPr lang="ko-KR" altLang="en-US" sz="1600" dirty="0" smtClean="0"/>
              <a:t>뷰에 적용시키고</a:t>
            </a:r>
            <a:r>
              <a:rPr lang="en-US" altLang="ko-KR" sz="1600" dirty="0" smtClean="0"/>
              <a:t>, COMPLETE</a:t>
            </a:r>
            <a:r>
              <a:rPr lang="ko-KR" altLang="en-US" sz="1600" dirty="0" smtClean="0"/>
              <a:t>는 원본 테이블이 변경되면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전체를 </a:t>
            </a:r>
            <a:r>
              <a:rPr lang="ko-KR" altLang="en-US" sz="1600" dirty="0" smtClean="0"/>
              <a:t>구체화된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적용시킴</a:t>
            </a:r>
            <a:r>
              <a:rPr lang="en-US" altLang="ko-KR" sz="1600" dirty="0" smtClean="0"/>
              <a:t>. NEVER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원본 테이블이 변경되어도 구체화된 뷰에는 적용시키지 않는다는 </a:t>
            </a:r>
            <a:r>
              <a:rPr lang="ko-KR" altLang="en-US" sz="1600" dirty="0" smtClean="0"/>
              <a:t>의미임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lnSpc>
                <a:spcPct val="100000"/>
              </a:lnSpc>
              <a:buNone/>
            </a:pPr>
            <a:endParaRPr lang="x-none" sz="16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1803" y="264632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책의 </a:t>
            </a:r>
            <a:r>
              <a:rPr lang="ko-KR" altLang="en-US" sz="1400" dirty="0" smtClean="0"/>
              <a:t>자료실</a:t>
            </a:r>
            <a:r>
              <a:rPr lang="en-US" altLang="ko-KR" sz="1400" dirty="0" smtClean="0"/>
              <a:t>(http://cafe.naver.com/thisisOracle )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bigEmployees.csv </a:t>
            </a:r>
            <a:r>
              <a:rPr lang="ko-KR" altLang="en-US" sz="1400" dirty="0" smtClean="0"/>
              <a:t>파일을 </a:t>
            </a:r>
            <a:r>
              <a:rPr lang="ko-KR" altLang="en-US" sz="1400" dirty="0" err="1" smtClean="0"/>
              <a:t>다운로드해서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</a:t>
            </a:r>
            <a:r>
              <a:rPr lang="en-US" altLang="ko-KR" sz="1400" dirty="0" smtClean="0"/>
              <a:t>:\SQL\ </a:t>
            </a:r>
            <a:r>
              <a:rPr lang="ko-KR" altLang="en-US" sz="1400" dirty="0" smtClean="0"/>
              <a:t>폴더에 </a:t>
            </a:r>
            <a:r>
              <a:rPr lang="ko-KR" altLang="en-US" sz="1400" dirty="0" smtClean="0"/>
              <a:t>저장함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43" y="725623"/>
            <a:ext cx="55530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006" y="4048728"/>
            <a:ext cx="36957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05837" y="366448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bigEmployees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테이블을 </a:t>
            </a:r>
            <a:r>
              <a:rPr lang="ko-KR" altLang="en-US" sz="1400" dirty="0" err="1" smtClean="0"/>
              <a:t>만듬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8253" y="1016728"/>
            <a:ext cx="52006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5612" y="3713316"/>
            <a:ext cx="5029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8</a:t>
            </a:r>
            <a:r>
              <a:rPr lang="ko-KR" altLang="en-US" sz="2000" dirty="0" smtClean="0"/>
              <a:t>장에서는 데이터베이스의 핵심 개체인 테이블에 대해서 상세히 살펴보고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가상의 테이블인 </a:t>
            </a:r>
            <a:r>
              <a:rPr lang="ko-KR" altLang="en-US" sz="2000" dirty="0" err="1" smtClean="0"/>
              <a:t>뷰에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대해서도 </a:t>
            </a:r>
            <a:r>
              <a:rPr lang="ko-KR" altLang="en-US" sz="2000" dirty="0" smtClean="0"/>
              <a:t>함께 </a:t>
            </a:r>
            <a:r>
              <a:rPr lang="ko-KR" altLang="en-US" sz="2000" dirty="0" smtClean="0"/>
              <a:t>알아봄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테이블은 </a:t>
            </a:r>
            <a:r>
              <a:rPr lang="en-US" altLang="ko-KR" sz="1600" dirty="0" smtClean="0"/>
              <a:t>SQL Developer</a:t>
            </a:r>
            <a:r>
              <a:rPr lang="ko-KR" altLang="en-US" sz="1600" dirty="0" smtClean="0"/>
              <a:t>의 그래픽 환경 및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문을 사용한 텍스트 환경 모두에서 생성할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제약 조건</a:t>
            </a:r>
            <a:r>
              <a:rPr lang="en-US" altLang="ko-KR" sz="1600" dirty="0" smtClean="0"/>
              <a:t>Constraint</a:t>
            </a:r>
            <a:r>
              <a:rPr lang="ko-KR" altLang="en-US" sz="1600" dirty="0" smtClean="0"/>
              <a:t>이란 데이터의 무결성을 지키기 위한 제한된 조건을 </a:t>
            </a:r>
            <a:r>
              <a:rPr lang="ko-KR" altLang="en-US" sz="1600" dirty="0" smtClean="0"/>
              <a:t>의미함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제약 조건의 종류로는 기본 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외래 키</a:t>
            </a:r>
            <a:r>
              <a:rPr lang="en-US" altLang="ko-KR" sz="1600" dirty="0" smtClean="0"/>
              <a:t>, Unique, Check, Default, Null </a:t>
            </a:r>
            <a:r>
              <a:rPr lang="ko-KR" altLang="en-US" sz="1600" dirty="0" smtClean="0"/>
              <a:t>제약 조건 등이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은 임시 테이블 기능을 </a:t>
            </a:r>
            <a:r>
              <a:rPr lang="ko-KR" altLang="en-US" sz="1600" dirty="0" smtClean="0"/>
              <a:t>지원함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- 5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뷰란</a:t>
            </a:r>
            <a:r>
              <a:rPr lang="ko-KR" altLang="en-US" sz="1600" dirty="0" smtClean="0"/>
              <a:t> 한마디로 ‘가상의 테이블’이라고 생각하면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- 6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구체화된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실체가 있는 </a:t>
            </a:r>
            <a:r>
              <a:rPr lang="ko-KR" altLang="en-US" sz="1600" dirty="0" err="1" smtClean="0"/>
              <a:t>뷰임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0199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69" y="922203"/>
            <a:ext cx="49815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878" y="3557283"/>
            <a:ext cx="4914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0584" y="875286"/>
            <a:ext cx="49625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35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6772" y="3445619"/>
            <a:ext cx="50101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442" y="1178365"/>
            <a:ext cx="39719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843" y="2586342"/>
            <a:ext cx="2628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020" y="4118347"/>
            <a:ext cx="43338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8995" y="827764"/>
            <a:ext cx="54864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239326" y="1300663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테이블을 복사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547368" y="3534781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평균을 내는 쿼리 수행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148534" y="4371361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611551" y="6346077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뷰조회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945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4856" y="5885638"/>
            <a:ext cx="18669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06" y="1189713"/>
            <a:ext cx="52863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24909" y="1067198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옵션을 지정해서 다양한 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185478" y="3953070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REFRESH( ) </a:t>
            </a:r>
            <a:r>
              <a:rPr lang="ko-KR" altLang="en-US" sz="1400" dirty="0" smtClean="0"/>
              <a:t>프로시저를 실행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245" y="541707"/>
            <a:ext cx="532447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8612219" y="1196900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가상열 추가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608976" y="3148917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구체화된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683555" y="5480313"/>
            <a:ext cx="255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구체화된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</a:t>
            </a:r>
            <a:r>
              <a:rPr lang="ko-KR" altLang="en-US" sz="2000" b="1" dirty="0" smtClean="0"/>
              <a:t>테이블 만들기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SQL </a:t>
            </a:r>
            <a:r>
              <a:rPr lang="en-US" altLang="ko-KR" sz="2000" dirty="0" smtClean="0"/>
              <a:t>Developer</a:t>
            </a:r>
            <a:r>
              <a:rPr lang="ko-KR" altLang="en-US" sz="2000" dirty="0" smtClean="0"/>
              <a:t>에서 테이블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테이블은 만드는 방법이 중요한 것이 아니라 테이블을 어떻게 모델링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했느냐가 훨씬 </a:t>
            </a:r>
            <a:r>
              <a:rPr lang="ko-KR" altLang="en-US" sz="1600" dirty="0" smtClean="0"/>
              <a:t>중요함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9400" y="2411953"/>
            <a:ext cx="5997181" cy="387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45" y="694819"/>
            <a:ext cx="50577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2239591"/>
            <a:ext cx="49625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2409" y="1392676"/>
            <a:ext cx="5229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0116" y="2068951"/>
            <a:ext cx="49149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393" y="882076"/>
            <a:ext cx="45529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607" y="3421907"/>
            <a:ext cx="45434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5577" y="835971"/>
            <a:ext cx="5048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8750" y="3266467"/>
            <a:ext cx="44577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7278" y="3237893"/>
            <a:ext cx="16002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95" y="730791"/>
            <a:ext cx="5314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593" y="1497148"/>
            <a:ext cx="51149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778" y="3425555"/>
            <a:ext cx="49911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2029" y="1199937"/>
            <a:ext cx="28670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2725" y="2832360"/>
            <a:ext cx="45529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5509" y="966383"/>
            <a:ext cx="35718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8797" y="2334740"/>
            <a:ext cx="4210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7302" y="4308542"/>
            <a:ext cx="41719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1145</Words>
  <Application>Microsoft Office PowerPoint</Application>
  <PresentationFormat>사용자 지정</PresentationFormat>
  <Paragraphs>269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이것이 오라클이다 Oracle 설치부터 PL/SQL 정복까지!</vt:lpstr>
      <vt:lpstr>Contents</vt:lpstr>
      <vt:lpstr>슬라이드 3</vt:lpstr>
      <vt:lpstr>이 장의 핵심 개념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02 뷰  </vt:lpstr>
      <vt:lpstr>SECTION 02 뷰  </vt:lpstr>
      <vt:lpstr>SECTION 02 뷰  </vt:lpstr>
      <vt:lpstr>SECTION 02 뷰  </vt:lpstr>
      <vt:lpstr>SECTION 02 뷰  </vt:lpstr>
      <vt:lpstr>SECTION 02 뷰  </vt:lpstr>
      <vt:lpstr>SECTION 02 뷰  </vt:lpstr>
      <vt:lpstr>SECTION 02 뷰  </vt:lpstr>
      <vt:lpstr>SECTION 02 뷰  </vt:lpstr>
      <vt:lpstr>SECTION 02 뷰  </vt:lpstr>
      <vt:lpstr>SECTION 02 뷰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24</cp:revision>
  <dcterms:created xsi:type="dcterms:W3CDTF">2020-01-31T07:25:46Z</dcterms:created>
  <dcterms:modified xsi:type="dcterms:W3CDTF">2020-02-13T15:48:43Z</dcterms:modified>
</cp:coreProperties>
</file>