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333" r:id="rId2"/>
    <p:sldId id="2034" r:id="rId3"/>
    <p:sldId id="2387" r:id="rId4"/>
    <p:sldId id="2341" r:id="rId5"/>
    <p:sldId id="2345" r:id="rId6"/>
    <p:sldId id="2342" r:id="rId7"/>
    <p:sldId id="2353" r:id="rId8"/>
    <p:sldId id="2362" r:id="rId9"/>
    <p:sldId id="2346" r:id="rId10"/>
    <p:sldId id="2363" r:id="rId11"/>
    <p:sldId id="2388" r:id="rId12"/>
    <p:sldId id="2390" r:id="rId13"/>
    <p:sldId id="2397" r:id="rId14"/>
    <p:sldId id="2391" r:id="rId15"/>
    <p:sldId id="2389" r:id="rId16"/>
    <p:sldId id="2398" r:id="rId17"/>
    <p:sldId id="2392" r:id="rId18"/>
    <p:sldId id="2393" r:id="rId19"/>
    <p:sldId id="2395" r:id="rId20"/>
    <p:sldId id="2399" r:id="rId21"/>
    <p:sldId id="2400" r:id="rId22"/>
    <p:sldId id="2401" r:id="rId23"/>
    <p:sldId id="2394" r:id="rId24"/>
    <p:sldId id="2402" r:id="rId25"/>
    <p:sldId id="2403" r:id="rId26"/>
    <p:sldId id="2404" r:id="rId27"/>
    <p:sldId id="23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09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인덱스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인덱스의 종류와 자동 생성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48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52" y="721570"/>
            <a:ext cx="54483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5566" y="4163438"/>
            <a:ext cx="430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USER_INDEXS </a:t>
            </a:r>
            <a:r>
              <a:rPr lang="ko-KR" altLang="en-US" sz="1400" dirty="0" err="1" smtClean="0"/>
              <a:t>뷰와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USER_IND_COLUMNS </a:t>
            </a:r>
            <a:r>
              <a:rPr lang="ko-KR" altLang="en-US" sz="1400" dirty="0" err="1" smtClean="0"/>
              <a:t>뷰에서</a:t>
            </a:r>
            <a:r>
              <a:rPr lang="ko-KR" altLang="en-US" sz="1400" dirty="0" smtClean="0"/>
              <a:t>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51" y="289560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dirty="0" smtClean="0"/>
              <a:t>테이블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3206" y="1436756"/>
            <a:ext cx="5410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796391" y="2166026"/>
            <a:ext cx="3140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 이름만 </a:t>
            </a:r>
            <a:r>
              <a:rPr lang="en-US" altLang="ko-KR" sz="1400" dirty="0" smtClean="0"/>
              <a:t>TBL2</a:t>
            </a:r>
            <a:r>
              <a:rPr lang="ko-KR" altLang="en-US" sz="1400" dirty="0" smtClean="0"/>
              <a:t>로 변경해서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3.1 </a:t>
            </a:r>
            <a:r>
              <a:rPr lang="en-US" altLang="ko-KR" sz="2000" b="1" dirty="0" smtClean="0"/>
              <a:t>B-Tree(Balanced Tree, </a:t>
            </a:r>
            <a:r>
              <a:rPr lang="ko-KR" altLang="en-US" sz="2000" b="1" dirty="0" smtClean="0"/>
              <a:t>균형 트리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B-Tree</a:t>
            </a:r>
            <a:r>
              <a:rPr lang="ko-KR" altLang="en-US" sz="2000" dirty="0" smtClean="0"/>
              <a:t>는 ‘자료 구조’에 나오는 범용적으로 사용되는 데이터의 </a:t>
            </a:r>
            <a:r>
              <a:rPr lang="ko-KR" altLang="en-US" sz="2000" dirty="0" smtClean="0"/>
              <a:t>구조임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588" y="2114954"/>
            <a:ext cx="5269150" cy="354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인덱스 분할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인덱스 </a:t>
            </a:r>
            <a:r>
              <a:rPr lang="ko-KR" altLang="en-US" sz="2000" dirty="0" smtClean="0"/>
              <a:t>분할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인덱스를 구성하면 데이터의 변경 작업</a:t>
            </a:r>
            <a:r>
              <a:rPr lang="en-US" altLang="ko-KR" sz="1600" dirty="0" smtClean="0"/>
              <a:t>(INSERT, UPDATE, DELETE) </a:t>
            </a:r>
            <a:r>
              <a:rPr lang="ko-KR" altLang="en-US" sz="1600" dirty="0" smtClean="0"/>
              <a:t>시에 성능이 </a:t>
            </a:r>
            <a:r>
              <a:rPr lang="ko-KR" altLang="en-US" sz="1600" dirty="0" smtClean="0"/>
              <a:t>나빠지는 </a:t>
            </a:r>
            <a:r>
              <a:rPr lang="ko-KR" altLang="en-US" sz="1600" dirty="0" smtClean="0"/>
              <a:t>단점이 있다고 </a:t>
            </a:r>
            <a:r>
              <a:rPr lang="ko-KR" altLang="en-US" sz="1600" dirty="0" smtClean="0"/>
              <a:t>했음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특히</a:t>
            </a:r>
            <a:r>
              <a:rPr lang="en-US" altLang="ko-KR" sz="1600" dirty="0" smtClean="0"/>
              <a:t>, INSERT </a:t>
            </a:r>
            <a:r>
              <a:rPr lang="ko-KR" altLang="en-US" sz="1600" dirty="0" smtClean="0"/>
              <a:t>작업이 일어날 때 성능이 느려질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이유는 ‘</a:t>
            </a:r>
            <a:r>
              <a:rPr lang="ko-KR" altLang="en-US" sz="1600" dirty="0" smtClean="0"/>
              <a:t>인덱스 </a:t>
            </a:r>
            <a:r>
              <a:rPr lang="ko-KR" altLang="en-US" sz="1600" dirty="0" smtClean="0"/>
              <a:t>분할’이라는 작업이 발생되기 </a:t>
            </a:r>
            <a:r>
              <a:rPr lang="ko-KR" altLang="en-US" sz="1600" dirty="0" smtClean="0"/>
              <a:t>때문임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590" y="3184897"/>
            <a:ext cx="5934092" cy="271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6791" y="2498585"/>
            <a:ext cx="5787755" cy="403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522" y="950474"/>
            <a:ext cx="56578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3.3 B-Tree </a:t>
            </a:r>
            <a:r>
              <a:rPr lang="ko-KR" altLang="en-US" sz="2000" b="1" dirty="0" smtClean="0"/>
              <a:t>인덱스의 구조 	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B-Tree </a:t>
            </a:r>
            <a:r>
              <a:rPr lang="ko-KR" altLang="en-US" sz="2000" dirty="0" smtClean="0"/>
              <a:t>인덱스의 구조를 </a:t>
            </a:r>
            <a:r>
              <a:rPr lang="ko-KR" altLang="en-US" sz="2000" dirty="0" smtClean="0"/>
              <a:t>파악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44" y="2016149"/>
            <a:ext cx="55530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44621" y="1806092"/>
            <a:ext cx="3591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인덱스가 없이 테이블을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23" y="5038929"/>
            <a:ext cx="4595096" cy="144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1700" y="1548116"/>
            <a:ext cx="5572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592775" y="224059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데이터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4892" y="4292937"/>
            <a:ext cx="5667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453345" y="4085606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고유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인덱스를 구성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436" y="1265103"/>
            <a:ext cx="5105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398" y="1290638"/>
            <a:ext cx="57245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713588" y="1006973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새로운 데이터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인덱스의 특징</a:t>
            </a:r>
            <a:endParaRPr lang="x-none" sz="1600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558" y="1832347"/>
            <a:ext cx="7647069" cy="166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4.1 </a:t>
            </a:r>
            <a:r>
              <a:rPr lang="ko-KR" altLang="en-US" sz="2000" b="1" dirty="0" smtClean="0"/>
              <a:t>인덱스 생성  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269077" y="1539302"/>
            <a:ext cx="6232897" cy="4579396"/>
            <a:chOff x="1169852" y="1364204"/>
            <a:chExt cx="5572125" cy="4017827"/>
          </a:xfrm>
        </p:grpSpPr>
        <p:pic>
          <p:nvPicPr>
            <p:cNvPr id="2027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98022" y="1364204"/>
              <a:ext cx="5476875" cy="296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27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69852" y="4258081"/>
              <a:ext cx="557212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인덱스 제거   	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3066" y="1939249"/>
            <a:ext cx="6610257" cy="91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8039" y="3202427"/>
            <a:ext cx="6532360" cy="7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33" y="775680"/>
            <a:ext cx="5429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192" y="2624342"/>
            <a:ext cx="41624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88" y="4456386"/>
            <a:ext cx="36290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5016" y="2370298"/>
            <a:ext cx="4251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userTBL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PK</a:t>
            </a:r>
            <a:r>
              <a:rPr lang="ko-KR" altLang="en-US" sz="1400" dirty="0" smtClean="0"/>
              <a:t>를 삭제하고 다시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FK</a:t>
            </a:r>
            <a:r>
              <a:rPr lang="ko-KR" altLang="en-US" sz="1400" dirty="0" smtClean="0"/>
              <a:t>도 다시 설정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0411" y="4234766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userTBL</a:t>
            </a:r>
            <a:r>
              <a:rPr lang="ko-KR" altLang="en-US" sz="1400" dirty="0" smtClean="0"/>
              <a:t>의 내용을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1971" y="817122"/>
            <a:ext cx="5317951" cy="601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630383" y="1851490"/>
            <a:ext cx="193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인덱스의 이름 확인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06128" y="3287941"/>
            <a:ext cx="193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인덱스의 정보 확인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442315" y="4036971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인덱스를 사용하는지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9</a:t>
            </a:r>
            <a:r>
              <a:rPr lang="x-none" smtClean="0"/>
              <a:t> </a:t>
            </a:r>
            <a:r>
              <a:rPr lang="ko-KR" altLang="en-US" smtClean="0"/>
              <a:t>인덱스</a:t>
            </a:r>
            <a:r>
              <a:rPr lang="ko-KR" altLang="en-US" smtClean="0"/>
              <a:t>    </a:t>
            </a:r>
            <a:r>
              <a:rPr lang="ko-KR" altLang="en-US" smtClean="0"/>
              <a:t>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인덱스의 개념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</a:t>
            </a:r>
            <a:r>
              <a:rPr lang="ko-KR" altLang="en-US" dirty="0" smtClean="0"/>
              <a:t>인덱스의 종류와 자동 생성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- 2.1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에서 사용되는 인덱스의 종류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- 2.2 </a:t>
            </a:r>
            <a:r>
              <a:rPr lang="ko-KR" altLang="en-US" dirty="0" smtClean="0"/>
              <a:t>자동으로 생성되는 인덱스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인덱스의 내부 작동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- 3.1 </a:t>
            </a:r>
            <a:r>
              <a:rPr lang="en-US" altLang="ko-KR" dirty="0" smtClean="0"/>
              <a:t>B-Tree(Balanced Tree, </a:t>
            </a:r>
            <a:r>
              <a:rPr lang="ko-KR" altLang="en-US" dirty="0" smtClean="0"/>
              <a:t>균형 트리</a:t>
            </a:r>
            <a:r>
              <a:rPr lang="en-US" altLang="ko-KR" dirty="0" smtClean="0"/>
              <a:t>)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- 3.2 </a:t>
            </a:r>
            <a:r>
              <a:rPr lang="ko-KR" altLang="en-US" dirty="0" smtClean="0"/>
              <a:t>인덱스 분할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- 3.3 </a:t>
            </a:r>
            <a:r>
              <a:rPr lang="en-US" altLang="ko-KR" dirty="0" smtClean="0"/>
              <a:t>B-Tree </a:t>
            </a:r>
            <a:r>
              <a:rPr lang="ko-KR" altLang="en-US" dirty="0" smtClean="0"/>
              <a:t>인덱스의 구조 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630" y="782368"/>
            <a:ext cx="49815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66025" y="1167311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비 고유 </a:t>
            </a:r>
            <a:r>
              <a:rPr lang="ko-KR" altLang="en-US" sz="1400" dirty="0" smtClean="0"/>
              <a:t>인덱스를 생성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43327" y="1903371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정보를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61225" y="2808043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추가 인덱스 </a:t>
            </a:r>
            <a:r>
              <a:rPr lang="ko-KR" altLang="en-US" sz="1400" dirty="0" smtClean="0"/>
              <a:t>정보를 </a:t>
            </a:r>
            <a:r>
              <a:rPr lang="ko-KR" altLang="en-US" sz="1400" dirty="0" smtClean="0"/>
              <a:t>확인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9242" y="3761354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고유 인덱스를 생성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361" y="1098009"/>
            <a:ext cx="53911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540935" y="800904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고유 인덱스를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96008" y="1429960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정보 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66305" y="2934505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이름이 같은 사람을 입력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8723" y="4393356"/>
            <a:ext cx="3467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7614" y="5331062"/>
            <a:ext cx="3743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910535" y="4166675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인덱스를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7837" y="5068105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정보 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752" y="1229536"/>
            <a:ext cx="50006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50" y="3704111"/>
            <a:ext cx="50482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0332" y="725142"/>
            <a:ext cx="5637483" cy="606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8657667" y="985730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인덱스의 이름을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527914" y="2431909"/>
            <a:ext cx="34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IDX_USERTBL_ </a:t>
            </a:r>
            <a:r>
              <a:rPr lang="ko-KR" altLang="en-US" sz="1400" dirty="0" smtClean="0"/>
              <a:t>이름의 인덱스를 삭제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563581" y="3488981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자동 생성된 인덱스를 삭제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686799" y="4380684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PK </a:t>
            </a:r>
            <a:r>
              <a:rPr lang="ko-KR" altLang="en-US" sz="1400" dirty="0" smtClean="0"/>
              <a:t>제약 조건을 제거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887837" y="5175113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외래 키를 다시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65139" y="6387828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FK </a:t>
            </a:r>
            <a:r>
              <a:rPr lang="ko-KR" altLang="en-US" sz="1400" dirty="0" smtClean="0"/>
              <a:t>제약 </a:t>
            </a:r>
            <a:r>
              <a:rPr lang="ko-KR" altLang="en-US" sz="1400" dirty="0" smtClean="0"/>
              <a:t>조건 </a:t>
            </a:r>
            <a:r>
              <a:rPr lang="ko-KR" altLang="en-US" sz="1400" dirty="0" smtClean="0"/>
              <a:t>제거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인덱스가 </a:t>
            </a:r>
            <a:r>
              <a:rPr lang="ko-KR" altLang="en-US" sz="2000" dirty="0" smtClean="0"/>
              <a:t>있을 때와 인덱스가 없을 때의 </a:t>
            </a:r>
            <a:r>
              <a:rPr lang="ko-KR" altLang="en-US" sz="2000" dirty="0" smtClean="0"/>
              <a:t>성능의 </a:t>
            </a:r>
            <a:r>
              <a:rPr lang="ko-KR" altLang="en-US" sz="2000" dirty="0" smtClean="0"/>
              <a:t>차이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086" y="1215347"/>
            <a:ext cx="54768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203" y="2541697"/>
            <a:ext cx="5457217" cy="40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00450" y="3184181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bigEmployees</a:t>
            </a:r>
            <a:r>
              <a:rPr lang="ko-KR" altLang="en-US" sz="1400" dirty="0" smtClean="0"/>
              <a:t>의 </a:t>
            </a:r>
            <a:r>
              <a:rPr lang="ko-KR" altLang="en-US" sz="1400" dirty="0" smtClean="0"/>
              <a:t>개수 </a:t>
            </a:r>
            <a:r>
              <a:rPr lang="ko-KR" altLang="en-US" sz="1400" dirty="0" smtClean="0"/>
              <a:t>파악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30799" y="3553832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테이블을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개로 복사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65819" y="4458505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SELECT * FROM </a:t>
            </a:r>
            <a:r>
              <a:rPr lang="ko-KR" altLang="en-US" sz="1400" dirty="0" err="1" smtClean="0"/>
              <a:t>테이블명으로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7335" y="6238666"/>
            <a:ext cx="258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인덱스가 있는지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8033" y="2014133"/>
            <a:ext cx="53816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642747" y="2675100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92424" y="3284700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334" y="826854"/>
            <a:ext cx="5597355" cy="594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966984" y="1374834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캐시를 </a:t>
            </a:r>
            <a:r>
              <a:rPr lang="ko-KR" altLang="en-US" sz="1400" dirty="0" smtClean="0"/>
              <a:t>비우기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99928" y="1799613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자동 </a:t>
            </a:r>
            <a:r>
              <a:rPr lang="ko-KR" altLang="en-US" sz="1400" dirty="0" smtClean="0"/>
              <a:t>추적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4024" y="779627"/>
            <a:ext cx="5505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223162" y="1562907"/>
            <a:ext cx="329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인덱스가 없는 테이블을 범위로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044822" y="3767843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 테이블을 범위로 조회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942" y="1337756"/>
            <a:ext cx="53721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3212" y="918758"/>
            <a:ext cx="43243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0413" y="3650811"/>
            <a:ext cx="4467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756" y="1238352"/>
            <a:ext cx="3886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58" y="1518022"/>
            <a:ext cx="4457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282" y="2849191"/>
            <a:ext cx="44100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2643" y="2195009"/>
            <a:ext cx="4448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5296" y="4515562"/>
            <a:ext cx="4419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7761" y="856642"/>
            <a:ext cx="5600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19431" y="1593917"/>
            <a:ext cx="2933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907341" y="1381324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인덱스를 잘 </a:t>
            </a:r>
            <a:r>
              <a:rPr lang="ko-KR" altLang="en-US" sz="1400" dirty="0" smtClean="0"/>
              <a:t>사용한 </a:t>
            </a:r>
            <a:r>
              <a:rPr lang="ko-KR" altLang="en-US" sz="1400" dirty="0" err="1" smtClean="0"/>
              <a:t>쿼리문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8889" y="957566"/>
            <a:ext cx="5334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35297" y="1592091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SELECT * FROM </a:t>
            </a:r>
            <a:r>
              <a:rPr lang="en-US" altLang="ko-KR" sz="1400" dirty="0" err="1" smtClean="0"/>
              <a:t>Emp</a:t>
            </a:r>
            <a:r>
              <a:rPr lang="ko-KR" altLang="en-US" sz="1400" dirty="0" smtClean="0"/>
              <a:t>문을 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2161" y="3206883"/>
            <a:ext cx="410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인덱스를 만들지 않은 </a:t>
            </a:r>
            <a:r>
              <a:rPr lang="en-US" altLang="ko-KR" sz="1400" dirty="0" err="1" smtClean="0"/>
              <a:t>Emp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인덱스 생성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74207" y="4743852"/>
            <a:ext cx="295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자동 </a:t>
            </a:r>
            <a:r>
              <a:rPr lang="ko-KR" altLang="en-US" sz="1400" dirty="0" smtClean="0"/>
              <a:t>추적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SECTION 06 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인덱스를 생성해야 하는 경우와 그렇지 않은 </a:t>
            </a:r>
            <a:r>
              <a:rPr lang="ko-KR" altLang="en-US" dirty="0" smtClean="0"/>
              <a:t>경우</a:t>
            </a:r>
            <a:endParaRPr lang="ko-KR" altLang="en-US" dirty="0" smtClean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인덱스에 </a:t>
            </a:r>
            <a:r>
              <a:rPr lang="ko-KR" altLang="en-US" sz="2000" dirty="0" smtClean="0"/>
              <a:t>대한 </a:t>
            </a:r>
            <a:r>
              <a:rPr lang="ko-KR" altLang="en-US" sz="2000" dirty="0" smtClean="0"/>
              <a:t>결론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인덱스는 열 단위에 </a:t>
            </a:r>
            <a:r>
              <a:rPr lang="ko-KR" altLang="en-US" sz="1600" dirty="0" smtClean="0"/>
              <a:t>생성됨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절에서 사용되는 열에 인덱스를 만들어야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절에 사용되더라도 자주 사용해야 가치가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데이터의 중복도가 높은 열은 인덱스를 만들어도 별 효과가 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.JOIN</a:t>
            </a:r>
            <a:r>
              <a:rPr lang="ko-KR" altLang="en-US" sz="1600" dirty="0" smtClean="0"/>
              <a:t>에 자주 사용되는 열에는 인덱스를 생성해 주는 것이 </a:t>
            </a:r>
            <a:r>
              <a:rPr lang="ko-KR" altLang="en-US" sz="1600" dirty="0" smtClean="0"/>
              <a:t>좋음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INSERT/UPDATE/DELETE</a:t>
            </a:r>
            <a:r>
              <a:rPr lang="ko-KR" altLang="en-US" sz="1600" dirty="0" smtClean="0"/>
              <a:t>가 얼마나 자주 일어나는 지를 고려해야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ko-KR" altLang="en-US" sz="1600" dirty="0" smtClean="0"/>
              <a:t>사용하지 않는 인덱스는 </a:t>
            </a:r>
            <a:r>
              <a:rPr lang="ko-KR" altLang="en-US" sz="1600" dirty="0" smtClean="0"/>
              <a:t>제거함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인덱스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- 4.1 </a:t>
            </a:r>
            <a:r>
              <a:rPr lang="ko-KR" altLang="en-US" dirty="0" smtClean="0"/>
              <a:t>인덱스 생성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- 4.2 </a:t>
            </a:r>
            <a:r>
              <a:rPr lang="ko-KR" altLang="en-US" dirty="0" smtClean="0"/>
              <a:t>인덱스 제거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05 </a:t>
            </a:r>
            <a:r>
              <a:rPr lang="ko-KR" altLang="en-US" dirty="0" smtClean="0"/>
              <a:t>인덱스의 성능 비교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06 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인덱스를 생성해야 하는 경우와 그렇지 않은 경우 	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	</a:t>
            </a:r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9</a:t>
            </a:r>
            <a:r>
              <a:rPr lang="ko-KR" altLang="en-US" sz="3600" b="1" dirty="0" smtClean="0">
                <a:cs typeface="+mj-cs"/>
              </a:rPr>
              <a:t> </a:t>
            </a:r>
            <a:r>
              <a:rPr lang="ko-KR" altLang="en-US" sz="3600" b="1" dirty="0" smtClean="0">
                <a:cs typeface="+mj-cs"/>
              </a:rPr>
              <a:t>인덱스</a:t>
            </a:r>
            <a:r>
              <a:rPr lang="ko-KR" altLang="en-US" sz="3600" dirty="0" smtClean="0"/>
              <a:t> </a:t>
            </a:r>
            <a:r>
              <a:rPr lang="ko-KR" altLang="en-US" sz="3600" b="1" dirty="0" smtClean="0">
                <a:cs typeface="+mj-cs"/>
              </a:rPr>
              <a:t>  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9</a:t>
            </a:r>
            <a:r>
              <a:rPr lang="ko-KR" altLang="en-US" sz="2000" dirty="0" smtClean="0"/>
              <a:t>장에서는 데이터베이스의 성능을 위해 중요한 역할을 하는 인덱스에 대해서 </a:t>
            </a:r>
            <a:r>
              <a:rPr lang="ko-KR" altLang="en-US" sz="2000" dirty="0" smtClean="0"/>
              <a:t>살펴봄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인덱스를 생성하면 검색의 속도가 무척 빨라질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인덱스의 종류로는 </a:t>
            </a:r>
            <a:r>
              <a:rPr lang="en-US" altLang="ko-KR" sz="1600" dirty="0" smtClean="0"/>
              <a:t>B-TREE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BITMAP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기반</a:t>
            </a:r>
            <a:r>
              <a:rPr lang="en-US" altLang="ko-KR" sz="1600" dirty="0" smtClean="0"/>
              <a:t>Function-Based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어플리케이션 도메인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인덱스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등이 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Primary Key, Unique</a:t>
            </a:r>
            <a:r>
              <a:rPr lang="ko-KR" altLang="en-US" sz="1600" dirty="0" smtClean="0"/>
              <a:t>를 설정한 열에는 자동으로 인덱스가 </a:t>
            </a:r>
            <a:r>
              <a:rPr lang="ko-KR" altLang="en-US" sz="1600" dirty="0" smtClean="0"/>
              <a:t>생성됨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인덱스는 </a:t>
            </a:r>
            <a:r>
              <a:rPr lang="en-US" altLang="ko-KR" sz="1600" dirty="0" smtClean="0"/>
              <a:t>B-Tree </a:t>
            </a:r>
            <a:r>
              <a:rPr lang="ko-KR" altLang="en-US" sz="1600" dirty="0" smtClean="0"/>
              <a:t>구조를 </a:t>
            </a:r>
            <a:r>
              <a:rPr lang="ko-KR" altLang="en-US" sz="1600" dirty="0" err="1" smtClean="0"/>
              <a:t>갖음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인덱스의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삭제를 위해서는 </a:t>
            </a:r>
            <a:r>
              <a:rPr lang="en-US" altLang="ko-KR" sz="1600" dirty="0" smtClean="0"/>
              <a:t>CREATE INDEX/ DROP INDEX</a:t>
            </a:r>
            <a:r>
              <a:rPr lang="ko-KR" altLang="en-US" sz="1600" dirty="0" smtClean="0"/>
              <a:t>문을 사용할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- 6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인덱스가 있다고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이 반드시 인덱스를 사용하는 것은 </a:t>
            </a:r>
            <a:r>
              <a:rPr lang="ko-KR" altLang="en-US" sz="1600" dirty="0" smtClean="0"/>
              <a:t>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인덱스의 개념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인덱스의 </a:t>
            </a:r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찾아보기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가 있는 책의 경우에는 혹시 몇 개의 페이지에 폭포수모델이 나와 있어도 그 몇 개 </a:t>
            </a:r>
            <a:r>
              <a:rPr lang="ko-KR" altLang="en-US" sz="1600" dirty="0" smtClean="0"/>
              <a:t>페이지가 모두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찾아보기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 표시되기 때문에 책을 몇 번만 왔다갔다하며 펼치면 해당 내용을 모두 </a:t>
            </a:r>
            <a:r>
              <a:rPr lang="ko-KR" altLang="en-US" sz="1600" dirty="0" smtClean="0"/>
              <a:t>찾을수 있음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- 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찾아보기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의 인덱스와 상당히 비슷한 </a:t>
            </a:r>
            <a:r>
              <a:rPr lang="ko-KR" altLang="en-US" sz="1600" dirty="0" smtClean="0"/>
              <a:t>개념임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145" y="2981832"/>
            <a:ext cx="5734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인덱스의 개념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인덱스의 장점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검색은 </a:t>
            </a:r>
            <a:r>
              <a:rPr lang="ko-KR" altLang="en-US" sz="1600" dirty="0" smtClean="0"/>
              <a:t>속도가 무척 빨라질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항상 그런 것은 아니다</a:t>
            </a:r>
            <a:r>
              <a:rPr lang="en-US" altLang="ko-KR" sz="1600" dirty="0" smtClean="0"/>
              <a:t>.)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그 </a:t>
            </a:r>
            <a:r>
              <a:rPr lang="ko-KR" altLang="en-US" sz="1600" dirty="0" smtClean="0"/>
              <a:t>결과 해당 쿼리의 부하가 줄어들어서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결국 시스템 전체의 성능이 </a:t>
            </a:r>
            <a:r>
              <a:rPr lang="ko-KR" altLang="en-US" sz="1600" dirty="0" smtClean="0"/>
              <a:t>향상됨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인덱스의 </a:t>
            </a: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인덱스가 데이터베이스 공간을 차지해서 추가적인 공간이 필요해지는데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대략 데이터베이스 크기의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정도의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       추가 </a:t>
            </a:r>
            <a:r>
              <a:rPr lang="ko-KR" altLang="en-US" sz="1600" dirty="0" smtClean="0"/>
              <a:t>공간이 </a:t>
            </a:r>
            <a:r>
              <a:rPr lang="ko-KR" altLang="en-US" sz="1600" dirty="0" smtClean="0"/>
              <a:t>필요함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처음 </a:t>
            </a:r>
            <a:r>
              <a:rPr lang="ko-KR" altLang="en-US" sz="1600" dirty="0" smtClean="0"/>
              <a:t>인덱스를 생성하는데 시간이 많이 소요될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데이터의 </a:t>
            </a:r>
            <a:r>
              <a:rPr lang="ko-KR" altLang="en-US" sz="1600" dirty="0" smtClean="0"/>
              <a:t>변경 </a:t>
            </a:r>
            <a:r>
              <a:rPr lang="ko-KR" altLang="en-US" sz="1600" dirty="0" smtClean="0"/>
              <a:t>작업이 </a:t>
            </a:r>
            <a:r>
              <a:rPr lang="ko-KR" altLang="en-US" sz="1600" dirty="0" smtClean="0"/>
              <a:t>자주 일어날 경우에는 오히려 성능이 많이 나빠질 수도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인덱스의 종류와 자동 생성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000" b="1" dirty="0" smtClean="0"/>
              <a:t>2.1 Oracle</a:t>
            </a:r>
            <a:r>
              <a:rPr lang="ko-KR" altLang="en-US" sz="2000" b="1" dirty="0" smtClean="0"/>
              <a:t>에서 사용되는 인덱스의 종류 	</a:t>
            </a:r>
            <a:endParaRPr lang="en-US" altLang="ko-KR" sz="2000" b="1" dirty="0" smtClean="0"/>
          </a:p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에서 사용되는 인덱스의 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크게 </a:t>
            </a:r>
            <a:r>
              <a:rPr lang="en-US" altLang="ko-KR" sz="1600" dirty="0" smtClean="0"/>
              <a:t>B-TREE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BITMAP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</a:t>
            </a:r>
            <a:r>
              <a:rPr lang="ko-KR" altLang="en-US" sz="1600" dirty="0" smtClean="0"/>
              <a:t>기반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어플리케이션 </a:t>
            </a:r>
            <a:r>
              <a:rPr lang="ko-KR" altLang="en-US" sz="1600" dirty="0" smtClean="0"/>
              <a:t>도메인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인덱스로 나뉘며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특수한 테이블인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Index-Organized</a:t>
            </a:r>
            <a:r>
              <a:rPr lang="ko-KR" altLang="en-US" sz="1600" dirty="0" smtClean="0"/>
              <a:t>로 </a:t>
            </a:r>
            <a:r>
              <a:rPr lang="ko-KR" altLang="en-US" sz="1600" dirty="0" smtClean="0"/>
              <a:t>나눔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ko-KR" altLang="en-US" sz="1600" dirty="0" smtClean="0"/>
              <a:t>가장 </a:t>
            </a:r>
            <a:r>
              <a:rPr lang="ko-KR" altLang="en-US" sz="1600" dirty="0" smtClean="0"/>
              <a:t>일반적인 인덱스는 </a:t>
            </a:r>
            <a:r>
              <a:rPr lang="en-US" altLang="ko-KR" sz="1600" dirty="0" smtClean="0"/>
              <a:t>B-TREE </a:t>
            </a:r>
            <a:r>
              <a:rPr lang="ko-KR" altLang="en-US" sz="1600" dirty="0" smtClean="0"/>
              <a:t>인덱스인데 </a:t>
            </a:r>
            <a:r>
              <a:rPr lang="en-US" altLang="ko-KR" sz="1600" dirty="0" smtClean="0"/>
              <a:t>NORMAL </a:t>
            </a:r>
            <a:r>
              <a:rPr lang="ko-KR" altLang="en-US" sz="1600" dirty="0" smtClean="0"/>
              <a:t>인덱스로도 </a:t>
            </a:r>
            <a:r>
              <a:rPr lang="ko-KR" altLang="en-US" sz="1600" dirty="0" smtClean="0"/>
              <a:t>부름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주로 </a:t>
            </a:r>
            <a:r>
              <a:rPr lang="en-US" altLang="ko-KR" sz="1600" dirty="0" smtClean="0"/>
              <a:t>OLTP </a:t>
            </a:r>
            <a:r>
              <a:rPr lang="ko-KR" altLang="en-US" sz="1600" dirty="0" smtClean="0"/>
              <a:t>데이터베이스에서 </a:t>
            </a:r>
            <a:r>
              <a:rPr lang="ko-KR" altLang="en-US" sz="1600" dirty="0" smtClean="0"/>
              <a:t>사용됨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- </a:t>
            </a:r>
            <a:r>
              <a:rPr lang="ko-KR" altLang="en-US" sz="1600" dirty="0" smtClean="0"/>
              <a:t>그 </a:t>
            </a:r>
            <a:r>
              <a:rPr lang="ko-KR" altLang="en-US" sz="1600" dirty="0" smtClean="0"/>
              <a:t>외에 </a:t>
            </a:r>
            <a:r>
              <a:rPr lang="en-US" altLang="ko-KR" sz="1600" dirty="0" smtClean="0"/>
              <a:t>BITMAP </a:t>
            </a:r>
            <a:r>
              <a:rPr lang="ko-KR" altLang="en-US" sz="1600" dirty="0" smtClean="0"/>
              <a:t>인덱스는 주로 </a:t>
            </a:r>
            <a:r>
              <a:rPr lang="en-US" altLang="ko-KR" sz="1600" dirty="0" smtClean="0"/>
              <a:t>OLAP </a:t>
            </a:r>
            <a:r>
              <a:rPr lang="ko-KR" altLang="en-US" sz="1600" dirty="0" smtClean="0"/>
              <a:t>데이터베이스에서 사용됨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인덱스의 종류와 자동 생성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자동으로 생성되는 인덱스 	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	 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인덱스는 </a:t>
            </a:r>
            <a:r>
              <a:rPr lang="ko-KR" altLang="en-US" sz="2000" dirty="0" smtClean="0"/>
              <a:t>테이블의 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컬럼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단위에 생성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 </a:t>
            </a:r>
            <a:r>
              <a:rPr lang="ko-KR" altLang="en-US" sz="1600" dirty="0" smtClean="0"/>
              <a:t>생성 시에 제약 조건 </a:t>
            </a:r>
            <a:r>
              <a:rPr lang="en-US" altLang="ko-KR" sz="1600" dirty="0" smtClean="0"/>
              <a:t>Primary Key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Unique</a:t>
            </a:r>
            <a:r>
              <a:rPr lang="ko-KR" altLang="en-US" sz="1600" dirty="0" smtClean="0"/>
              <a:t>를 사용하면 자동으로 인덱스가 자동 </a:t>
            </a:r>
            <a:r>
              <a:rPr lang="ko-KR" altLang="en-US" sz="1600" dirty="0" smtClean="0"/>
              <a:t>생성됨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913" y="2916778"/>
            <a:ext cx="4169650" cy="294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3214" y="3044961"/>
            <a:ext cx="55245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222162" y="4431108"/>
            <a:ext cx="3996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userTbl</a:t>
            </a:r>
            <a:r>
              <a:rPr lang="ko-KR" altLang="en-US" sz="1400" dirty="0" smtClean="0"/>
              <a:t>의 정의 시에 </a:t>
            </a:r>
            <a:r>
              <a:rPr lang="en-US" altLang="ko-KR" sz="1400" dirty="0" err="1" smtClean="0"/>
              <a:t>userID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로 </a:t>
            </a:r>
            <a:r>
              <a:rPr lang="ko-KR" altLang="en-US" sz="1400" dirty="0" smtClean="0"/>
              <a:t>정의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899</Words>
  <Application>Microsoft Office PowerPoint</Application>
  <PresentationFormat>사용자 지정</PresentationFormat>
  <Paragraphs>185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이것이 오라클이다 Oracle 설치부터 PL/SQL 정복까지!</vt:lpstr>
      <vt:lpstr>Contents</vt:lpstr>
      <vt:lpstr>Contents</vt:lpstr>
      <vt:lpstr>슬라이드 4</vt:lpstr>
      <vt:lpstr>이 장의 핵심 개념</vt:lpstr>
      <vt:lpstr>SECTION 01 인덱스의 개념</vt:lpstr>
      <vt:lpstr>SECTION 01 인덱스의 개념</vt:lpstr>
      <vt:lpstr>SECTION 02 인덱스의 종류와 자동 생성</vt:lpstr>
      <vt:lpstr>SECTION 02 인덱스의 종류와 자동 생성</vt:lpstr>
      <vt:lpstr>SECTION 02 인덱스의 종류와 자동 생성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03 인덱스의 내부 작동</vt:lpstr>
      <vt:lpstr>SECTION 04 인덱스 생성/변경/삭제 </vt:lpstr>
      <vt:lpstr>SECTION 04 인덱스 생성/변경/삭제 </vt:lpstr>
      <vt:lpstr>SECTION 04 인덱스 생성/변경/삭제 </vt:lpstr>
      <vt:lpstr>SECTION 04 인덱스 생성/변경/삭제 </vt:lpstr>
      <vt:lpstr>SECTION 04 인덱스 생성/변경/삭제 </vt:lpstr>
      <vt:lpstr>SECTION 05 인덱스의 성능 비교 </vt:lpstr>
      <vt:lpstr>SECTION 05 인덱스의 성능 비교 </vt:lpstr>
      <vt:lpstr>SECTION 05 인덱스의 성능 비교 </vt:lpstr>
      <vt:lpstr>SECTION 05 인덱스의 성능 비교 </vt:lpstr>
      <vt:lpstr>SECTION 05 인덱스의 성능 비교 </vt:lpstr>
      <vt:lpstr>SECTION 06 결론: 인덱스를 생성해야 하는 경우와 그렇지 않은 경우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25</cp:revision>
  <dcterms:created xsi:type="dcterms:W3CDTF">2020-01-31T07:25:46Z</dcterms:created>
  <dcterms:modified xsi:type="dcterms:W3CDTF">2020-02-13T17:27:17Z</dcterms:modified>
</cp:coreProperties>
</file>