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2"/>
  </p:notesMasterIdLst>
  <p:handoutMasterIdLst>
    <p:handoutMasterId r:id="rId53"/>
  </p:handoutMasterIdLst>
  <p:sldIdLst>
    <p:sldId id="2333" r:id="rId2"/>
    <p:sldId id="2430" r:id="rId3"/>
    <p:sldId id="2431" r:id="rId4"/>
    <p:sldId id="2415" r:id="rId5"/>
    <p:sldId id="2416" r:id="rId6"/>
    <p:sldId id="2417" r:id="rId7"/>
    <p:sldId id="2418" r:id="rId8"/>
    <p:sldId id="2419" r:id="rId9"/>
    <p:sldId id="2420" r:id="rId10"/>
    <p:sldId id="2421" r:id="rId11"/>
    <p:sldId id="2422" r:id="rId12"/>
    <p:sldId id="2423" r:id="rId13"/>
    <p:sldId id="2424" r:id="rId14"/>
    <p:sldId id="2425" r:id="rId15"/>
    <p:sldId id="2426" r:id="rId16"/>
    <p:sldId id="2427" r:id="rId17"/>
    <p:sldId id="2428" r:id="rId18"/>
    <p:sldId id="2429" r:id="rId19"/>
    <p:sldId id="2034" r:id="rId20"/>
    <p:sldId id="2387" r:id="rId21"/>
    <p:sldId id="2341" r:id="rId22"/>
    <p:sldId id="2345" r:id="rId23"/>
    <p:sldId id="2362" r:id="rId24"/>
    <p:sldId id="2363" r:id="rId25"/>
    <p:sldId id="2399" r:id="rId26"/>
    <p:sldId id="2400" r:id="rId27"/>
    <p:sldId id="2401" r:id="rId28"/>
    <p:sldId id="2402" r:id="rId29"/>
    <p:sldId id="2403" r:id="rId30"/>
    <p:sldId id="2404" r:id="rId31"/>
    <p:sldId id="2405" r:id="rId32"/>
    <p:sldId id="2406" r:id="rId33"/>
    <p:sldId id="2407" r:id="rId34"/>
    <p:sldId id="2408" r:id="rId35"/>
    <p:sldId id="2409" r:id="rId36"/>
    <p:sldId id="2410" r:id="rId37"/>
    <p:sldId id="2346" r:id="rId38"/>
    <p:sldId id="2388" r:id="rId39"/>
    <p:sldId id="2411" r:id="rId40"/>
    <p:sldId id="2389" r:id="rId41"/>
    <p:sldId id="2392" r:id="rId42"/>
    <p:sldId id="2390" r:id="rId43"/>
    <p:sldId id="2412" r:id="rId44"/>
    <p:sldId id="2391" r:id="rId45"/>
    <p:sldId id="2393" r:id="rId46"/>
    <p:sldId id="2395" r:id="rId47"/>
    <p:sldId id="2413" r:id="rId48"/>
    <p:sldId id="2394" r:id="rId49"/>
    <p:sldId id="2396" r:id="rId50"/>
    <p:sldId id="2414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4" orient="horz" pos="2296" userDrawn="1">
          <p15:clr>
            <a:srgbClr val="A4A3A4"/>
          </p15:clr>
        </p15:guide>
        <p15:guide id="5" orient="horz" pos="27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B0A0"/>
    <a:srgbClr val="F06436"/>
    <a:srgbClr val="4BB0A0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11" autoAdjust="0"/>
    <p:restoredTop sz="50000" autoAdjust="0"/>
  </p:normalViewPr>
  <p:slideViewPr>
    <p:cSldViewPr snapToGrid="0" showGuides="1">
      <p:cViewPr varScale="1">
        <p:scale>
          <a:sx n="75" d="100"/>
          <a:sy n="75" d="100"/>
        </p:scale>
        <p:origin x="-1050" y="-102"/>
      </p:cViewPr>
      <p:guideLst>
        <p:guide orient="horz" pos="2160"/>
        <p:guide orient="horz" pos="2296"/>
        <p:guide orient="horz" pos="2727"/>
        <p:guide pos="3840"/>
        <p:guide pos="3985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2022-05-16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2022-05-16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xmlns="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xmlns="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xmlns="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xmlns="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xmlns="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xmlns="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xmlns="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xmlns="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xmlns="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xmlns="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xmlns="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xmlns="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xmlns="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xmlns="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xmlns="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xmlns="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xmlns="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xmlns="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xmlns="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xmlns="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xmlns="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xmlns="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xmlns="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xmlns="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xmlns="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xmlns="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xmlns="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:a16="http://schemas.microsoft.com/office/drawing/2014/main" xmlns="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dirty="0" err="1"/>
              <a:t>파이썬으로</a:t>
            </a:r>
            <a:r>
              <a:rPr lang="ko-KR" altLang="en-US" dirty="0"/>
              <a:t> 배우는 </a:t>
            </a:r>
            <a:r>
              <a:rPr lang="ko-KR" altLang="en-US" dirty="0" err="1"/>
              <a:t>머신러닝</a:t>
            </a:r>
            <a:r>
              <a:rPr lang="ko-KR" altLang="en-US" dirty="0"/>
              <a:t> 교과서</a:t>
            </a:r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xmlns="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xmlns="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xmlns="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xmlns="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xmlns="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4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37" name="바닥글 개체 틀 36">
            <a:extLst>
              <a:ext uri="{FF2B5EF4-FFF2-40B4-BE49-F238E27FC236}">
                <a16:creationId xmlns:a16="http://schemas.microsoft.com/office/drawing/2014/main" xmlns="" id="{55CC57BC-A88F-F246-9E0B-72F85C1B17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4180" y="6616867"/>
            <a:ext cx="4114800" cy="141497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dirty="0" err="1"/>
              <a:t>파이썬으로</a:t>
            </a:r>
            <a:r>
              <a:rPr lang="ko-KR" altLang="en-US" dirty="0"/>
              <a:t> 배우는 </a:t>
            </a:r>
            <a:r>
              <a:rPr lang="ko-KR" altLang="en-US" dirty="0" err="1"/>
              <a:t>머신러닝</a:t>
            </a:r>
            <a:r>
              <a:rPr lang="ko-KR" altLang="en-US" dirty="0"/>
              <a:t> 교과서</a:t>
            </a:r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파이썬으로 배우는 머신러닝 교과서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86" r:id="rId6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oracle.com/database/122/ARPLS/toc.htm(Oracle" TargetMode="External"/><Relationship Id="rId4" Type="http://schemas.openxmlformats.org/officeDocument/2006/relationships/hyperlink" Target="https://docs.oracle.com/cd/E11882_01/appdev.112/e40758/toc.htm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330403" cy="3591827"/>
          </a:xfrm>
        </p:spPr>
        <p:txBody>
          <a:bodyPr/>
          <a:lstStyle/>
          <a:p>
            <a:r>
              <a:rPr lang="ko-KR" altLang="en-US" sz="6000" dirty="0" smtClean="0"/>
              <a:t>이것이 </a:t>
            </a:r>
            <a:r>
              <a:rPr lang="ko-KR" altLang="en-US" sz="6000" dirty="0" err="1" smtClean="0"/>
              <a:t>오라클이다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200" dirty="0" smtClean="0"/>
              <a:t>Oracle </a:t>
            </a:r>
            <a:r>
              <a:rPr lang="ko-KR" altLang="en-US" sz="3200" dirty="0" smtClean="0"/>
              <a:t>설치부터 </a:t>
            </a:r>
            <a:r>
              <a:rPr lang="en-US" altLang="ko-KR" sz="3200" dirty="0" smtClean="0"/>
              <a:t>PL/SQL </a:t>
            </a:r>
            <a:r>
              <a:rPr lang="ko-KR" altLang="en-US" sz="3200" dirty="0" smtClean="0"/>
              <a:t>정복까지</a:t>
            </a:r>
            <a:r>
              <a:rPr lang="en-US" altLang="ko-KR" sz="3200" dirty="0" smtClean="0"/>
              <a:t>!</a:t>
            </a:r>
            <a:endParaRPr lang="x-none" sz="3200" b="1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xmlns="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우재남 지음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xmlns="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D241BC3-2D2C-354F-BE20-6B615EF877A6}"/>
              </a:ext>
            </a:extLst>
          </p:cNvPr>
          <p:cNvSpPr txBox="1"/>
          <p:nvPr/>
        </p:nvSpPr>
        <p:spPr>
          <a:xfrm>
            <a:off x="1003855" y="843918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Chapter </a:t>
            </a:r>
            <a:r>
              <a:rPr lang="en-US" dirty="0" smtClean="0"/>
              <a:t>10: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프로시저와 함수 </a:t>
            </a:r>
            <a:endParaRPr lang="x-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66053" y="1322962"/>
            <a:ext cx="2929875" cy="37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843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 01 PL/SQL </a:t>
            </a:r>
            <a:r>
              <a:rPr lang="ko-KR" altLang="en-US" dirty="0"/>
              <a:t>프로그래밍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49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373" y="808511"/>
            <a:ext cx="54483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9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36747" y="856947"/>
            <a:ext cx="545782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22933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 01 PL/SQL </a:t>
            </a:r>
            <a:r>
              <a:rPr lang="ko-KR" altLang="en-US" dirty="0"/>
              <a:t>프로그래밍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1.3 </a:t>
            </a:r>
            <a:r>
              <a:rPr lang="en-US" altLang="ko-KR" sz="2000" b="1" dirty="0" smtClean="0"/>
              <a:t>WHILE LOOP, FOR LOOP</a:t>
            </a:r>
            <a:r>
              <a:rPr lang="ko-KR" altLang="en-US" sz="2000" b="1" dirty="0" smtClean="0"/>
              <a:t>와 </a:t>
            </a:r>
            <a:r>
              <a:rPr lang="en-US" altLang="ko-KR" sz="2000" b="1" dirty="0" smtClean="0"/>
              <a:t>CONTINUE, EXIT 	 </a:t>
            </a:r>
            <a:r>
              <a:rPr lang="ko-KR" altLang="en-US" sz="2000" b="1" dirty="0" smtClean="0"/>
              <a:t> 	  </a:t>
            </a:r>
          </a:p>
          <a:p>
            <a:r>
              <a:rPr lang="en-US" altLang="ko-KR" sz="2000" dirty="0" smtClean="0"/>
              <a:t>WHILE</a:t>
            </a:r>
            <a:r>
              <a:rPr lang="ko-KR" altLang="en-US" sz="2000" dirty="0" smtClean="0"/>
              <a:t>문은 다른 프로그래밍 언어의 </a:t>
            </a:r>
            <a:r>
              <a:rPr lang="en-US" altLang="ko-KR" sz="2000" dirty="0" smtClean="0"/>
              <a:t>WHILE</a:t>
            </a:r>
            <a:r>
              <a:rPr lang="ko-KR" altLang="en-US" sz="2000" dirty="0" smtClean="0"/>
              <a:t>과 동일한 개념임</a:t>
            </a:r>
            <a:r>
              <a:rPr lang="en-US" altLang="ko-KR" sz="20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50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8435" y="1754724"/>
            <a:ext cx="55816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848" y="3051731"/>
            <a:ext cx="5196496" cy="3437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05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32517" y="1735877"/>
            <a:ext cx="55721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053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7146" y="3079109"/>
            <a:ext cx="55245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0218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 01 PL/SQL </a:t>
            </a:r>
            <a:r>
              <a:rPr lang="ko-KR" altLang="en-US" dirty="0"/>
              <a:t>프로그래밍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1.4 </a:t>
            </a:r>
            <a:r>
              <a:rPr lang="en-US" altLang="ko-KR" sz="2000" b="1" dirty="0" smtClean="0"/>
              <a:t>GOTO 	 	 </a:t>
            </a:r>
            <a:r>
              <a:rPr lang="ko-KR" altLang="en-US" sz="2000" b="1" dirty="0" smtClean="0"/>
              <a:t> 	  </a:t>
            </a:r>
          </a:p>
          <a:p>
            <a:r>
              <a:rPr lang="en-US" altLang="ko-KR" sz="2000" dirty="0" smtClean="0"/>
              <a:t>GOTO</a:t>
            </a:r>
            <a:r>
              <a:rPr lang="ko-KR" altLang="en-US" sz="2000" dirty="0" smtClean="0"/>
              <a:t>문을 만나면 지정한 위치로 무조건 이동하게 됨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smtClean="0"/>
              <a:t>위치는 </a:t>
            </a:r>
            <a:r>
              <a:rPr lang="en-US" altLang="ko-KR" sz="2000" dirty="0" smtClean="0"/>
              <a:t>&lt;&lt; </a:t>
            </a:r>
            <a:r>
              <a:rPr lang="ko-KR" altLang="en-US" sz="2000" dirty="0" smtClean="0"/>
              <a:t>라벨 이름 </a:t>
            </a: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으로 지정해 놓을 수 있음</a:t>
            </a:r>
            <a:r>
              <a:rPr lang="en-US" altLang="ko-KR" sz="20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51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1363" y="2290763"/>
            <a:ext cx="562927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4929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 01 PL/SQL </a:t>
            </a:r>
            <a:r>
              <a:rPr lang="ko-KR" altLang="en-US" dirty="0"/>
              <a:t>프로그래밍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1.5 </a:t>
            </a:r>
            <a:r>
              <a:rPr lang="ko-KR" altLang="en-US" sz="2000" b="1" dirty="0" err="1" smtClean="0"/>
              <a:t>일시정지를</a:t>
            </a:r>
            <a:r>
              <a:rPr lang="ko-KR" altLang="en-US" sz="2000" b="1" dirty="0" smtClean="0"/>
              <a:t> 위한 </a:t>
            </a:r>
            <a:r>
              <a:rPr lang="en-US" altLang="ko-KR" sz="2000" b="1" dirty="0" smtClean="0"/>
              <a:t>DBMS_LOCK.SLEEP( ) 	 	 </a:t>
            </a:r>
            <a:r>
              <a:rPr lang="ko-KR" altLang="en-US" sz="2000" b="1" dirty="0" smtClean="0"/>
              <a:t> 	  </a:t>
            </a:r>
          </a:p>
          <a:p>
            <a:r>
              <a:rPr lang="ko-KR" altLang="en-US" sz="2000" dirty="0" smtClean="0"/>
              <a:t>코드의 실행을 </a:t>
            </a:r>
            <a:r>
              <a:rPr lang="ko-KR" altLang="en-US" sz="2000" dirty="0" err="1" smtClean="0"/>
              <a:t>일시정지하기</a:t>
            </a:r>
            <a:r>
              <a:rPr lang="ko-KR" altLang="en-US" sz="2000" dirty="0" smtClean="0"/>
              <a:t> 위해서 </a:t>
            </a:r>
            <a:r>
              <a:rPr lang="en-US" altLang="ko-KR" sz="2000" dirty="0" smtClean="0"/>
              <a:t>DBMS_LOCK.SLEEP(</a:t>
            </a:r>
            <a:r>
              <a:rPr lang="ko-KR" altLang="en-US" sz="2000" dirty="0" smtClean="0"/>
              <a:t>초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패키지를 사용할 수 있음</a:t>
            </a:r>
            <a:r>
              <a:rPr lang="en-US" altLang="ko-KR" sz="20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57550" y="2466975"/>
            <a:ext cx="56769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6850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 01 PL/SQL </a:t>
            </a:r>
            <a:r>
              <a:rPr lang="ko-KR" altLang="en-US" dirty="0"/>
              <a:t>프로그래밍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1.6 </a:t>
            </a:r>
            <a:r>
              <a:rPr lang="ko-KR" altLang="en-US" sz="2000" b="1" dirty="0" smtClean="0"/>
              <a:t>예외 처리 </a:t>
            </a:r>
            <a:r>
              <a:rPr lang="en-US" altLang="ko-KR" sz="2000" b="1" dirty="0" smtClean="0"/>
              <a:t>	 </a:t>
            </a:r>
            <a:r>
              <a:rPr lang="ko-KR" altLang="en-US" sz="2000" b="1" dirty="0" smtClean="0"/>
              <a:t> 	  </a:t>
            </a:r>
          </a:p>
          <a:p>
            <a:r>
              <a:rPr lang="en-US" altLang="ko-KR" sz="2000" dirty="0" smtClean="0"/>
              <a:t>Oracle</a:t>
            </a:r>
            <a:r>
              <a:rPr lang="ko-KR" altLang="en-US" sz="2000" dirty="0" smtClean="0"/>
              <a:t>은 예외 상황</a:t>
            </a:r>
            <a:r>
              <a:rPr lang="en-US" altLang="ko-KR" sz="2000" dirty="0" smtClean="0"/>
              <a:t>(=</a:t>
            </a:r>
            <a:r>
              <a:rPr lang="ko-KR" altLang="en-US" sz="2000" dirty="0" smtClean="0"/>
              <a:t>오류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이 발생할 경우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몇 가지 방식으로 예외 처리하는 방법을 제공함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Oracle </a:t>
            </a:r>
            <a:r>
              <a:rPr lang="ko-KR" altLang="en-US" sz="2000" dirty="0" smtClean="0"/>
              <a:t>예외 처리</a:t>
            </a:r>
            <a:endParaRPr lang="en-US" altLang="ko-KR" sz="1600" dirty="0" smtClean="0"/>
          </a:p>
          <a:p>
            <a:pPr>
              <a:buNone/>
            </a:pPr>
            <a:r>
              <a:rPr lang="en-US" sz="1600" dirty="0" smtClean="0"/>
              <a:t>    - </a:t>
            </a:r>
            <a:r>
              <a:rPr lang="en-US" altLang="ko-KR" sz="1600" dirty="0" smtClean="0"/>
              <a:t>Oracle</a:t>
            </a:r>
            <a:r>
              <a:rPr lang="ko-KR" altLang="en-US" sz="1600" dirty="0" smtClean="0"/>
              <a:t>에서 내부에 정의된 예외 중 </a:t>
            </a:r>
            <a:r>
              <a:rPr lang="en-US" altLang="ko-KR" sz="1600" dirty="0" smtClean="0"/>
              <a:t>PL/SQL</a:t>
            </a:r>
            <a:r>
              <a:rPr lang="ko-KR" altLang="en-US" sz="1600" dirty="0" smtClean="0"/>
              <a:t>에서 자주 발생하는 것은 약 </a:t>
            </a:r>
            <a:r>
              <a:rPr lang="en-US" altLang="ko-KR" sz="1600" dirty="0" smtClean="0"/>
              <a:t>20</a:t>
            </a:r>
            <a:r>
              <a:rPr lang="ko-KR" altLang="en-US" sz="1600" dirty="0" smtClean="0"/>
              <a:t>여 가지 있음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3135" y="2660025"/>
            <a:ext cx="5029201" cy="4042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7427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 01 PL/SQL </a:t>
            </a:r>
            <a:r>
              <a:rPr lang="ko-KR" altLang="en-US" dirty="0"/>
              <a:t>프로그래밍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54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850" y="2132492"/>
            <a:ext cx="55626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1818610" y="1882468"/>
            <a:ext cx="19619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[Oracle  </a:t>
            </a:r>
            <a:r>
              <a:rPr lang="ko-KR" altLang="en-US" sz="1400" dirty="0" smtClean="0"/>
              <a:t>예외처리 형식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154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0014" y="2089927"/>
            <a:ext cx="553402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7713572" y="1901932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예시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29818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 01 PL/SQL </a:t>
            </a:r>
            <a:r>
              <a:rPr lang="ko-KR" altLang="en-US" dirty="0"/>
              <a:t>프로그래밍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/>
              <a:t>사용자 정의 예외 처리</a:t>
            </a:r>
            <a:endParaRPr lang="en-US" altLang="ko-KR" sz="1600" dirty="0" smtClean="0"/>
          </a:p>
          <a:p>
            <a:pPr>
              <a:buNone/>
            </a:pPr>
            <a:r>
              <a:rPr lang="en-US" sz="1600" dirty="0" smtClean="0"/>
              <a:t>    - </a:t>
            </a:r>
            <a:r>
              <a:rPr lang="ko-KR" altLang="en-US" sz="1600" dirty="0" smtClean="0"/>
              <a:t>사용자 정의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예외 처리란 오류가 발생하면 오류 메시지를 변경해서 출력할 때 사용함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55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675" y="2387225"/>
            <a:ext cx="551497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5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707" y="2335140"/>
            <a:ext cx="559117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1818610" y="2096485"/>
            <a:ext cx="23887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사용자 정의 예외처리 형식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7690874" y="2112698"/>
            <a:ext cx="13801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mtClean="0"/>
              <a:t>[SQLCODE</a:t>
            </a:r>
            <a:r>
              <a:rPr lang="ko-KR" altLang="en-US" sz="1400" dirty="0" smtClean="0"/>
              <a:t> 사용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87431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 01 PL/SQL </a:t>
            </a:r>
            <a:r>
              <a:rPr lang="ko-KR" altLang="en-US" dirty="0"/>
              <a:t>프로그래밍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56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237" y="1686331"/>
            <a:ext cx="565785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6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65309" y="1692207"/>
            <a:ext cx="56007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2253112" y="1451217"/>
            <a:ext cx="18101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강제로 예외가 발생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8177257" y="1490128"/>
            <a:ext cx="27513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[RAISE_APPLICATION_ERROR </a:t>
            </a:r>
            <a:r>
              <a:rPr lang="ko-KR" altLang="en-US" sz="1400" dirty="0" smtClean="0"/>
              <a:t>사용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89501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 01 PL/SQL </a:t>
            </a:r>
            <a:r>
              <a:rPr lang="ko-KR" altLang="en-US" dirty="0"/>
              <a:t>프로그래밍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1.7 </a:t>
            </a:r>
            <a:r>
              <a:rPr lang="ko-KR" altLang="en-US" sz="2000" b="1" dirty="0" smtClean="0"/>
              <a:t>동적 </a:t>
            </a:r>
            <a:r>
              <a:rPr lang="en-US" altLang="ko-KR" sz="2000" b="1" dirty="0" smtClean="0"/>
              <a:t>SQL 	 	 </a:t>
            </a:r>
            <a:r>
              <a:rPr lang="ko-KR" altLang="en-US" sz="2000" b="1" dirty="0" smtClean="0"/>
              <a:t> 	  </a:t>
            </a:r>
          </a:p>
          <a:p>
            <a:r>
              <a:rPr lang="en-US" altLang="ko-KR" sz="2000" dirty="0" smtClean="0"/>
              <a:t>EXECUTE IMMEDIATE</a:t>
            </a:r>
            <a:r>
              <a:rPr lang="ko-KR" altLang="en-US" sz="2000" dirty="0" smtClean="0"/>
              <a:t>문은 </a:t>
            </a:r>
            <a:r>
              <a:rPr lang="en-US" altLang="ko-KR" sz="2000" dirty="0" smtClean="0"/>
              <a:t>SQL </a:t>
            </a:r>
            <a:r>
              <a:rPr lang="ko-KR" altLang="en-US" sz="2000" dirty="0" smtClean="0"/>
              <a:t>문장을 실행시켜 주는 기능을 함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774" y="3205061"/>
            <a:ext cx="54864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882336" y="2952504"/>
            <a:ext cx="3690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err="1" smtClean="0"/>
              <a:t>userID</a:t>
            </a:r>
            <a:r>
              <a:rPr lang="ko-KR" altLang="en-US" sz="1400" dirty="0" smtClean="0"/>
              <a:t>가 ‘</a:t>
            </a:r>
            <a:r>
              <a:rPr lang="en-US" altLang="ko-KR" sz="1400" dirty="0" smtClean="0"/>
              <a:t>EJW</a:t>
            </a:r>
            <a:r>
              <a:rPr lang="ko-KR" altLang="en-US" sz="1400" dirty="0" smtClean="0"/>
              <a:t>’인 사람의 키를 확인하는 코드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157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7768" y="2552599"/>
            <a:ext cx="547687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6978336" y="2287780"/>
            <a:ext cx="15488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동적 </a:t>
            </a:r>
            <a:r>
              <a:rPr lang="en-US" altLang="ko-KR" sz="1400" dirty="0" smtClean="0"/>
              <a:t>SQL</a:t>
            </a:r>
            <a:r>
              <a:rPr lang="ko-KR" altLang="en-US" sz="1400" dirty="0" smtClean="0"/>
              <a:t>을 활용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86319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xmlns="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3"/>
            <a:ext cx="11281052" cy="52776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x-none"/>
              <a:t>CHAPTER </a:t>
            </a:r>
            <a:r>
              <a:rPr lang="en-US" dirty="0" smtClean="0"/>
              <a:t>10-2</a:t>
            </a:r>
            <a:r>
              <a:rPr lang="x-none" smtClean="0"/>
              <a:t> </a:t>
            </a:r>
            <a:r>
              <a:rPr lang="ko-KR" altLang="en-US" smtClean="0"/>
              <a:t>스토어드 프로시저와 함수     </a:t>
            </a:r>
            <a:endParaRPr lang="ko-KR" altLang="en-US" dirty="0"/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/>
              <a:t>학습 목표 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SECTION 01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- 1.1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프로시저의 개요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- 1.2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프로시저의 특징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SECTION 02 </a:t>
            </a:r>
            <a:r>
              <a:rPr lang="ko-KR" altLang="en-US" dirty="0" smtClean="0"/>
              <a:t>함수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- 2.1 </a:t>
            </a:r>
            <a:r>
              <a:rPr lang="ko-KR" altLang="en-US" dirty="0" smtClean="0"/>
              <a:t>함수의 생성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- 2.2 </a:t>
            </a:r>
            <a:r>
              <a:rPr lang="ko-KR" altLang="en-US" dirty="0" smtClean="0"/>
              <a:t>함수 실습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- 2.3 </a:t>
            </a:r>
            <a:r>
              <a:rPr lang="ko-KR" altLang="en-US" dirty="0" smtClean="0"/>
              <a:t>테이블 반환 함수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SECTION 03 </a:t>
            </a:r>
            <a:r>
              <a:rPr lang="ko-KR" altLang="en-US" dirty="0" smtClean="0"/>
              <a:t>커서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- 3.1 </a:t>
            </a:r>
            <a:r>
              <a:rPr lang="ko-KR" altLang="en-US" dirty="0" smtClean="0"/>
              <a:t>커서의 개요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- 3.2 </a:t>
            </a:r>
            <a:r>
              <a:rPr lang="ko-KR" altLang="en-US" dirty="0" smtClean="0"/>
              <a:t>커서의 처리 순서 	</a:t>
            </a:r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74999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xmlns="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3"/>
            <a:ext cx="11281052" cy="52776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x-none" altLang="ko-KR"/>
              <a:t>CHAPTER </a:t>
            </a:r>
            <a:r>
              <a:rPr lang="en-US" altLang="ko-KR" dirty="0" smtClean="0"/>
              <a:t>10-1</a:t>
            </a:r>
            <a:r>
              <a:rPr lang="x-none" altLang="ko-KR" smtClean="0"/>
              <a:t> </a:t>
            </a:r>
            <a:r>
              <a:rPr lang="en-US" altLang="ko-KR" smtClean="0"/>
              <a:t>PL/SQL</a:t>
            </a:r>
            <a:endParaRPr lang="ko-KR" altLang="en-US" dirty="0"/>
          </a:p>
          <a:p>
            <a:pPr lvl="1">
              <a:lnSpc>
                <a:spcPts val="2600"/>
              </a:lnSpc>
              <a:buNone/>
            </a:pPr>
            <a:r>
              <a:rPr lang="ko-KR" altLang="en-US" dirty="0"/>
              <a:t>학습 목표 </a:t>
            </a:r>
            <a:endParaRPr lang="en-US" altLang="ko-KR" dirty="0" smtClean="0"/>
          </a:p>
          <a:p>
            <a:pPr lvl="1">
              <a:lnSpc>
                <a:spcPts val="2600"/>
              </a:lnSpc>
              <a:buNone/>
            </a:pPr>
            <a:r>
              <a:rPr lang="en-US" altLang="ko-KR" dirty="0" smtClean="0"/>
              <a:t>SECTION </a:t>
            </a:r>
            <a:r>
              <a:rPr lang="en-US" altLang="ko-KR" dirty="0" smtClean="0"/>
              <a:t>03 PL/SQL </a:t>
            </a:r>
            <a:r>
              <a:rPr lang="ko-KR" altLang="en-US" dirty="0" smtClean="0"/>
              <a:t>프로그래밍 	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dirty="0" smtClean="0"/>
              <a:t>- 3.1 IF…ELSE… 	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dirty="0" smtClean="0"/>
              <a:t>- 3.2 CASE 	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dirty="0" smtClean="0"/>
              <a:t>- 3.3 WHILE LOOP, FOR LOOP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CONTINUE, EXIT 	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dirty="0" smtClean="0"/>
              <a:t>- 3.4 GOTO 	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dirty="0" smtClean="0"/>
              <a:t>- 3.5 </a:t>
            </a:r>
            <a:r>
              <a:rPr lang="ko-KR" altLang="en-US" dirty="0" err="1" smtClean="0"/>
              <a:t>일시정지를</a:t>
            </a:r>
            <a:r>
              <a:rPr lang="ko-KR" altLang="en-US" dirty="0" smtClean="0"/>
              <a:t> 위한 </a:t>
            </a:r>
            <a:r>
              <a:rPr lang="en-US" altLang="ko-KR" dirty="0" smtClean="0"/>
              <a:t>DBMS_LOCK.SLEEP( ) 	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dirty="0" smtClean="0"/>
              <a:t>- 3.6 </a:t>
            </a:r>
            <a:r>
              <a:rPr lang="ko-KR" altLang="en-US" dirty="0" smtClean="0"/>
              <a:t>예외 처리 	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dirty="0" smtClean="0"/>
              <a:t>- 3.7 </a:t>
            </a:r>
            <a:r>
              <a:rPr lang="ko-KR" altLang="en-US" dirty="0" smtClean="0"/>
              <a:t>동적 </a:t>
            </a:r>
            <a:r>
              <a:rPr lang="en-US" altLang="ko-KR" dirty="0" smtClean="0"/>
              <a:t>SQL	</a:t>
            </a:r>
            <a:r>
              <a:rPr lang="ko-KR" altLang="en-US" dirty="0" smtClean="0"/>
              <a:t> 	</a:t>
            </a:r>
            <a:endParaRPr lang="x-none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045491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xmlns="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3"/>
            <a:ext cx="11281052" cy="5277678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SECTION 04 </a:t>
            </a:r>
            <a:r>
              <a:rPr lang="ko-KR" altLang="en-US" dirty="0" smtClean="0"/>
              <a:t>패키지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- 4.1 </a:t>
            </a:r>
            <a:r>
              <a:rPr lang="ko-KR" altLang="en-US" dirty="0" smtClean="0"/>
              <a:t>패키지의 개요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- 4.2 </a:t>
            </a:r>
            <a:r>
              <a:rPr lang="ko-KR" altLang="en-US" dirty="0" smtClean="0"/>
              <a:t>패키지 생성 	</a:t>
            </a:r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/>
              <a:t>	</a:t>
            </a:r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/>
              <a:t>	</a:t>
            </a:r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74999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x-none" sz="3600" b="1">
                <a:cs typeface="+mj-cs"/>
              </a:rPr>
              <a:t>CHAPTER </a:t>
            </a:r>
            <a:r>
              <a:rPr lang="en-US" sz="3600" b="1" dirty="0" smtClean="0">
                <a:cs typeface="+mj-cs"/>
              </a:rPr>
              <a:t>10-2</a:t>
            </a:r>
            <a:r>
              <a:rPr lang="ko-KR" altLang="en-US" sz="3600" b="1" dirty="0" smtClean="0">
                <a:cs typeface="+mj-cs"/>
              </a:rPr>
              <a:t> </a:t>
            </a:r>
            <a:r>
              <a:rPr lang="ko-KR" altLang="en-US" sz="3600" b="1" dirty="0" err="1" smtClean="0">
                <a:cs typeface="+mj-cs"/>
              </a:rPr>
              <a:t>스토어드</a:t>
            </a:r>
            <a:r>
              <a:rPr lang="ko-KR" altLang="en-US" sz="3600" b="1" dirty="0" smtClean="0">
                <a:cs typeface="+mj-cs"/>
              </a:rPr>
              <a:t> 프로시저와 함수    </a:t>
            </a:r>
            <a:endParaRPr lang="ko-KR" altLang="en-US" sz="3600" b="1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 장의 핵심 개념</a:t>
            </a:r>
            <a:endParaRPr lang="x-none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545AC3E0-CE34-1C49-9C60-9D85619F3E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2" y="765313"/>
            <a:ext cx="11625613" cy="563079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10-2</a:t>
            </a:r>
            <a:r>
              <a:rPr lang="ko-KR" altLang="en-US" sz="2000" dirty="0" smtClean="0"/>
              <a:t>장에서는 </a:t>
            </a:r>
            <a:r>
              <a:rPr lang="en-US" altLang="ko-KR" sz="2000" dirty="0" smtClean="0"/>
              <a:t>Oracle </a:t>
            </a:r>
            <a:r>
              <a:rPr lang="ko-KR" altLang="en-US" sz="2000" dirty="0" smtClean="0"/>
              <a:t>안에서 프로그래밍 언어의 기능과 비슷한 </a:t>
            </a:r>
            <a:r>
              <a:rPr lang="ko-KR" altLang="en-US" sz="2000" dirty="0" err="1" smtClean="0"/>
              <a:t>스토어드</a:t>
            </a:r>
            <a:r>
              <a:rPr lang="ko-KR" altLang="en-US" sz="2000" dirty="0" smtClean="0"/>
              <a:t> 프로시저 및 함수를 학습함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     - 1. </a:t>
            </a:r>
            <a:r>
              <a:rPr lang="ko-KR" altLang="en-US" sz="1600" dirty="0" err="1" smtClean="0"/>
              <a:t>스토어드</a:t>
            </a:r>
            <a:r>
              <a:rPr lang="ko-KR" altLang="en-US" sz="1600" dirty="0" smtClean="0"/>
              <a:t> 프로시저와 함수는 </a:t>
            </a:r>
            <a:r>
              <a:rPr lang="en-US" altLang="ko-KR" sz="1600" dirty="0" smtClean="0"/>
              <a:t>Oracle</a:t>
            </a:r>
            <a:r>
              <a:rPr lang="ko-KR" altLang="en-US" sz="1600" dirty="0" smtClean="0"/>
              <a:t>에서 제공하는 프로그래밍 기능이다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     - 2. </a:t>
            </a:r>
            <a:r>
              <a:rPr lang="ko-KR" altLang="en-US" sz="1600" dirty="0" err="1" smtClean="0"/>
              <a:t>스토어드</a:t>
            </a:r>
            <a:r>
              <a:rPr lang="ko-KR" altLang="en-US" sz="1600" dirty="0" smtClean="0"/>
              <a:t> 프로시저는 매개변수도 사용이 가능하며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호출은 </a:t>
            </a:r>
            <a:r>
              <a:rPr lang="en-US" altLang="ko-KR" sz="1600" dirty="0" smtClean="0"/>
              <a:t>EXECUTE</a:t>
            </a:r>
            <a:r>
              <a:rPr lang="ko-KR" altLang="en-US" sz="1600" dirty="0" smtClean="0"/>
              <a:t>문을 사용한다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     - 3. </a:t>
            </a:r>
            <a:r>
              <a:rPr lang="ko-KR" altLang="en-US" sz="1600" dirty="0" smtClean="0"/>
              <a:t>함수는 반환하는 값이 반드시 있으며 주로 </a:t>
            </a:r>
            <a:r>
              <a:rPr lang="en-US" altLang="ko-KR" sz="1600" dirty="0" smtClean="0"/>
              <a:t>SELECT</a:t>
            </a:r>
            <a:r>
              <a:rPr lang="ko-KR" altLang="en-US" sz="1600" dirty="0" smtClean="0"/>
              <a:t>문 안에서 사용된다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     - 4. </a:t>
            </a:r>
            <a:r>
              <a:rPr lang="ko-KR" altLang="en-US" sz="1600" dirty="0" smtClean="0"/>
              <a:t>테이블 형식을 반환하는 함수도 사용할 수 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     - 5. </a:t>
            </a:r>
            <a:r>
              <a:rPr lang="ko-KR" altLang="en-US" sz="1600" dirty="0" smtClean="0"/>
              <a:t>커서는 일반 프로그래밍의 파일 처리와 비슷한 방법을 제공한다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8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199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2000" b="1" dirty="0" smtClean="0"/>
              <a:t>1.1 </a:t>
            </a:r>
            <a:r>
              <a:rPr lang="ko-KR" altLang="en-US" sz="2000" b="1" dirty="0" err="1" smtClean="0"/>
              <a:t>스토어드</a:t>
            </a:r>
            <a:r>
              <a:rPr lang="ko-KR" altLang="en-US" sz="2000" b="1" dirty="0" smtClean="0"/>
              <a:t> 프로시저의 개요  	</a:t>
            </a:r>
            <a:endParaRPr lang="en-US" altLang="ko-KR" sz="2000" b="1" dirty="0" smtClean="0"/>
          </a:p>
          <a:p>
            <a:r>
              <a:rPr lang="ko-KR" altLang="en-US" sz="2000" dirty="0" err="1" smtClean="0"/>
              <a:t>스토어드</a:t>
            </a:r>
            <a:r>
              <a:rPr lang="ko-KR" altLang="en-US" sz="2000" dirty="0" smtClean="0"/>
              <a:t> 프로시저</a:t>
            </a:r>
            <a:endParaRPr lang="en-US" altLang="ko-KR" sz="2000" dirty="0" smtClean="0"/>
          </a:p>
          <a:p>
            <a:pPr>
              <a:buNone/>
            </a:pPr>
            <a:r>
              <a:rPr lang="en-US" sz="1600" dirty="0" smtClean="0"/>
              <a:t>     - </a:t>
            </a:r>
            <a:r>
              <a:rPr lang="ko-KR" altLang="en-US" sz="1600" dirty="0" err="1" smtClean="0"/>
              <a:t>스토어드</a:t>
            </a:r>
            <a:r>
              <a:rPr lang="ko-KR" altLang="en-US" sz="1600" dirty="0" smtClean="0"/>
              <a:t> 프로시저란 </a:t>
            </a:r>
            <a:r>
              <a:rPr lang="en-US" altLang="ko-KR" sz="1600" dirty="0" smtClean="0"/>
              <a:t>Oracle</a:t>
            </a:r>
            <a:r>
              <a:rPr lang="ko-KR" altLang="en-US" sz="1600" dirty="0" smtClean="0"/>
              <a:t>에서 제공되는 프로그래밍 기능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    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스토어드</a:t>
            </a:r>
            <a:r>
              <a:rPr lang="ko-KR" altLang="en-US" sz="1600" dirty="0" smtClean="0"/>
              <a:t> 프로시저는 한마디로 쿼리문의 집합으로 어떠한 동작을 일괄 처리하기 위한 용도로 사용됨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6282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8709" y="2810483"/>
            <a:ext cx="56578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 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6487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747" y="1577299"/>
            <a:ext cx="57150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87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849" y="3836925"/>
            <a:ext cx="55149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875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1909" y="1513044"/>
            <a:ext cx="54864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>
          <a:xfrm>
            <a:off x="7331161" y="1240424"/>
            <a:ext cx="25683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err="1" smtClean="0"/>
              <a:t>스토어드</a:t>
            </a:r>
            <a:r>
              <a:rPr lang="ko-KR" altLang="en-US" sz="1400" dirty="0" smtClean="0"/>
              <a:t> 프로시저의 생성 예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16487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2257" y="3923489"/>
            <a:ext cx="54673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1412760" y="3565347"/>
            <a:ext cx="21061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[EXECUTE</a:t>
            </a:r>
            <a:r>
              <a:rPr lang="ko-KR" altLang="en-US" sz="1400" dirty="0" smtClean="0"/>
              <a:t>문을 사용 실행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ko-KR" altLang="en-US" sz="2000" dirty="0" err="1" smtClean="0"/>
              <a:t>스토어드</a:t>
            </a:r>
            <a:r>
              <a:rPr lang="ko-KR" altLang="en-US" sz="2000" dirty="0" smtClean="0"/>
              <a:t> 프로시저의 수정과 삭제</a:t>
            </a:r>
            <a:endParaRPr lang="en-US" altLang="ko-KR" sz="2000" dirty="0" smtClean="0"/>
          </a:p>
          <a:p>
            <a:pPr>
              <a:buNone/>
            </a:pPr>
            <a:r>
              <a:rPr lang="en-US" sz="1600" dirty="0" smtClean="0"/>
              <a:t>     - </a:t>
            </a:r>
            <a:r>
              <a:rPr lang="ko-KR" altLang="en-US" sz="1600" dirty="0" err="1" smtClean="0"/>
              <a:t>스토어드</a:t>
            </a:r>
            <a:r>
              <a:rPr lang="ko-KR" altLang="en-US" sz="1600" dirty="0" smtClean="0"/>
              <a:t> 프로시저의 수정은 </a:t>
            </a:r>
            <a:r>
              <a:rPr lang="en-US" altLang="ko-KR" sz="1600" dirty="0" smtClean="0"/>
              <a:t>CREATE OR REPLACE PROCEDURE</a:t>
            </a:r>
            <a:r>
              <a:rPr lang="ko-KR" altLang="en-US" sz="1600" dirty="0" smtClean="0"/>
              <a:t>문을 다시 사용하면 되며</a:t>
            </a:r>
            <a:r>
              <a:rPr lang="en-US" altLang="ko-KR" sz="1600" dirty="0" smtClean="0"/>
              <a:t>,</a:t>
            </a:r>
          </a:p>
          <a:p>
            <a:pPr>
              <a:buNone/>
            </a:pPr>
            <a:r>
              <a:rPr lang="ko-KR" altLang="en-US" sz="1600" dirty="0" smtClean="0"/>
              <a:t>       삭제는 </a:t>
            </a:r>
            <a:r>
              <a:rPr lang="en-US" altLang="ko-KR" sz="1600" dirty="0" smtClean="0"/>
              <a:t>DROP PROCEDURE</a:t>
            </a:r>
            <a:r>
              <a:rPr lang="ko-KR" altLang="en-US" sz="1600" dirty="0" smtClean="0"/>
              <a:t>문을 사용하면 됨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sz="1600" dirty="0" smtClean="0"/>
              <a:t>     - </a:t>
            </a:r>
            <a:r>
              <a:rPr lang="ko-KR" altLang="en-US" sz="1600" dirty="0" err="1" smtClean="0"/>
              <a:t>파라미터의</a:t>
            </a:r>
            <a:r>
              <a:rPr lang="ko-KR" altLang="en-US" sz="1600" dirty="0" smtClean="0"/>
              <a:t> 사용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실행 시에 입력 </a:t>
            </a:r>
            <a:r>
              <a:rPr lang="ko-KR" altLang="en-US" sz="1600" dirty="0" err="1" smtClean="0"/>
              <a:t>파라미터</a:t>
            </a:r>
            <a:r>
              <a:rPr lang="en-US" altLang="ko-KR" sz="1600" dirty="0" smtClean="0"/>
              <a:t>(Parameter, </a:t>
            </a:r>
            <a:r>
              <a:rPr lang="ko-KR" altLang="en-US" sz="1600" dirty="0" smtClean="0"/>
              <a:t>매개 변수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지정할 수 있음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11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502" y="3222692"/>
            <a:ext cx="54864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19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670" y="4043767"/>
            <a:ext cx="55149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19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9872" y="4783272"/>
            <a:ext cx="55340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19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87830" y="2881617"/>
            <a:ext cx="54864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197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73948" y="4354649"/>
            <a:ext cx="55530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197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36873" y="4894027"/>
            <a:ext cx="55245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197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07285" y="5540004"/>
            <a:ext cx="54864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     - </a:t>
            </a:r>
            <a:r>
              <a:rPr lang="en-US" altLang="ko-KR" sz="1600" dirty="0" smtClean="0"/>
              <a:t>PL/SQL </a:t>
            </a:r>
            <a:r>
              <a:rPr lang="ko-KR" altLang="en-US" sz="1600" dirty="0" smtClean="0"/>
              <a:t>변수의 종류 </a:t>
            </a:r>
            <a:r>
              <a:rPr lang="en-US" altLang="ko-KR" sz="1600" dirty="0" smtClean="0"/>
              <a:t>: PL/SQL </a:t>
            </a:r>
            <a:r>
              <a:rPr lang="ko-KR" altLang="en-US" sz="1600" dirty="0" smtClean="0"/>
              <a:t>변수 선언 부분에 사용할 수 있는 변수의 종류는 일반 변수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상수</a:t>
            </a:r>
            <a:r>
              <a:rPr lang="en-US" altLang="ko-KR" sz="1600" dirty="0" smtClean="0"/>
              <a:t>, %TYPE, %ROWTYPE,</a:t>
            </a:r>
          </a:p>
          <a:p>
            <a:pPr>
              <a:buNone/>
            </a:pPr>
            <a:r>
              <a:rPr lang="ko-KR" altLang="en-US" sz="1600" dirty="0" smtClean="0"/>
              <a:t>                                   레코드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컬렉션 등이 있음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129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438" y="2126912"/>
            <a:ext cx="53340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29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3486" y="2095399"/>
            <a:ext cx="538162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29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169" y="4362957"/>
            <a:ext cx="52959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     - </a:t>
            </a:r>
            <a:r>
              <a:rPr lang="ko-KR" altLang="en-US" sz="1600" dirty="0" smtClean="0"/>
              <a:t>프로그래밍 기능 </a:t>
            </a:r>
            <a:r>
              <a:rPr lang="en-US" altLang="ko-KR" sz="1600" dirty="0" smtClean="0"/>
              <a:t>: 7</a:t>
            </a:r>
            <a:r>
              <a:rPr lang="ko-KR" altLang="en-US" sz="1600" dirty="0" smtClean="0"/>
              <a:t>장의 후반부에서 공부한 ‘</a:t>
            </a:r>
            <a:r>
              <a:rPr lang="en-US" altLang="ko-KR" sz="1600" dirty="0" smtClean="0"/>
              <a:t>PL/SQL </a:t>
            </a:r>
            <a:r>
              <a:rPr lang="ko-KR" altLang="en-US" sz="1600" dirty="0" smtClean="0"/>
              <a:t>프로그래밍’의 대부분이 </a:t>
            </a:r>
            <a:r>
              <a:rPr lang="ko-KR" altLang="en-US" sz="1600" dirty="0" err="1" smtClean="0"/>
              <a:t>스토어드</a:t>
            </a:r>
            <a:r>
              <a:rPr lang="ko-KR" altLang="en-US" sz="1600" dirty="0" smtClean="0"/>
              <a:t> 프로시저에 적용될 수 있음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    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스토어드</a:t>
            </a:r>
            <a:r>
              <a:rPr lang="ko-KR" altLang="en-US" sz="1600" dirty="0" smtClean="0"/>
              <a:t> 프로시저 내의 예외 처리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스토어드</a:t>
            </a:r>
            <a:r>
              <a:rPr lang="ko-KR" altLang="en-US" sz="1600" dirty="0" smtClean="0"/>
              <a:t> 프로시저 내부에서 예외 상황</a:t>
            </a:r>
            <a:r>
              <a:rPr lang="en-US" altLang="ko-KR" sz="1600" dirty="0" smtClean="0"/>
              <a:t>(=</a:t>
            </a:r>
            <a:r>
              <a:rPr lang="ko-KR" altLang="en-US" sz="1600" dirty="0" smtClean="0"/>
              <a:t>오류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이 발생했을 경우에는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                                                 EXCEPTION WHEN </a:t>
            </a:r>
            <a:r>
              <a:rPr lang="ko-KR" altLang="en-US" sz="1600" dirty="0" smtClean="0"/>
              <a:t>예외 </a:t>
            </a:r>
            <a:r>
              <a:rPr lang="en-US" altLang="ko-KR" sz="1600" dirty="0" smtClean="0"/>
              <a:t>THEN </a:t>
            </a:r>
            <a:r>
              <a:rPr lang="ko-KR" altLang="en-US" sz="1600" dirty="0" smtClean="0"/>
              <a:t>처리할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문장 구문을 사용할 수 있음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140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099" y="675870"/>
            <a:ext cx="5324475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40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51603" y="1094563"/>
            <a:ext cx="493395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208196" y="719857"/>
            <a:ext cx="4124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입력 </a:t>
            </a:r>
            <a:r>
              <a:rPr lang="ko-KR" altLang="en-US" sz="1400" dirty="0" err="1" smtClean="0"/>
              <a:t>파라미터가</a:t>
            </a:r>
            <a:r>
              <a:rPr lang="ko-KR" altLang="en-US" sz="1400" dirty="0" smtClean="0"/>
              <a:t> 있는 </a:t>
            </a:r>
            <a:r>
              <a:rPr lang="ko-KR" altLang="en-US" sz="1400" dirty="0" err="1" smtClean="0"/>
              <a:t>스토어드</a:t>
            </a:r>
            <a:r>
              <a:rPr lang="ko-KR" altLang="en-US" sz="1400" dirty="0" smtClean="0"/>
              <a:t> 프로시저를 생성</a:t>
            </a:r>
            <a:r>
              <a:rPr lang="en-US" altLang="ko-KR" sz="1400" dirty="0" smtClean="0"/>
              <a:t>] 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331413" y="3907287"/>
            <a:ext cx="2787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출력 </a:t>
            </a:r>
            <a:r>
              <a:rPr lang="ko-KR" altLang="en-US" sz="1400" dirty="0" err="1" smtClean="0"/>
              <a:t>파라미터를</a:t>
            </a:r>
            <a:r>
              <a:rPr lang="ko-KR" altLang="en-US" sz="1400" dirty="0" smtClean="0"/>
              <a:t> 설정해서 사용</a:t>
            </a:r>
            <a:r>
              <a:rPr lang="en-US" altLang="ko-KR" sz="1400" dirty="0" smtClean="0"/>
              <a:t>]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150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001" y="1372411"/>
            <a:ext cx="4610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890" y="1935196"/>
            <a:ext cx="35528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684178" y="917112"/>
            <a:ext cx="35668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익명 프로시저에서 변수를 준비해서 사용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2150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59040" y="856642"/>
            <a:ext cx="48101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6906638" y="1302976"/>
            <a:ext cx="35668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[IF… ELSE</a:t>
            </a:r>
            <a:r>
              <a:rPr lang="ko-KR" altLang="en-US" sz="1400" dirty="0" smtClean="0"/>
              <a:t>문 사용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6981216" y="3945657"/>
            <a:ext cx="35668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[OUTPUT.PUT_LINE( )</a:t>
            </a:r>
            <a:r>
              <a:rPr lang="ko-KR" altLang="en-US" sz="1400" dirty="0" smtClean="0"/>
              <a:t>을 사용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x-none" sz="3600" b="1">
                <a:cs typeface="+mj-cs"/>
              </a:rPr>
              <a:t>CHAPTER </a:t>
            </a:r>
            <a:r>
              <a:rPr lang="en-US" sz="3600" b="1" dirty="0" smtClean="0">
                <a:cs typeface="+mj-cs"/>
              </a:rPr>
              <a:t>10-1</a:t>
            </a:r>
            <a:r>
              <a:rPr lang="x-none" sz="3600" b="1" smtClean="0">
                <a:cs typeface="+mj-cs"/>
              </a:rPr>
              <a:t> </a:t>
            </a:r>
            <a:r>
              <a:rPr lang="en-US" altLang="ko-KR" sz="3600" b="1" dirty="0" smtClean="0">
                <a:cs typeface="+mj-cs"/>
              </a:rPr>
              <a:t>PL/SQL</a:t>
            </a:r>
            <a:endParaRPr lang="ko-KR" altLang="en-US" sz="3600" b="1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078718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160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105" y="758703"/>
            <a:ext cx="4402983" cy="5767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2370305" y="1231640"/>
            <a:ext cx="35668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[CASE</a:t>
            </a:r>
            <a:r>
              <a:rPr lang="ko-KR" altLang="en-US" sz="1400" dirty="0" smtClean="0"/>
              <a:t>문을 사용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35540" y="5440474"/>
            <a:ext cx="41310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호출한 사람의 띠를 알려주는 </a:t>
            </a:r>
            <a:r>
              <a:rPr lang="ko-KR" altLang="en-US" sz="1400" dirty="0" err="1" smtClean="0"/>
              <a:t>스토어드</a:t>
            </a:r>
            <a:r>
              <a:rPr lang="ko-KR" altLang="en-US" sz="1400" dirty="0" smtClean="0"/>
              <a:t> 프로시저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2160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9966" y="1422467"/>
            <a:ext cx="39909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60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39202" y="2051304"/>
            <a:ext cx="528637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8004094" y="929151"/>
            <a:ext cx="1479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[While</a:t>
            </a:r>
            <a:r>
              <a:rPr lang="ko-KR" altLang="en-US" sz="1400" dirty="0" smtClean="0"/>
              <a:t>문을 활용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170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529" y="1118175"/>
            <a:ext cx="34290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70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7859" y="3656100"/>
            <a:ext cx="32670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70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0544" y="5379111"/>
            <a:ext cx="37242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709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03001" y="1248189"/>
            <a:ext cx="226695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709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27892" y="4087045"/>
            <a:ext cx="338137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709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35821" y="2967959"/>
            <a:ext cx="28098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7624702" y="929151"/>
            <a:ext cx="45961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사용자의 이름이 사용자 테이블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userTbl</a:t>
            </a:r>
            <a:r>
              <a:rPr lang="en-US" altLang="ko-KR" sz="1400" dirty="0" smtClean="0"/>
              <a:t> )</a:t>
            </a:r>
            <a:r>
              <a:rPr lang="ko-KR" altLang="en-US" sz="1400" dirty="0" smtClean="0"/>
              <a:t>에 있는지 확인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1317950" y="857815"/>
            <a:ext cx="23487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err="1" smtClean="0"/>
              <a:t>반복문</a:t>
            </a:r>
            <a:r>
              <a:rPr lang="ko-KR" altLang="en-US" sz="1400" dirty="0" smtClean="0"/>
              <a:t> 프로그래밍이 가능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1376315" y="3309185"/>
            <a:ext cx="19896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출력 </a:t>
            </a:r>
            <a:r>
              <a:rPr lang="ko-KR" altLang="en-US" sz="1400" dirty="0" err="1" smtClean="0"/>
              <a:t>파라미터를</a:t>
            </a:r>
            <a:r>
              <a:rPr lang="ko-KR" altLang="en-US" sz="1400" dirty="0" smtClean="0"/>
              <a:t> 활용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8360775" y="3708019"/>
            <a:ext cx="2495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예외처리</a:t>
            </a:r>
            <a:r>
              <a:rPr lang="en-US" altLang="ko-KR" sz="1400" dirty="0" smtClean="0"/>
              <a:t>, EXCEPTION</a:t>
            </a:r>
            <a:r>
              <a:rPr lang="ko-KR" altLang="en-US" sz="1400" dirty="0" smtClean="0"/>
              <a:t>을 사용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210946" y="848088"/>
            <a:ext cx="27318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[IN OUT </a:t>
            </a:r>
            <a:r>
              <a:rPr lang="ko-KR" altLang="en-US" sz="1400" dirty="0" smtClean="0"/>
              <a:t>겸용의 </a:t>
            </a:r>
            <a:r>
              <a:rPr lang="ko-KR" altLang="en-US" sz="1400" dirty="0" err="1" smtClean="0"/>
              <a:t>파라미터로</a:t>
            </a:r>
            <a:r>
              <a:rPr lang="ko-KR" altLang="en-US" sz="1400" dirty="0" smtClean="0"/>
              <a:t> 사용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909388" y="3785840"/>
            <a:ext cx="27478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입출력 겸용으로 </a:t>
            </a:r>
            <a:r>
              <a:rPr lang="ko-KR" altLang="en-US" sz="1400" dirty="0" err="1" smtClean="0"/>
              <a:t>파라미터</a:t>
            </a:r>
            <a:r>
              <a:rPr lang="ko-KR" altLang="en-US" sz="1400" dirty="0" smtClean="0"/>
              <a:t> 사용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218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236" y="1234804"/>
            <a:ext cx="444817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81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1836" y="4056535"/>
            <a:ext cx="374332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81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5486" y="637052"/>
            <a:ext cx="4914900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6749213" y="1094511"/>
            <a:ext cx="27697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[USER_OBJECTS </a:t>
            </a:r>
            <a:r>
              <a:rPr lang="ko-KR" altLang="en-US" sz="1400" dirty="0" smtClean="0"/>
              <a:t>시스템 </a:t>
            </a:r>
            <a:r>
              <a:rPr lang="ko-KR" altLang="en-US" sz="1400" dirty="0" err="1" smtClean="0"/>
              <a:t>뷰를</a:t>
            </a:r>
            <a:r>
              <a:rPr lang="ko-KR" altLang="en-US" sz="1400" dirty="0" smtClean="0"/>
              <a:t> 조회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7096180" y="3328630"/>
            <a:ext cx="2739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[USER_SOURCE </a:t>
            </a:r>
            <a:r>
              <a:rPr lang="ko-KR" altLang="en-US" sz="1400" dirty="0" smtClean="0"/>
              <a:t>시스템 </a:t>
            </a:r>
            <a:r>
              <a:rPr lang="ko-KR" altLang="en-US" sz="1400" dirty="0" err="1" smtClean="0"/>
              <a:t>뷰를</a:t>
            </a:r>
            <a:r>
              <a:rPr lang="ko-KR" altLang="en-US" sz="1400" dirty="0" smtClean="0"/>
              <a:t> 조회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2181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4534" y="5308077"/>
            <a:ext cx="4121185" cy="14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191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217" y="894539"/>
            <a:ext cx="573405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786158" y="1493345"/>
            <a:ext cx="22541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보안처리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성만 나오게 함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2191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2757" y="1195701"/>
            <a:ext cx="50387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91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42966" y="5641131"/>
            <a:ext cx="31527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7193443" y="857804"/>
            <a:ext cx="21611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[USER_SOURCE </a:t>
            </a:r>
            <a:r>
              <a:rPr lang="ko-KR" altLang="en-US" sz="1400" dirty="0" err="1" smtClean="0"/>
              <a:t>뷰를</a:t>
            </a:r>
            <a:r>
              <a:rPr lang="ko-KR" altLang="en-US" sz="1400" dirty="0" smtClean="0"/>
              <a:t> 조회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7297204" y="5290375"/>
            <a:ext cx="23487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암호화하기 이전으로 조회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86158" y="1493345"/>
            <a:ext cx="15905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소스코드를 확인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2201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35" y="1894361"/>
            <a:ext cx="401955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01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5020" y="1501713"/>
            <a:ext cx="46863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01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33402" y="3507646"/>
            <a:ext cx="44862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016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1309" y="745077"/>
            <a:ext cx="52006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016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98136" y="5820585"/>
            <a:ext cx="20859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7135060" y="1237184"/>
            <a:ext cx="22092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테이블의 행 개수를 출력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7268004" y="3228112"/>
            <a:ext cx="16321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‘동적 </a:t>
            </a:r>
            <a:r>
              <a:rPr lang="en-US" altLang="ko-KR" sz="1400" dirty="0" smtClean="0"/>
              <a:t>SQL</a:t>
            </a:r>
            <a:r>
              <a:rPr lang="ko-KR" altLang="en-US" sz="1400" dirty="0" smtClean="0"/>
              <a:t>’을 활용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7079936" y="5462231"/>
            <a:ext cx="8723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행 출력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211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268" y="904267"/>
            <a:ext cx="498157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11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39596" y="1989813"/>
            <a:ext cx="55245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7845179" y="1636018"/>
            <a:ext cx="2719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err="1" smtClean="0"/>
              <a:t>userTBL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구조와 </a:t>
            </a:r>
            <a:r>
              <a:rPr lang="en-US" altLang="ko-KR" sz="1400" dirty="0" err="1" smtClean="0"/>
              <a:t>v_userData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구조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337376" y="1334461"/>
            <a:ext cx="15905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레코드의 사용법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2222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835" y="1841568"/>
            <a:ext cx="512445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22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3524" y="1108306"/>
            <a:ext cx="5305020" cy="5558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7141546" y="737831"/>
            <a:ext cx="2624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컬렉션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타입의 변수의 사용법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1.2 </a:t>
            </a:r>
            <a:r>
              <a:rPr lang="ko-KR" altLang="en-US" sz="2000" b="1" dirty="0" err="1" smtClean="0"/>
              <a:t>스토어드</a:t>
            </a:r>
            <a:r>
              <a:rPr lang="ko-KR" altLang="en-US" sz="2000" b="1" dirty="0" smtClean="0"/>
              <a:t> 프로시저의 특징  	 </a:t>
            </a:r>
            <a:r>
              <a:rPr lang="en-US" altLang="ko-KR" sz="2000" b="1" dirty="0" smtClean="0"/>
              <a:t> 	 </a:t>
            </a:r>
            <a:r>
              <a:rPr lang="ko-KR" altLang="en-US" sz="2000" b="1" dirty="0" smtClean="0"/>
              <a:t> 	  </a:t>
            </a:r>
          </a:p>
          <a:p>
            <a:r>
              <a:rPr lang="ko-KR" altLang="en-US" sz="2000" dirty="0" err="1" smtClean="0"/>
              <a:t>스토어드</a:t>
            </a:r>
            <a:r>
              <a:rPr lang="ko-KR" altLang="en-US" sz="2000" dirty="0" smtClean="0"/>
              <a:t> 프로시저의 특징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    </a:t>
            </a:r>
            <a:r>
              <a:rPr lang="en-US" altLang="ko-KR" sz="1600" dirty="0" smtClean="0"/>
              <a:t>- Oracle</a:t>
            </a:r>
            <a:r>
              <a:rPr lang="ko-KR" altLang="en-US" sz="1600" dirty="0" smtClean="0"/>
              <a:t>의 성능을 향상시킬 수 있음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sz="1600" dirty="0" smtClean="0"/>
              <a:t>    - </a:t>
            </a:r>
            <a:r>
              <a:rPr lang="ko-KR" altLang="en-US" sz="1600" dirty="0" smtClean="0"/>
              <a:t>유지관리가 간편함</a:t>
            </a:r>
            <a:r>
              <a:rPr lang="en-US" altLang="ko-KR" sz="1600" dirty="0" smtClean="0"/>
              <a:t>.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- </a:t>
            </a:r>
            <a:r>
              <a:rPr lang="ko-KR" altLang="en-US" sz="1600" dirty="0" smtClean="0"/>
              <a:t>예외 처리 및 </a:t>
            </a:r>
            <a:r>
              <a:rPr lang="ko-KR" altLang="en-US" sz="1600" dirty="0" err="1" smtClean="0"/>
              <a:t>모듈식</a:t>
            </a:r>
            <a:r>
              <a:rPr lang="ko-KR" altLang="en-US" sz="1600" dirty="0" smtClean="0"/>
              <a:t> 프로그래밍이 가능함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sz="1600" dirty="0" smtClean="0"/>
              <a:t>    - </a:t>
            </a:r>
            <a:r>
              <a:rPr lang="ko-KR" altLang="en-US" sz="1600" dirty="0" smtClean="0"/>
              <a:t>네트워크 </a:t>
            </a:r>
            <a:r>
              <a:rPr lang="ko-KR" altLang="en-US" sz="1600" dirty="0" err="1" smtClean="0"/>
              <a:t>전송량의</a:t>
            </a:r>
            <a:r>
              <a:rPr lang="ko-KR" altLang="en-US" sz="1600" dirty="0" smtClean="0"/>
              <a:t> 감소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함수 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2.1 </a:t>
            </a:r>
            <a:r>
              <a:rPr lang="ko-KR" altLang="en-US" sz="2000" b="1" dirty="0" smtClean="0"/>
              <a:t>함수의 생성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 	 </a:t>
            </a:r>
            <a:r>
              <a:rPr lang="en-US" altLang="ko-KR" sz="2000" b="1" dirty="0" smtClean="0"/>
              <a:t> 	 </a:t>
            </a:r>
            <a:r>
              <a:rPr lang="ko-KR" altLang="en-US" sz="2000" b="1" dirty="0" smtClean="0"/>
              <a:t> 	  </a:t>
            </a:r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함수</a:t>
            </a: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ko-KR" altLang="en-US" sz="1600" dirty="0" smtClean="0"/>
              <a:t>   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함수는 앞 절에서 살펴본 스토어드 프로시저와 조금 비슷해 보이지만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일반적인 </a:t>
            </a:r>
            <a:r>
              <a:rPr lang="ko-KR" altLang="en-US" sz="1600" dirty="0" err="1" smtClean="0"/>
              <a:t>프로그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래밍</a:t>
            </a:r>
            <a:r>
              <a:rPr lang="ko-KR" altLang="en-US" sz="1600" dirty="0" smtClean="0"/>
              <a:t> 언어에서 사용되는 </a:t>
            </a: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함수와 같이 복잡한 프로그래밍이 가능하도록 지원함</a:t>
            </a:r>
            <a:r>
              <a:rPr lang="en-US" altLang="ko-KR" sz="1600" dirty="0" smtClean="0"/>
              <a:t>.</a:t>
            </a:r>
            <a:endParaRPr lang="x-none" sz="12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966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921" y="2834903"/>
            <a:ext cx="557212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66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9730" y="2818994"/>
            <a:ext cx="55626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함수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smtClean="0"/>
              <a:t>함수와 </a:t>
            </a:r>
            <a:r>
              <a:rPr lang="ko-KR" altLang="en-US" sz="2000" dirty="0" err="1" smtClean="0"/>
              <a:t>스토어드</a:t>
            </a:r>
            <a:r>
              <a:rPr lang="ko-KR" altLang="en-US" sz="2000" dirty="0" smtClean="0"/>
              <a:t> 프로시저의 차이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    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스토어드</a:t>
            </a:r>
            <a:r>
              <a:rPr lang="ko-KR" altLang="en-US" sz="1600" dirty="0" smtClean="0"/>
              <a:t> 프로시저의 </a:t>
            </a:r>
            <a:r>
              <a:rPr lang="ko-KR" altLang="en-US" sz="1600" dirty="0" err="1" smtClean="0"/>
              <a:t>파라미터와</a:t>
            </a:r>
            <a:r>
              <a:rPr lang="ko-KR" altLang="en-US" sz="1600" dirty="0" smtClean="0"/>
              <a:t> 달리 </a:t>
            </a:r>
            <a:r>
              <a:rPr lang="en-US" altLang="ko-KR" sz="1600" dirty="0" smtClean="0"/>
              <a:t>IN, OUT, IN OUT </a:t>
            </a:r>
            <a:r>
              <a:rPr lang="ko-KR" altLang="en-US" sz="1600" dirty="0" smtClean="0"/>
              <a:t>등을 사용할 수 없음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함수는 모두 </a:t>
            </a:r>
            <a:r>
              <a:rPr lang="ko-KR" altLang="en-US" sz="1600" dirty="0" err="1" smtClean="0"/>
              <a:t>입력파라미터로</a:t>
            </a:r>
            <a:r>
              <a:rPr lang="ko-KR" altLang="en-US" sz="1600" dirty="0" smtClean="0"/>
              <a:t> 사용됨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   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함수는 </a:t>
            </a:r>
            <a:r>
              <a:rPr lang="en-US" altLang="ko-KR" sz="1600" dirty="0" smtClean="0"/>
              <a:t>RETURN</a:t>
            </a:r>
            <a:r>
              <a:rPr lang="ko-KR" altLang="en-US" sz="1600" dirty="0" smtClean="0"/>
              <a:t>문으로 반환할 값의 데이터 형식을 지정하고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본문 안에서는 </a:t>
            </a:r>
            <a:r>
              <a:rPr lang="en-US" altLang="ko-KR" sz="1600" dirty="0" smtClean="0"/>
              <a:t>RETURN</a:t>
            </a:r>
            <a:r>
              <a:rPr lang="ko-KR" altLang="en-US" sz="1600" dirty="0" smtClean="0"/>
              <a:t>문으로 하나의 값을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반환해야 함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스토어드</a:t>
            </a:r>
            <a:r>
              <a:rPr lang="ko-KR" altLang="en-US" sz="1600" dirty="0" smtClean="0"/>
              <a:t> 프로시저는 별도의 반환하는 구문이 없으며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꼭 필요하다면 여러 개의 </a:t>
            </a:r>
            <a:r>
              <a:rPr lang="en-US" altLang="ko-KR" sz="1600" dirty="0" smtClean="0"/>
              <a:t>OUT </a:t>
            </a:r>
            <a:r>
              <a:rPr lang="ko-KR" altLang="en-US" sz="1600" dirty="0" err="1" smtClean="0"/>
              <a:t>파라미터를</a:t>
            </a:r>
            <a:endParaRPr lang="ko-KR" altLang="en-US" sz="1600" dirty="0" smtClean="0"/>
          </a:p>
          <a:p>
            <a:pPr>
              <a:buNone/>
            </a:pPr>
            <a:r>
              <a:rPr lang="ko-KR" altLang="en-US" sz="1600" dirty="0" smtClean="0"/>
              <a:t>       사용해서 값을 반환할 수 있었음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    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스토어드</a:t>
            </a:r>
            <a:r>
              <a:rPr lang="ko-KR" altLang="en-US" sz="1600" dirty="0" smtClean="0"/>
              <a:t> 프로시저는 </a:t>
            </a:r>
            <a:r>
              <a:rPr lang="en-US" altLang="ko-KR" sz="1600" dirty="0" smtClean="0"/>
              <a:t>EXECUTE</a:t>
            </a:r>
            <a:r>
              <a:rPr lang="ko-KR" altLang="en-US" sz="1600" dirty="0" smtClean="0"/>
              <a:t>로 호출하지만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함수는 </a:t>
            </a:r>
            <a:r>
              <a:rPr lang="en-US" altLang="ko-KR" sz="1600" dirty="0" smtClean="0"/>
              <a:t>EXECUTE</a:t>
            </a:r>
            <a:r>
              <a:rPr lang="ko-KR" altLang="en-US" sz="1600" dirty="0" smtClean="0"/>
              <a:t>뿐 아니라</a:t>
            </a:r>
            <a:r>
              <a:rPr lang="en-US" altLang="ko-KR" sz="1600" dirty="0" smtClean="0"/>
              <a:t>, SELECT </a:t>
            </a:r>
            <a:r>
              <a:rPr lang="ko-KR" altLang="en-US" sz="1600" dirty="0" smtClean="0"/>
              <a:t>문장 안에서도 호출됨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</a:t>
            </a:r>
            <a:r>
              <a:rPr lang="en-US" altLang="ko-KR" dirty="0" smtClean="0"/>
              <a:t>01 </a:t>
            </a:r>
            <a:r>
              <a:rPr lang="en-US" altLang="ko-KR" dirty="0" smtClean="0"/>
              <a:t>PL/SQL </a:t>
            </a:r>
            <a:r>
              <a:rPr lang="ko-KR" altLang="en-US" dirty="0" smtClean="0"/>
              <a:t>프로그래밍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altLang="ko-KR" sz="2000" dirty="0" smtClean="0"/>
              <a:t>PL/SQL </a:t>
            </a:r>
            <a:r>
              <a:rPr lang="ko-KR" altLang="en-US" sz="2000" dirty="0" smtClean="0"/>
              <a:t>프로시저는 다음과 같은 형태를 가짐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43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9938" y="1719061"/>
            <a:ext cx="7418461" cy="2006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17608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함수 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2.2 </a:t>
            </a:r>
            <a:r>
              <a:rPr lang="ko-KR" altLang="en-US" sz="2000" b="1" dirty="0" smtClean="0"/>
              <a:t>함수 실습 	 </a:t>
            </a:r>
            <a:r>
              <a:rPr lang="en-US" altLang="ko-KR" sz="2000" b="1" dirty="0" smtClean="0"/>
              <a:t> 	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232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3387" y="1196519"/>
            <a:ext cx="5249288" cy="5330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32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4709" y="1268244"/>
            <a:ext cx="54197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323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6380" y="3161388"/>
            <a:ext cx="20288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함수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242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315" y="850867"/>
            <a:ext cx="5438775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42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8764" y="5041968"/>
            <a:ext cx="58102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42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51997" y="896769"/>
            <a:ext cx="517207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함수 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2.3 </a:t>
            </a:r>
            <a:r>
              <a:rPr lang="ko-KR" altLang="en-US" sz="2000" b="1" dirty="0" smtClean="0"/>
              <a:t>테이블 반환 함수 	 </a:t>
            </a:r>
            <a:r>
              <a:rPr lang="en-US" altLang="ko-KR" sz="2000" b="1" dirty="0" smtClean="0"/>
              <a:t> 	 </a:t>
            </a:r>
            <a:r>
              <a:rPr lang="ko-KR" altLang="en-US" sz="2000" b="1" dirty="0" smtClean="0"/>
              <a:t> 	  </a:t>
            </a:r>
          </a:p>
          <a:p>
            <a:r>
              <a:rPr lang="ko-KR" altLang="en-US" sz="2000" dirty="0" smtClean="0"/>
              <a:t>함수는 일반적으로 하나의 값을 반환하지만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반환하는 값</a:t>
            </a:r>
            <a:r>
              <a:rPr lang="en-US" altLang="ko-KR" sz="2000" dirty="0" smtClean="0"/>
              <a:t>(=RETURN </a:t>
            </a:r>
            <a:r>
              <a:rPr lang="ko-KR" altLang="en-US" sz="2000" dirty="0" smtClean="0"/>
              <a:t>값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이 하나의 값이 아닌 ‘테</a:t>
            </a:r>
          </a:p>
          <a:p>
            <a:pPr>
              <a:buNone/>
            </a:pPr>
            <a:r>
              <a:rPr lang="ko-KR" altLang="en-US" sz="2000" dirty="0" smtClean="0"/>
              <a:t>   이블’ 형태인 함수도 필요한 경우가 있음</a:t>
            </a:r>
            <a:r>
              <a:rPr lang="en-US" altLang="ko-KR" sz="2000" dirty="0" smtClean="0"/>
              <a:t>. Oracle</a:t>
            </a:r>
            <a:r>
              <a:rPr lang="ko-KR" altLang="en-US" sz="2000" dirty="0" smtClean="0"/>
              <a:t>은 테이블 형태를 반환하는 함수를 ‘</a:t>
            </a:r>
            <a:r>
              <a:rPr lang="en-US" altLang="ko-KR" sz="2000" dirty="0" smtClean="0"/>
              <a:t>PIPELINED</a:t>
            </a:r>
          </a:p>
          <a:p>
            <a:pPr>
              <a:buNone/>
            </a:pPr>
            <a:r>
              <a:rPr lang="en-US" altLang="ko-KR" sz="2000" dirty="0" smtClean="0"/>
              <a:t>   TABLE FUNCITON</a:t>
            </a:r>
            <a:r>
              <a:rPr lang="ko-KR" altLang="en-US" sz="2000" dirty="0" smtClean="0"/>
              <a:t>’이라고 부름</a:t>
            </a:r>
            <a:r>
              <a:rPr lang="en-US" altLang="ko-KR" sz="20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25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975" y="3052155"/>
            <a:ext cx="54864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2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2992" y="3714341"/>
            <a:ext cx="55911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함수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263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7023" y="656922"/>
            <a:ext cx="546735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63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5812" y="2953460"/>
            <a:ext cx="41719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631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139" y="3521213"/>
            <a:ext cx="5657850" cy="2996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631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2611" y="894945"/>
            <a:ext cx="5153025" cy="570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631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530496" y="5283234"/>
            <a:ext cx="12477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03 </a:t>
            </a:r>
            <a:r>
              <a:rPr lang="ko-KR" altLang="en-US" dirty="0" smtClean="0"/>
              <a:t>커서 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8"/>
            <a:ext cx="11704985" cy="21866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3.1 </a:t>
            </a:r>
            <a:r>
              <a:rPr lang="ko-KR" altLang="en-US" sz="2000" b="1" dirty="0" smtClean="0"/>
              <a:t>커서의 개요 	</a:t>
            </a:r>
            <a:r>
              <a:rPr lang="en-US" altLang="ko-KR" sz="2000" b="1" dirty="0" smtClean="0"/>
              <a:t> 	 </a:t>
            </a:r>
            <a:r>
              <a:rPr lang="ko-KR" altLang="en-US" sz="2000" b="1" dirty="0" smtClean="0"/>
              <a:t> 	  </a:t>
            </a:r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커서</a:t>
            </a: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- Oracle</a:t>
            </a:r>
            <a:r>
              <a:rPr lang="ko-KR" altLang="en-US" sz="1600" dirty="0" smtClean="0"/>
              <a:t>은 스토어드 프로시저 내부에 커서</a:t>
            </a:r>
            <a:r>
              <a:rPr lang="en-US" altLang="ko-KR" sz="1600" dirty="0" smtClean="0"/>
              <a:t>Cursor</a:t>
            </a:r>
            <a:r>
              <a:rPr lang="ko-KR" altLang="en-US" sz="1600" dirty="0" smtClean="0"/>
              <a:t>를 사용할 수 있음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- </a:t>
            </a:r>
            <a:r>
              <a:rPr lang="ko-KR" altLang="en-US" sz="1600" dirty="0" smtClean="0"/>
              <a:t>커서는 일반 프로그래밍 언어의 파일 처리와 방법이 비슷하기 때문에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행의 집합을 다루기에 많은 편리한 기능을 제공함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sz="1600" dirty="0" smtClean="0"/>
              <a:t>    - </a:t>
            </a:r>
            <a:r>
              <a:rPr lang="ko-KR" altLang="en-US" sz="1600" dirty="0" smtClean="0"/>
              <a:t>커서는 테이블에서 여러 개의 행을 </a:t>
            </a:r>
            <a:r>
              <a:rPr lang="ko-KR" altLang="en-US" sz="1600" dirty="0" err="1" smtClean="0"/>
              <a:t>쿼리한</a:t>
            </a:r>
            <a:r>
              <a:rPr lang="ko-KR" altLang="en-US" sz="1600" dirty="0" smtClean="0"/>
              <a:t> 후에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쿼리의 결과인 행 집합을 한 행씩 처리하기 위한 방식임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273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6433" y="3111136"/>
            <a:ext cx="3529457" cy="301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73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6209" y="4028873"/>
            <a:ext cx="55245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 flipH="1">
            <a:off x="7458196" y="3638145"/>
            <a:ext cx="2464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[</a:t>
            </a:r>
            <a:r>
              <a:rPr lang="ko-KR" altLang="en-US" sz="1400" dirty="0" smtClean="0"/>
              <a:t>파일처리순서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03 </a:t>
            </a:r>
            <a:r>
              <a:rPr lang="ko-KR" altLang="en-US" dirty="0" smtClean="0"/>
              <a:t>커서 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8"/>
            <a:ext cx="11704985" cy="21866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3.2 </a:t>
            </a:r>
            <a:r>
              <a:rPr lang="ko-KR" altLang="en-US" sz="2000" b="1" dirty="0" smtClean="0"/>
              <a:t>커서의 처리 순서 	 </a:t>
            </a:r>
            <a:r>
              <a:rPr lang="en-US" altLang="ko-KR" sz="2000" b="1" dirty="0" smtClean="0"/>
              <a:t> 	 </a:t>
            </a:r>
            <a:r>
              <a:rPr lang="ko-KR" altLang="en-US" sz="2000" b="1" dirty="0" smtClean="0"/>
              <a:t> 	  </a:t>
            </a:r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커서는 일반적으로 다음의 순서를 통해서 처리됨</a:t>
            </a:r>
            <a:r>
              <a:rPr lang="en-US" altLang="ko-KR" sz="20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28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5656" y="2188420"/>
            <a:ext cx="4212975" cy="3307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03 </a:t>
            </a:r>
            <a:r>
              <a:rPr lang="ko-KR" altLang="en-US" dirty="0" smtClean="0"/>
              <a:t>커서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293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825" y="640607"/>
            <a:ext cx="5153025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93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7252" y="673257"/>
            <a:ext cx="5132151" cy="6037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03 </a:t>
            </a:r>
            <a:r>
              <a:rPr lang="ko-KR" altLang="en-US" dirty="0" smtClean="0"/>
              <a:t>커서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304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9772" y="1070448"/>
            <a:ext cx="500062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04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1050" y="3713637"/>
            <a:ext cx="41148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04 </a:t>
            </a:r>
            <a:r>
              <a:rPr lang="ko-KR" altLang="en-US" dirty="0" smtClean="0"/>
              <a:t>패키지 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4.1 </a:t>
            </a:r>
            <a:r>
              <a:rPr lang="ko-KR" altLang="en-US" sz="2000" b="1" dirty="0" smtClean="0"/>
              <a:t>패키지의 개요 	 </a:t>
            </a:r>
            <a:r>
              <a:rPr lang="en-US" altLang="ko-KR" sz="2000" b="1" dirty="0" smtClean="0"/>
              <a:t> 	 </a:t>
            </a:r>
            <a:r>
              <a:rPr lang="ko-KR" altLang="en-US" sz="2000" b="1" dirty="0" smtClean="0"/>
              <a:t> 	  </a:t>
            </a:r>
          </a:p>
          <a:p>
            <a:r>
              <a:rPr lang="ko-KR" altLang="en-US" sz="2000" dirty="0" smtClean="0"/>
              <a:t>패키지란 </a:t>
            </a:r>
            <a:r>
              <a:rPr lang="ko-KR" altLang="en-US" sz="2000" dirty="0" err="1" smtClean="0"/>
              <a:t>스토어드</a:t>
            </a:r>
            <a:r>
              <a:rPr lang="ko-KR" altLang="en-US" sz="2000" dirty="0" smtClean="0"/>
              <a:t> 프로시저나 함수들을 묶어 놓은 집합임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sz="2000" dirty="0" smtClean="0"/>
              <a:t>    - </a:t>
            </a:r>
            <a:r>
              <a:rPr lang="en-US" altLang="ko-KR" sz="1600" dirty="0" smtClean="0"/>
              <a:t>Oracle</a:t>
            </a:r>
            <a:r>
              <a:rPr lang="ko-KR" altLang="en-US" sz="1600" dirty="0" smtClean="0"/>
              <a:t>에서 제공하는 </a:t>
            </a:r>
            <a:r>
              <a:rPr lang="en-US" altLang="ko-KR" sz="1600" dirty="0" smtClean="0"/>
              <a:t>ALL_OBJECTS </a:t>
            </a:r>
            <a:r>
              <a:rPr lang="ko-KR" altLang="en-US" sz="1600" dirty="0" smtClean="0"/>
              <a:t>시스템 </a:t>
            </a:r>
            <a:r>
              <a:rPr lang="ko-KR" altLang="en-US" sz="1600" dirty="0" err="1" smtClean="0"/>
              <a:t>뷰를</a:t>
            </a:r>
            <a:r>
              <a:rPr lang="ko-KR" altLang="en-US" sz="1600" dirty="0" smtClean="0"/>
              <a:t> 통해서 확인할 수 있음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314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54" y="2261958"/>
            <a:ext cx="558165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14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7211" y="2386391"/>
            <a:ext cx="56292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849548" y="5088443"/>
            <a:ext cx="109306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ko-KR" altLang="en-US" sz="1600" dirty="0" smtClean="0"/>
              <a:t>  패키지 의 상세한 매뉴얼은 </a:t>
            </a:r>
            <a:r>
              <a:rPr lang="en-US" altLang="ko-KR" sz="1600" dirty="0" smtClean="0">
                <a:hlinkClick r:id="rId4"/>
              </a:rPr>
              <a:t>https://docs.oracle.com/cd/E11882_01/appdev.112/e40758/toc.htm</a:t>
            </a:r>
            <a:r>
              <a:rPr lang="en-US" altLang="ko-KR" sz="1600" dirty="0" smtClean="0"/>
              <a:t> (Oracle 11g R2) </a:t>
            </a:r>
            <a:r>
              <a:rPr lang="ko-KR" altLang="en-US" sz="1600" dirty="0" smtClean="0"/>
              <a:t>또는 </a:t>
            </a:r>
            <a:endParaRPr lang="en-US" altLang="ko-KR" sz="1600" dirty="0" smtClean="0"/>
          </a:p>
          <a:p>
            <a:r>
              <a:rPr lang="en-US" altLang="ko-KR" sz="1600" dirty="0" smtClean="0">
                <a:hlinkClick r:id="rId5"/>
              </a:rPr>
              <a:t>    https://docs.oracle.com/database/122/ARPLS/toc.htm </a:t>
            </a:r>
            <a:r>
              <a:rPr lang="en-US" altLang="ko-KR" sz="1600" dirty="0" smtClean="0"/>
              <a:t>(Oracle 11g R2) </a:t>
            </a:r>
            <a:r>
              <a:rPr lang="ko-KR" altLang="en-US" sz="1600" dirty="0" smtClean="0"/>
              <a:t>을 참조함</a:t>
            </a:r>
            <a:r>
              <a:rPr lang="en-US" altLang="ko-KR" sz="1600" dirty="0" smtClean="0"/>
              <a:t>. </a:t>
            </a:r>
            <a:endParaRPr lang="ko-KR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04 </a:t>
            </a:r>
            <a:r>
              <a:rPr lang="ko-KR" altLang="en-US" dirty="0" smtClean="0"/>
              <a:t>패키지 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4.2 </a:t>
            </a:r>
            <a:r>
              <a:rPr lang="ko-KR" altLang="en-US" sz="2000" b="1" dirty="0" smtClean="0"/>
              <a:t>패키지 생성  	 </a:t>
            </a:r>
            <a:r>
              <a:rPr lang="en-US" altLang="ko-KR" sz="2000" b="1" dirty="0" smtClean="0"/>
              <a:t> 	 </a:t>
            </a:r>
            <a:r>
              <a:rPr lang="ko-KR" altLang="en-US" sz="2000" b="1" dirty="0" smtClean="0"/>
              <a:t> 	  </a:t>
            </a:r>
          </a:p>
          <a:p>
            <a:r>
              <a:rPr lang="ko-KR" altLang="en-US" sz="2000" dirty="0" smtClean="0"/>
              <a:t>사용자가 직접 패키지를 생성할 수 있음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sz="2000" dirty="0" smtClean="0"/>
              <a:t>    - </a:t>
            </a:r>
            <a:r>
              <a:rPr lang="ko-KR" altLang="en-US" sz="1600" dirty="0" smtClean="0"/>
              <a:t>특히 큰 규모의 데이터베이스 프로젝트를 진행할 때는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관련된 </a:t>
            </a:r>
            <a:r>
              <a:rPr lang="ko-KR" altLang="en-US" sz="1600" dirty="0" err="1" smtClean="0"/>
              <a:t>스토어드</a:t>
            </a:r>
            <a:r>
              <a:rPr lang="ko-KR" altLang="en-US" sz="1600" dirty="0" smtClean="0"/>
              <a:t> 프로시저나 함수를 별도의 패키지로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   </a:t>
            </a:r>
            <a:r>
              <a:rPr lang="ko-KR" altLang="en-US" sz="1600" dirty="0" smtClean="0"/>
              <a:t>묶어주는 것이 관리하는데 효율적일 것임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324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470" y="3122680"/>
            <a:ext cx="557212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24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732" y="3123086"/>
            <a:ext cx="543877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24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11427" y="5343728"/>
            <a:ext cx="56197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</a:t>
            </a:r>
            <a:r>
              <a:rPr lang="en-US" altLang="ko-KR" dirty="0" smtClean="0"/>
              <a:t>01 </a:t>
            </a:r>
            <a:r>
              <a:rPr lang="en-US" altLang="ko-KR" dirty="0" smtClean="0"/>
              <a:t>PL/SQL </a:t>
            </a:r>
            <a:r>
              <a:rPr lang="ko-KR" altLang="en-US" dirty="0" smtClean="0"/>
              <a:t>프로그래밍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1.1 </a:t>
            </a:r>
            <a:r>
              <a:rPr lang="en-US" altLang="ko-KR" sz="2000" b="1" dirty="0" smtClean="0"/>
              <a:t>IF…ELSE… 	 </a:t>
            </a:r>
            <a:r>
              <a:rPr lang="ko-KR" altLang="en-US" sz="2000" b="1" dirty="0" smtClean="0"/>
              <a:t> 	  </a:t>
            </a:r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조건에 따라 분기한다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한 문장 이상이 처리되어야 할 때는 </a:t>
            </a:r>
            <a:r>
              <a:rPr lang="en-US" altLang="ko-KR" sz="2000" dirty="0" smtClean="0"/>
              <a:t>BEGIN… END</a:t>
            </a:r>
            <a:r>
              <a:rPr lang="ko-KR" altLang="en-US" sz="2000" dirty="0" smtClean="0"/>
              <a:t>와 함께 묶어줘야만 </a:t>
            </a:r>
            <a:endParaRPr lang="en-US" altLang="ko-KR" sz="2000" dirty="0" smtClean="0"/>
          </a:p>
          <a:p>
            <a:pPr>
              <a:lnSpc>
                <a:spcPct val="100000"/>
              </a:lnSpc>
              <a:buNone/>
            </a:pPr>
            <a:r>
              <a:rPr lang="ko-KR" altLang="en-US" sz="2000" dirty="0" smtClean="0"/>
              <a:t>   하며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습관적으로 실행할 문장이 한 문장이라도 </a:t>
            </a:r>
            <a:r>
              <a:rPr lang="en-US" altLang="ko-KR" sz="2000" dirty="0" smtClean="0"/>
              <a:t>BEGIN… END</a:t>
            </a:r>
            <a:r>
              <a:rPr lang="ko-KR" altLang="en-US" sz="2000" dirty="0" smtClean="0"/>
              <a:t>로 묶어주는 것이 좋음</a:t>
            </a:r>
            <a:r>
              <a:rPr lang="en-US" altLang="ko-KR" sz="20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108" y="2681288"/>
            <a:ext cx="57150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2567638" y="4080914"/>
            <a:ext cx="14157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[IF…ELSE…</a:t>
            </a:r>
            <a:r>
              <a:rPr lang="ko-KR" altLang="en-US" sz="1400" dirty="0" smtClean="0"/>
              <a:t> 형식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144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6476" y="2467077"/>
            <a:ext cx="550545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75475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03 </a:t>
            </a:r>
            <a:r>
              <a:rPr lang="ko-KR" altLang="en-US" dirty="0" smtClean="0"/>
              <a:t>커서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334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5947" y="709714"/>
            <a:ext cx="531495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34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3030" y="765217"/>
            <a:ext cx="51339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34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77073" y="2695947"/>
            <a:ext cx="467677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34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11111" y="4166656"/>
            <a:ext cx="5334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 01 PL/SQL </a:t>
            </a:r>
            <a:r>
              <a:rPr lang="ko-KR" altLang="en-US" dirty="0"/>
              <a:t>프로그래밍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9470" y="1243216"/>
            <a:ext cx="561975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38710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 01 PL/SQL </a:t>
            </a:r>
            <a:r>
              <a:rPr lang="ko-KR" altLang="en-US" dirty="0"/>
              <a:t>프로그래밍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1.2 </a:t>
            </a:r>
            <a:r>
              <a:rPr lang="en-US" altLang="ko-KR" sz="2000" b="1" dirty="0" smtClean="0"/>
              <a:t>CASE 	 </a:t>
            </a:r>
            <a:r>
              <a:rPr lang="ko-KR" altLang="en-US" sz="2000" b="1" dirty="0" smtClean="0"/>
              <a:t> 	  </a:t>
            </a:r>
          </a:p>
          <a:p>
            <a:r>
              <a:rPr lang="en-US" altLang="ko-KR" sz="2000" dirty="0" smtClean="0"/>
              <a:t>IF </a:t>
            </a:r>
            <a:r>
              <a:rPr lang="ko-KR" altLang="en-US" sz="2000" dirty="0" smtClean="0"/>
              <a:t>구문은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중 분기라는 용어를 종종 사용함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참 아니면 거짓 두 가지만 있기 때문임</a:t>
            </a:r>
            <a:r>
              <a:rPr lang="en-US" altLang="ko-KR" sz="20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496" y="1869939"/>
            <a:ext cx="55149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6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31579" y="1896792"/>
            <a:ext cx="542925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64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93479" y="4588010"/>
            <a:ext cx="55054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8015128" y="5637339"/>
            <a:ext cx="21275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[IF</a:t>
            </a:r>
            <a:r>
              <a:rPr lang="ko-KR" altLang="en-US" sz="1400" dirty="0" smtClean="0"/>
              <a:t>문을 </a:t>
            </a:r>
            <a:r>
              <a:rPr lang="en-US" altLang="ko-KR" sz="1400" dirty="0" smtClean="0"/>
              <a:t>CASE</a:t>
            </a:r>
            <a:r>
              <a:rPr lang="ko-KR" altLang="en-US" sz="1400" dirty="0" smtClean="0"/>
              <a:t>문으로 변경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417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 01 PL/SQL </a:t>
            </a:r>
            <a:r>
              <a:rPr lang="ko-KR" altLang="en-US" dirty="0"/>
              <a:t>프로그래밍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8993" y="727548"/>
            <a:ext cx="547687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7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39192" y="858466"/>
            <a:ext cx="5486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74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1917" y="2543277"/>
            <a:ext cx="543877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314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 01 PL/SQL </a:t>
            </a:r>
            <a:r>
              <a:rPr lang="ko-KR" altLang="en-US" dirty="0"/>
              <a:t>프로그래밍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622" y="763318"/>
            <a:ext cx="54292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8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7612" y="3076170"/>
            <a:ext cx="20955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8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44157" y="760683"/>
            <a:ext cx="5495925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0262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7712</TotalTime>
  <Words>1087</Words>
  <Application>Microsoft Office PowerPoint</Application>
  <PresentationFormat>사용자 지정</PresentationFormat>
  <Paragraphs>289</Paragraphs>
  <Slides>50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1" baseType="lpstr">
      <vt:lpstr>Office 테마</vt:lpstr>
      <vt:lpstr>이것이 오라클이다 Oracle 설치부터 PL/SQL 정복까지!</vt:lpstr>
      <vt:lpstr>Contents</vt:lpstr>
      <vt:lpstr>PowerPoint 프레젠테이션</vt:lpstr>
      <vt:lpstr>SECTION 01 PL/SQL 프로그래밍</vt:lpstr>
      <vt:lpstr>SECTION 01 PL/SQL 프로그래밍</vt:lpstr>
      <vt:lpstr>SECTION 01 PL/SQL 프로그래밍</vt:lpstr>
      <vt:lpstr>SECTION 01 PL/SQL 프로그래밍</vt:lpstr>
      <vt:lpstr>SECTION 01 PL/SQL 프로그래밍</vt:lpstr>
      <vt:lpstr>SECTION 01 PL/SQL 프로그래밍</vt:lpstr>
      <vt:lpstr>SECTION 01 PL/SQL 프로그래밍</vt:lpstr>
      <vt:lpstr>SECTION 01 PL/SQL 프로그래밍</vt:lpstr>
      <vt:lpstr>SECTION 01 PL/SQL 프로그래밍</vt:lpstr>
      <vt:lpstr>SECTION 01 PL/SQL 프로그래밍</vt:lpstr>
      <vt:lpstr>SECTION 01 PL/SQL 프로그래밍</vt:lpstr>
      <vt:lpstr>SECTION 01 PL/SQL 프로그래밍</vt:lpstr>
      <vt:lpstr>SECTION 01 PL/SQL 프로그래밍</vt:lpstr>
      <vt:lpstr>SECTION 01 PL/SQL 프로그래밍</vt:lpstr>
      <vt:lpstr>SECTION 01 PL/SQL 프로그래밍</vt:lpstr>
      <vt:lpstr>Contents</vt:lpstr>
      <vt:lpstr>Contents</vt:lpstr>
      <vt:lpstr>PowerPoint 프레젠테이션</vt:lpstr>
      <vt:lpstr>이 장의 핵심 개념</vt:lpstr>
      <vt:lpstr>SECTION 01 스토어드 프로시저  </vt:lpstr>
      <vt:lpstr>SECTION 01 스토어드 프로시저 </vt:lpstr>
      <vt:lpstr>SECTION 01 스토어드 프로시저  </vt:lpstr>
      <vt:lpstr>SECTION 01 스토어드 프로시저  </vt:lpstr>
      <vt:lpstr>SECTION 01 스토어드 프로시저  </vt:lpstr>
      <vt:lpstr>SECTION 01 스토어드 프로시저  </vt:lpstr>
      <vt:lpstr>SECTION 01 스토어드 프로시저  </vt:lpstr>
      <vt:lpstr>SECTION 01 스토어드 프로시저  </vt:lpstr>
      <vt:lpstr>SECTION 01 스토어드 프로시저  </vt:lpstr>
      <vt:lpstr>SECTION 01 스토어드 프로시저  </vt:lpstr>
      <vt:lpstr>SECTION 01 스토어드 프로시저  </vt:lpstr>
      <vt:lpstr>SECTION 01 스토어드 프로시저  </vt:lpstr>
      <vt:lpstr>SECTION 01 스토어드 프로시저  </vt:lpstr>
      <vt:lpstr>SECTION 01 스토어드 프로시저  </vt:lpstr>
      <vt:lpstr>SECTION 01 스토어드 프로시저</vt:lpstr>
      <vt:lpstr>SECTION 02 함수 </vt:lpstr>
      <vt:lpstr>SECTION 02 함수  </vt:lpstr>
      <vt:lpstr>SECTION 02 함수 </vt:lpstr>
      <vt:lpstr>SECTION 02 함수  </vt:lpstr>
      <vt:lpstr>SECTION 02 함수 </vt:lpstr>
      <vt:lpstr>SECTION 02 함수  </vt:lpstr>
      <vt:lpstr>SECTION 03 커서 </vt:lpstr>
      <vt:lpstr>SECTION 03 커서 </vt:lpstr>
      <vt:lpstr>SECTION 03 커서  </vt:lpstr>
      <vt:lpstr>SECTION 03 커서  </vt:lpstr>
      <vt:lpstr>SECTION 04 패키지 </vt:lpstr>
      <vt:lpstr>SECTION 04 패키지 </vt:lpstr>
      <vt:lpstr>SECTION 03 커서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KOSTA</cp:lastModifiedBy>
  <cp:revision>28</cp:revision>
  <dcterms:created xsi:type="dcterms:W3CDTF">2020-01-31T07:25:46Z</dcterms:created>
  <dcterms:modified xsi:type="dcterms:W3CDTF">2022-05-15T15:30:15Z</dcterms:modified>
</cp:coreProperties>
</file>