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0"/>
  </p:notesMasterIdLst>
  <p:handoutMasterIdLst>
    <p:handoutMasterId r:id="rId41"/>
  </p:handoutMasterIdLst>
  <p:sldIdLst>
    <p:sldId id="2333" r:id="rId2"/>
    <p:sldId id="2034" r:id="rId3"/>
    <p:sldId id="2387" r:id="rId4"/>
    <p:sldId id="2341" r:id="rId5"/>
    <p:sldId id="2345" r:id="rId6"/>
    <p:sldId id="2362" r:id="rId7"/>
    <p:sldId id="2428" r:id="rId8"/>
    <p:sldId id="2427" r:id="rId9"/>
    <p:sldId id="2440" r:id="rId10"/>
    <p:sldId id="2441" r:id="rId11"/>
    <p:sldId id="2442" r:id="rId12"/>
    <p:sldId id="2443" r:id="rId13"/>
    <p:sldId id="2429" r:id="rId14"/>
    <p:sldId id="2444" r:id="rId15"/>
    <p:sldId id="2431" r:id="rId16"/>
    <p:sldId id="2430" r:id="rId17"/>
    <p:sldId id="2445" r:id="rId18"/>
    <p:sldId id="2446" r:id="rId19"/>
    <p:sldId id="2432" r:id="rId20"/>
    <p:sldId id="2447" r:id="rId21"/>
    <p:sldId id="2448" r:id="rId22"/>
    <p:sldId id="2449" r:id="rId23"/>
    <p:sldId id="2434" r:id="rId24"/>
    <p:sldId id="2451" r:id="rId25"/>
    <p:sldId id="2450" r:id="rId26"/>
    <p:sldId id="2452" r:id="rId27"/>
    <p:sldId id="2453" r:id="rId28"/>
    <p:sldId id="2454" r:id="rId29"/>
    <p:sldId id="2435" r:id="rId30"/>
    <p:sldId id="2455" r:id="rId31"/>
    <p:sldId id="2456" r:id="rId32"/>
    <p:sldId id="2436" r:id="rId33"/>
    <p:sldId id="2433" r:id="rId34"/>
    <p:sldId id="2457" r:id="rId35"/>
    <p:sldId id="2437" r:id="rId36"/>
    <p:sldId id="2458" r:id="rId37"/>
    <p:sldId id="2459" r:id="rId38"/>
    <p:sldId id="2439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85" userDrawn="1">
          <p15:clr>
            <a:srgbClr val="A4A3A4"/>
          </p15:clr>
        </p15:guide>
        <p15:guide id="4" orient="horz" pos="2296" userDrawn="1">
          <p15:clr>
            <a:srgbClr val="A4A3A4"/>
          </p15:clr>
        </p15:guide>
        <p15:guide id="5" orient="horz" pos="272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3B0A0"/>
    <a:srgbClr val="F06436"/>
    <a:srgbClr val="4BB0A0"/>
    <a:srgbClr val="52AEE1"/>
    <a:srgbClr val="F89074"/>
    <a:srgbClr val="4285F4"/>
    <a:srgbClr val="72B945"/>
    <a:srgbClr val="FA950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11" autoAdjust="0"/>
    <p:restoredTop sz="50000" autoAdjust="0"/>
  </p:normalViewPr>
  <p:slideViewPr>
    <p:cSldViewPr snapToGrid="0" showGuides="1">
      <p:cViewPr varScale="1">
        <p:scale>
          <a:sx n="98" d="100"/>
          <a:sy n="98" d="100"/>
        </p:scale>
        <p:origin x="-114" y="-420"/>
      </p:cViewPr>
      <p:guideLst>
        <p:guide orient="horz" pos="2160"/>
        <p:guide orient="horz" pos="2296"/>
        <p:guide orient="horz" pos="2727"/>
        <p:guide pos="3840"/>
        <p:guide pos="3985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2020-02-14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5528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2020-02-14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0;p2">
            <a:extLst>
              <a:ext uri="{FF2B5EF4-FFF2-40B4-BE49-F238E27FC236}">
                <a16:creationId xmlns:a16="http://schemas.microsoft.com/office/drawing/2014/main" xmlns="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2;p2">
            <a:extLst>
              <a:ext uri="{FF2B5EF4-FFF2-40B4-BE49-F238E27FC236}">
                <a16:creationId xmlns:a16="http://schemas.microsoft.com/office/drawing/2014/main" xmlns="" id="{32DFD919-D29D-FC47-AD9F-0D1B2F5A8862}"/>
              </a:ext>
            </a:extLst>
          </p:cNvPr>
          <p:cNvSpPr/>
          <p:nvPr userDrawn="1"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3;p2">
            <a:extLst>
              <a:ext uri="{FF2B5EF4-FFF2-40B4-BE49-F238E27FC236}">
                <a16:creationId xmlns:a16="http://schemas.microsoft.com/office/drawing/2014/main" xmlns="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0" name="Google Shape;14;p2">
            <a:extLst>
              <a:ext uri="{FF2B5EF4-FFF2-40B4-BE49-F238E27FC236}">
                <a16:creationId xmlns:a16="http://schemas.microsoft.com/office/drawing/2014/main" xmlns="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21" name="Google Shape;183;p28">
            <a:extLst>
              <a:ext uri="{FF2B5EF4-FFF2-40B4-BE49-F238E27FC236}">
                <a16:creationId xmlns:a16="http://schemas.microsoft.com/office/drawing/2014/main" xmlns="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xmlns="" val="228255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>
            <a:extLst>
              <a:ext uri="{FF2B5EF4-FFF2-40B4-BE49-F238E27FC236}">
                <a16:creationId xmlns:a16="http://schemas.microsoft.com/office/drawing/2014/main" xmlns="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Google Shape;10;p2">
            <a:extLst>
              <a:ext uri="{FF2B5EF4-FFF2-40B4-BE49-F238E27FC236}">
                <a16:creationId xmlns:a16="http://schemas.microsoft.com/office/drawing/2014/main" xmlns="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1530;p73">
            <a:extLst>
              <a:ext uri="{FF2B5EF4-FFF2-40B4-BE49-F238E27FC236}">
                <a16:creationId xmlns:a16="http://schemas.microsoft.com/office/drawing/2014/main" xmlns="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8" name="Google Shape;11531;p73">
              <a:extLst>
                <a:ext uri="{FF2B5EF4-FFF2-40B4-BE49-F238E27FC236}">
                  <a16:creationId xmlns:a16="http://schemas.microsoft.com/office/drawing/2014/main" xmlns="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2;p73">
              <a:extLst>
                <a:ext uri="{FF2B5EF4-FFF2-40B4-BE49-F238E27FC236}">
                  <a16:creationId xmlns:a16="http://schemas.microsoft.com/office/drawing/2014/main" xmlns="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3;p73">
              <a:extLst>
                <a:ext uri="{FF2B5EF4-FFF2-40B4-BE49-F238E27FC236}">
                  <a16:creationId xmlns:a16="http://schemas.microsoft.com/office/drawing/2014/main" xmlns="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34;p73">
              <a:extLst>
                <a:ext uri="{FF2B5EF4-FFF2-40B4-BE49-F238E27FC236}">
                  <a16:creationId xmlns:a16="http://schemas.microsoft.com/office/drawing/2014/main" xmlns="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5;p73">
              <a:extLst>
                <a:ext uri="{FF2B5EF4-FFF2-40B4-BE49-F238E27FC236}">
                  <a16:creationId xmlns:a16="http://schemas.microsoft.com/office/drawing/2014/main" xmlns="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36;p73">
              <a:extLst>
                <a:ext uri="{FF2B5EF4-FFF2-40B4-BE49-F238E27FC236}">
                  <a16:creationId xmlns:a16="http://schemas.microsoft.com/office/drawing/2014/main" xmlns="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제목 24">
            <a:extLst>
              <a:ext uri="{FF2B5EF4-FFF2-40B4-BE49-F238E27FC236}">
                <a16:creationId xmlns:a16="http://schemas.microsoft.com/office/drawing/2014/main" xmlns="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xmlns="" val="100256900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:a16="http://schemas.microsoft.com/office/drawing/2014/main" xmlns="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xmlns="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530;p73">
            <a:extLst>
              <a:ext uri="{FF2B5EF4-FFF2-40B4-BE49-F238E27FC236}">
                <a16:creationId xmlns:a16="http://schemas.microsoft.com/office/drawing/2014/main" xmlns="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:a16="http://schemas.microsoft.com/office/drawing/2014/main" xmlns="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:a16="http://schemas.microsoft.com/office/drawing/2014/main" xmlns="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:a16="http://schemas.microsoft.com/office/drawing/2014/main" xmlns="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:a16="http://schemas.microsoft.com/office/drawing/2014/main" xmlns="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:a16="http://schemas.microsoft.com/office/drawing/2014/main" xmlns="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:a16="http://schemas.microsoft.com/office/drawing/2014/main" xmlns="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xmlns="" val="35942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xmlns="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xmlns="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xmlns="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2" name="바닥글 개체 틀 36">
            <a:extLst>
              <a:ext uri="{FF2B5EF4-FFF2-40B4-BE49-F238E27FC236}">
                <a16:creationId xmlns:a16="http://schemas.microsoft.com/office/drawing/2014/main" xmlns="" id="{388D13DD-ED8A-4747-B349-F5A2E05F7D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dirty="0" err="1"/>
              <a:t>파이썬으로</a:t>
            </a:r>
            <a:r>
              <a:rPr lang="ko-KR" altLang="en-US" dirty="0"/>
              <a:t> 배우는 </a:t>
            </a:r>
            <a:r>
              <a:rPr lang="ko-KR" altLang="en-US" dirty="0" err="1"/>
              <a:t>머신러닝</a:t>
            </a:r>
            <a:r>
              <a:rPr lang="ko-KR" altLang="en-US" dirty="0"/>
              <a:t> 교과서</a:t>
            </a:r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xmlns="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xmlns="" val="192905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xmlns="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xmlns="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xmlns="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xmlns="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xmlns="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4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800"/>
            </a:lvl4pPr>
            <a:lvl5pPr>
              <a:lnSpc>
                <a:spcPct val="120000"/>
              </a:lnSpc>
              <a:defRPr sz="18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37" name="바닥글 개체 틀 36">
            <a:extLst>
              <a:ext uri="{FF2B5EF4-FFF2-40B4-BE49-F238E27FC236}">
                <a16:creationId xmlns:a16="http://schemas.microsoft.com/office/drawing/2014/main" xmlns="" id="{55CC57BC-A88F-F246-9E0B-72F85C1B176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4180" y="6616867"/>
            <a:ext cx="4114800" cy="141497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dirty="0" err="1"/>
              <a:t>파이썬으로</a:t>
            </a:r>
            <a:r>
              <a:rPr lang="ko-KR" altLang="en-US" dirty="0"/>
              <a:t> 배우는 </a:t>
            </a:r>
            <a:r>
              <a:rPr lang="ko-KR" altLang="en-US" dirty="0" err="1"/>
              <a:t>머신러닝</a:t>
            </a:r>
            <a:r>
              <a:rPr lang="ko-KR" altLang="en-US" dirty="0"/>
              <a:t> 교과서</a:t>
            </a:r>
          </a:p>
        </p:txBody>
      </p:sp>
    </p:spTree>
    <p:extLst>
      <p:ext uri="{BB962C8B-B14F-4D97-AF65-F5344CB8AC3E}">
        <p14:creationId xmlns:p14="http://schemas.microsoft.com/office/powerpoint/2010/main" xmlns="" val="400200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흰색 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56485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〉 〉 </a:t>
            </a:r>
            <a:r>
              <a:rPr lang="ko-KR" altLang="en-US"/>
              <a:t>파이썬으로 배우는 머신러닝 교과서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76" r:id="rId4"/>
    <p:sldLayoutId id="2147483690" r:id="rId5"/>
    <p:sldLayoutId id="2147483686" r:id="rId6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253" y="1780334"/>
            <a:ext cx="7330403" cy="3591827"/>
          </a:xfrm>
        </p:spPr>
        <p:txBody>
          <a:bodyPr/>
          <a:lstStyle/>
          <a:p>
            <a:r>
              <a:rPr lang="ko-KR" altLang="en-US" sz="6000" dirty="0" smtClean="0"/>
              <a:t>이것이 </a:t>
            </a:r>
            <a:r>
              <a:rPr lang="ko-KR" altLang="en-US" sz="6000" dirty="0" err="1" smtClean="0"/>
              <a:t>오라클이다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3200" dirty="0" smtClean="0"/>
              <a:t>Oracle </a:t>
            </a:r>
            <a:r>
              <a:rPr lang="ko-KR" altLang="en-US" sz="3200" dirty="0" smtClean="0"/>
              <a:t>설치부터 </a:t>
            </a:r>
            <a:r>
              <a:rPr lang="en-US" altLang="ko-KR" sz="3200" dirty="0" smtClean="0"/>
              <a:t>PL/SQL </a:t>
            </a:r>
            <a:r>
              <a:rPr lang="ko-KR" altLang="en-US" sz="3200" dirty="0" smtClean="0"/>
              <a:t>정복까지</a:t>
            </a:r>
            <a:r>
              <a:rPr lang="en-US" altLang="ko-KR" sz="3200" dirty="0" smtClean="0"/>
              <a:t>!</a:t>
            </a:r>
            <a:endParaRPr lang="x-none" sz="3200" b="1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xmlns="" id="{53F71AE8-5B44-374B-BBDF-875DE0842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우재남 지음</a:t>
            </a:r>
            <a:endParaRPr lang="en-US" altLang="ko-KR" dirty="0"/>
          </a:p>
        </p:txBody>
      </p:sp>
      <p:sp>
        <p:nvSpPr>
          <p:cNvPr id="7" name="Google Shape;1312;p63">
            <a:extLst>
              <a:ext uri="{FF2B5EF4-FFF2-40B4-BE49-F238E27FC236}">
                <a16:creationId xmlns:a16="http://schemas.microsoft.com/office/drawing/2014/main" xmlns="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D241BC3-2D2C-354F-BE20-6B615EF877A6}"/>
              </a:ext>
            </a:extLst>
          </p:cNvPr>
          <p:cNvSpPr txBox="1"/>
          <p:nvPr/>
        </p:nvSpPr>
        <p:spPr>
          <a:xfrm>
            <a:off x="1003855" y="843918"/>
            <a:ext cx="88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Chapter </a:t>
            </a:r>
            <a:r>
              <a:rPr lang="en-US" dirty="0" smtClean="0"/>
              <a:t>12:</a:t>
            </a:r>
            <a:r>
              <a:rPr lang="ko-KR" altLang="en-US" dirty="0" smtClean="0"/>
              <a:t> </a:t>
            </a:r>
            <a:r>
              <a:rPr lang="en-US" altLang="ko-KR" dirty="0" smtClean="0"/>
              <a:t>PHP </a:t>
            </a:r>
            <a:r>
              <a:rPr lang="ko-KR" altLang="en-US" dirty="0" smtClean="0"/>
              <a:t>기본 프로그래밍 </a:t>
            </a:r>
            <a:endParaRPr lang="x-non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66053" y="1322962"/>
            <a:ext cx="2929875" cy="37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458431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</a:t>
            </a:r>
            <a:r>
              <a:rPr lang="ko-KR" altLang="en-US" dirty="0" smtClean="0"/>
              <a:t>웹 사이트 개발 환경 구축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448" y="671206"/>
            <a:ext cx="5476875" cy="5913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798" y="603114"/>
            <a:ext cx="5715000" cy="6122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27779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</a:t>
            </a:r>
            <a:r>
              <a:rPr lang="ko-KR" altLang="en-US" dirty="0" smtClean="0"/>
              <a:t>웹 사이트 개발 환경 구축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73" y="642024"/>
            <a:ext cx="5524500" cy="5885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3745" y="744977"/>
            <a:ext cx="558165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27779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</a:t>
            </a:r>
            <a:r>
              <a:rPr lang="ko-KR" altLang="en-US" dirty="0" smtClean="0"/>
              <a:t>웹 사이트 개발 환경 구축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1995" y="603622"/>
            <a:ext cx="540067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934" y="2573777"/>
            <a:ext cx="55149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37899" y="760683"/>
            <a:ext cx="5419725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27779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스크립트 언어 개요와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문법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ko-KR" sz="2000" b="1" dirty="0" smtClean="0"/>
              <a:t>2.1 </a:t>
            </a:r>
            <a:r>
              <a:rPr lang="ko-KR" altLang="en-US" sz="2000" b="1" dirty="0" smtClean="0"/>
              <a:t>서버 스크립트와 클라이언트 스크립트	 	</a:t>
            </a:r>
            <a:endParaRPr lang="en-US" altLang="ko-KR" sz="2000" b="1" dirty="0" smtClean="0"/>
          </a:p>
          <a:p>
            <a:r>
              <a:rPr lang="ko-KR" altLang="en-US" sz="2000" dirty="0" smtClean="0"/>
              <a:t>클라이언트 스크립트로 작성된 웹 페이지가 전달되고 해석되는 </a:t>
            </a:r>
            <a:r>
              <a:rPr lang="ko-KR" altLang="en-US" sz="2000" dirty="0" smtClean="0"/>
              <a:t>과정</a:t>
            </a:r>
            <a:endParaRPr lang="en-US" altLang="ko-KR" sz="2000" dirty="0" smtClean="0"/>
          </a:p>
          <a:p>
            <a:pPr>
              <a:buNone/>
            </a:pPr>
            <a:r>
              <a:rPr lang="en-US" sz="1600" dirty="0" smtClean="0"/>
              <a:t>     </a:t>
            </a:r>
            <a:r>
              <a:rPr lang="en-US" sz="1600" dirty="0" smtClean="0"/>
              <a:t>- </a:t>
            </a:r>
            <a:r>
              <a:rPr lang="ko-KR" altLang="en-US" sz="1600" dirty="0" smtClean="0"/>
              <a:t>일반적으로 </a:t>
            </a:r>
            <a:r>
              <a:rPr lang="en-US" altLang="ko-KR" sz="1600" dirty="0" smtClean="0"/>
              <a:t>HTML</a:t>
            </a:r>
            <a:r>
              <a:rPr lang="ko-KR" altLang="en-US" sz="1600" dirty="0" smtClean="0"/>
              <a:t>만을 사용해도 간단한 홈페이지를 만들 수 </a:t>
            </a:r>
            <a:r>
              <a:rPr lang="ko-KR" altLang="en-US" sz="1600" dirty="0" smtClean="0"/>
              <a:t>있음</a:t>
            </a:r>
            <a:r>
              <a:rPr lang="en-US" altLang="ko-KR" sz="1600" dirty="0" smtClean="0"/>
              <a:t>. </a:t>
            </a:r>
          </a:p>
          <a:p>
            <a:pPr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 - HTML</a:t>
            </a:r>
            <a:r>
              <a:rPr lang="ko-KR" altLang="en-US" sz="1600" dirty="0" smtClean="0"/>
              <a:t>을 사용해서 작성된 </a:t>
            </a:r>
            <a:r>
              <a:rPr lang="ko-KR" altLang="en-US" sz="1600" dirty="0" smtClean="0"/>
              <a:t>사이트를 </a:t>
            </a:r>
            <a:r>
              <a:rPr lang="ko-KR" altLang="en-US" sz="1600" dirty="0" smtClean="0"/>
              <a:t>‘정적인 웹 </a:t>
            </a:r>
            <a:r>
              <a:rPr lang="ko-KR" altLang="en-US" sz="1600" dirty="0" smtClean="0"/>
              <a:t>사이트’</a:t>
            </a:r>
            <a:r>
              <a:rPr lang="ko-KR" altLang="en-US" sz="1600" dirty="0" smtClean="0"/>
              <a:t>라고도 </a:t>
            </a:r>
            <a:r>
              <a:rPr lang="ko-KR" altLang="en-US" sz="1600" dirty="0" smtClean="0"/>
              <a:t>부름</a:t>
            </a:r>
            <a:r>
              <a:rPr lang="en-US" altLang="ko-KR" sz="1600" dirty="0" smtClean="0"/>
              <a:t>.</a:t>
            </a:r>
            <a:endParaRPr lang="en-US" sz="1600" dirty="0" smtClean="0"/>
          </a:p>
          <a:p>
            <a:pPr>
              <a:buNone/>
            </a:pPr>
            <a:r>
              <a:rPr lang="en-US" altLang="ko-KR" sz="1600" dirty="0" smtClean="0"/>
              <a:t>     - </a:t>
            </a:r>
            <a:r>
              <a:rPr lang="en-US" altLang="ko-KR" sz="1600" dirty="0" smtClean="0"/>
              <a:t>HTML</a:t>
            </a:r>
            <a:r>
              <a:rPr lang="ko-KR" altLang="en-US" sz="1600" dirty="0" smtClean="0"/>
              <a:t>과 함께 </a:t>
            </a:r>
            <a:r>
              <a:rPr lang="en-US" altLang="ko-KR" sz="1600" dirty="0" smtClean="0"/>
              <a:t>JavaScript </a:t>
            </a:r>
            <a:r>
              <a:rPr lang="ko-KR" altLang="en-US" sz="1600" dirty="0" smtClean="0"/>
              <a:t>언어를 사용해서 ‘클라이언트 스크립트’</a:t>
            </a:r>
            <a:r>
              <a:rPr lang="ko-KR" altLang="en-US" sz="1600" dirty="0" err="1" smtClean="0"/>
              <a:t>를</a:t>
            </a:r>
            <a:r>
              <a:rPr lang="ko-KR" altLang="en-US" sz="1600" dirty="0" smtClean="0"/>
              <a:t> 작성할 수 있는데</a:t>
            </a:r>
            <a:r>
              <a:rPr lang="en-US" altLang="ko-KR" sz="1600" dirty="0" smtClean="0"/>
              <a:t>, ‘</a:t>
            </a:r>
            <a:r>
              <a:rPr lang="ko-KR" altLang="en-US" sz="1600" dirty="0" smtClean="0"/>
              <a:t>클라이언트 </a:t>
            </a:r>
            <a:r>
              <a:rPr lang="ko-KR" altLang="en-US" sz="1600" dirty="0" smtClean="0"/>
              <a:t>스크립트’란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   </a:t>
            </a:r>
            <a:r>
              <a:rPr lang="ko-KR" altLang="en-US" sz="1600" dirty="0" smtClean="0"/>
              <a:t>클라이언트의 </a:t>
            </a:r>
            <a:r>
              <a:rPr lang="ko-KR" altLang="en-US" sz="1600" dirty="0" smtClean="0"/>
              <a:t>웹 브라우저에서 해석되는 것을 </a:t>
            </a:r>
            <a:r>
              <a:rPr lang="ko-KR" altLang="en-US" sz="1600" dirty="0" smtClean="0"/>
              <a:t>말함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 smtClean="0"/>
              <a:t>    - </a:t>
            </a:r>
            <a:r>
              <a:rPr lang="ko-KR" altLang="en-US" sz="1600" dirty="0" smtClean="0"/>
              <a:t>웹 서버는 </a:t>
            </a:r>
            <a:r>
              <a:rPr lang="ko-KR" altLang="en-US" sz="1600" dirty="0" smtClean="0"/>
              <a:t>클라이언트가 </a:t>
            </a:r>
            <a:r>
              <a:rPr lang="ko-KR" altLang="en-US" sz="1600" dirty="0" smtClean="0"/>
              <a:t>요청하는 소스 코드를 </a:t>
            </a:r>
            <a:r>
              <a:rPr lang="ko-KR" altLang="en-US" sz="1600" dirty="0" err="1" smtClean="0"/>
              <a:t>변경없이</a:t>
            </a:r>
            <a:r>
              <a:rPr lang="ko-KR" altLang="en-US" sz="1600" dirty="0" smtClean="0"/>
              <a:t> 고스란히 클라이언트에게 전송하는 역할만 </a:t>
            </a:r>
            <a:r>
              <a:rPr lang="ko-KR" altLang="en-US" sz="1600" dirty="0" smtClean="0"/>
              <a:t>함</a:t>
            </a:r>
            <a:r>
              <a:rPr lang="en-US" altLang="ko-KR" sz="16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89900" y="3997865"/>
            <a:ext cx="5114925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27779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스크립트 언어 개요와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문법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ko-KR" sz="2000" b="1" dirty="0" smtClean="0"/>
              <a:t>2.1 </a:t>
            </a:r>
            <a:r>
              <a:rPr lang="ko-KR" altLang="en-US" sz="2000" b="1" dirty="0" smtClean="0"/>
              <a:t>서버 스크립트와 클라이언트 스크립트	 	</a:t>
            </a:r>
            <a:endParaRPr lang="en-US" altLang="ko-KR" sz="2000" b="1" dirty="0" smtClean="0"/>
          </a:p>
          <a:p>
            <a:r>
              <a:rPr lang="ko-KR" altLang="en-US" sz="2000" dirty="0" smtClean="0"/>
              <a:t>서버 </a:t>
            </a:r>
            <a:r>
              <a:rPr lang="ko-KR" altLang="en-US" sz="2000" dirty="0" smtClean="0"/>
              <a:t>스크립트로 작성된 웹 페이지가 전달되고 해석되는 </a:t>
            </a:r>
            <a:r>
              <a:rPr lang="ko-KR" altLang="en-US" sz="2000" dirty="0" smtClean="0"/>
              <a:t>과정</a:t>
            </a:r>
            <a:endParaRPr lang="en-US" altLang="ko-KR" sz="2000" dirty="0" smtClean="0"/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 smtClean="0"/>
              <a:t>    </a:t>
            </a:r>
            <a:r>
              <a:rPr lang="en-US" sz="1600" dirty="0" smtClean="0"/>
              <a:t>- </a:t>
            </a:r>
            <a:r>
              <a:rPr lang="ko-KR" altLang="en-US" sz="1600" dirty="0" smtClean="0"/>
              <a:t>클라이언트 스크립트와 달리 서버에서 처리하고 </a:t>
            </a:r>
            <a:r>
              <a:rPr lang="en-US" altLang="ko-KR" sz="1600" dirty="0" smtClean="0"/>
              <a:t>HTML </a:t>
            </a:r>
            <a:r>
              <a:rPr lang="ko-KR" altLang="en-US" sz="1600" dirty="0" smtClean="0"/>
              <a:t>코드로 변환해서 전달하는 언어를 ‘서버 </a:t>
            </a:r>
            <a:r>
              <a:rPr lang="ko-KR" altLang="en-US" sz="1600" dirty="0" smtClean="0"/>
              <a:t>스크립트</a:t>
            </a:r>
            <a:r>
              <a:rPr lang="ko-KR" altLang="en-US" sz="1600" dirty="0" smtClean="0"/>
              <a:t>’라고 </a:t>
            </a:r>
            <a:r>
              <a:rPr lang="ko-KR" altLang="en-US" sz="1600" dirty="0" smtClean="0"/>
              <a:t>부름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 smtClean="0"/>
              <a:t>    - </a:t>
            </a:r>
            <a:r>
              <a:rPr lang="ko-KR" altLang="en-US" sz="1600" dirty="0" smtClean="0"/>
              <a:t>서버 스크립트는 고정된 내용이 아니라 클라이언트가 요청될 때마다 새로 </a:t>
            </a:r>
            <a:r>
              <a:rPr lang="ko-KR" altLang="en-US" sz="1600" dirty="0" smtClean="0"/>
              <a:t>해석해서 </a:t>
            </a:r>
            <a:r>
              <a:rPr lang="ko-KR" altLang="en-US" sz="1600" dirty="0" smtClean="0"/>
              <a:t>클라이언트에게 전송하기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   </a:t>
            </a:r>
            <a:r>
              <a:rPr lang="ko-KR" altLang="en-US" sz="1600" dirty="0" smtClean="0"/>
              <a:t>때문에 </a:t>
            </a:r>
            <a:r>
              <a:rPr lang="ko-KR" altLang="en-US" sz="1600" dirty="0" smtClean="0"/>
              <a:t>그 내용이 실시간으로 변경되도록 프로그래밍할 수 </a:t>
            </a:r>
            <a:r>
              <a:rPr lang="ko-KR" altLang="en-US" sz="1600" dirty="0" smtClean="0"/>
              <a:t>있음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 smtClean="0"/>
              <a:t>    - </a:t>
            </a:r>
            <a:r>
              <a:rPr lang="ko-KR" altLang="en-US" sz="1600" dirty="0" smtClean="0"/>
              <a:t>실시간으로 변경되는 웹 사이트를 ‘동적인 웹 </a:t>
            </a:r>
            <a:r>
              <a:rPr lang="ko-KR" altLang="en-US" sz="1600" dirty="0" smtClean="0"/>
              <a:t>사이트’라고도 부름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 smtClean="0"/>
              <a:t>    - </a:t>
            </a:r>
            <a:r>
              <a:rPr lang="ko-KR" altLang="en-US" sz="1600" dirty="0" smtClean="0"/>
              <a:t>서버 스크립트 언어로는 </a:t>
            </a:r>
            <a:r>
              <a:rPr lang="en-US" altLang="ko-KR" sz="1600" dirty="0" smtClean="0"/>
              <a:t>PHP, JSP, ASP.net </a:t>
            </a:r>
            <a:r>
              <a:rPr lang="ko-KR" altLang="en-US" sz="1600" dirty="0" smtClean="0"/>
              <a:t>등이 </a:t>
            </a:r>
            <a:r>
              <a:rPr lang="ko-KR" altLang="en-US" sz="1600" dirty="0" smtClean="0"/>
              <a:t>있음</a:t>
            </a:r>
            <a:r>
              <a:rPr lang="en-US" altLang="ko-KR" sz="16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59298" y="4012360"/>
            <a:ext cx="498157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27779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스크립트 언어 개요와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문법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ko-KR" sz="2000" b="1" dirty="0" smtClean="0"/>
              <a:t>2.2 HTML </a:t>
            </a:r>
            <a:r>
              <a:rPr lang="ko-KR" altLang="en-US" sz="2000" b="1" dirty="0" smtClean="0"/>
              <a:t>태그 		 	</a:t>
            </a:r>
            <a:endParaRPr lang="en-US" altLang="ko-KR" sz="2000" b="1" dirty="0" smtClean="0"/>
          </a:p>
          <a:p>
            <a:r>
              <a:rPr lang="en-US" altLang="ko-KR" sz="2000" dirty="0" smtClean="0"/>
              <a:t>HTML</a:t>
            </a:r>
            <a:endParaRPr lang="en-US" altLang="ko-KR" sz="2000" dirty="0" smtClean="0"/>
          </a:p>
          <a:p>
            <a:pPr>
              <a:buNone/>
            </a:pPr>
            <a:r>
              <a:rPr lang="en-US" sz="1600" dirty="0" smtClean="0"/>
              <a:t>     - </a:t>
            </a:r>
            <a:r>
              <a:rPr lang="ko-KR" altLang="en-US" sz="1600" dirty="0" smtClean="0"/>
              <a:t>웹 사이트를 구축하기 위해서는 프로그래밍 언어가 </a:t>
            </a:r>
            <a:r>
              <a:rPr lang="ko-KR" altLang="en-US" sz="1600" dirty="0" smtClean="0"/>
              <a:t>필요함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 중 대표적인 것이 </a:t>
            </a:r>
            <a:r>
              <a:rPr lang="en-US" altLang="ko-KR" sz="1600" dirty="0" smtClean="0"/>
              <a:t>HTML</a:t>
            </a:r>
            <a:r>
              <a:rPr lang="ko-KR" altLang="en-US" sz="1600" dirty="0" smtClean="0"/>
              <a:t>임</a:t>
            </a:r>
            <a:r>
              <a:rPr lang="en-US" altLang="ko-KR" sz="1600" dirty="0" smtClean="0"/>
              <a:t>.</a:t>
            </a:r>
            <a:endParaRPr lang="en-US" sz="1600" dirty="0" smtClean="0"/>
          </a:p>
          <a:p>
            <a:pPr>
              <a:buNone/>
            </a:pPr>
            <a:r>
              <a:rPr lang="en-US" altLang="ko-KR" sz="1600" dirty="0" smtClean="0"/>
              <a:t>     - </a:t>
            </a:r>
            <a:r>
              <a:rPr lang="en-US" altLang="ko-KR" sz="1600" dirty="0" smtClean="0"/>
              <a:t>HTML</a:t>
            </a:r>
            <a:r>
              <a:rPr lang="ko-KR" altLang="en-US" sz="1600" dirty="0" smtClean="0"/>
              <a:t>은 </a:t>
            </a:r>
            <a:r>
              <a:rPr lang="en-US" altLang="ko-KR" sz="1600" dirty="0" err="1" smtClean="0"/>
              <a:t>HyperText</a:t>
            </a:r>
            <a:r>
              <a:rPr lang="en-US" altLang="ko-KR" sz="1600" dirty="0" smtClean="0"/>
              <a:t> Markup Language</a:t>
            </a:r>
            <a:r>
              <a:rPr lang="ko-KR" altLang="en-US" sz="1600" dirty="0" smtClean="0"/>
              <a:t>의 약자로 웹 페이지를 만들기 위한 대표적인 </a:t>
            </a:r>
            <a:r>
              <a:rPr lang="ko-KR" altLang="en-US" sz="1600" dirty="0" smtClean="0"/>
              <a:t>마크업 언어</a:t>
            </a:r>
            <a:r>
              <a:rPr lang="ko-KR" altLang="en-US" sz="1600" dirty="0" smtClean="0"/>
              <a:t>임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 smtClean="0"/>
              <a:t>    - </a:t>
            </a:r>
            <a:r>
              <a:rPr lang="en-US" altLang="ko-KR" sz="1600" dirty="0" smtClean="0"/>
              <a:t>HTML </a:t>
            </a:r>
            <a:r>
              <a:rPr lang="ko-KR" altLang="en-US" sz="1600" dirty="0" smtClean="0"/>
              <a:t>태그의 공통적인 특징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3020135" y="3628519"/>
            <a:ext cx="5802851" cy="1818970"/>
            <a:chOff x="2893676" y="3239413"/>
            <a:chExt cx="5455190" cy="1502112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48191" y="3239413"/>
              <a:ext cx="5400675" cy="923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93676" y="4217650"/>
              <a:ext cx="3933825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xmlns="" val="727779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스크립트 언어 개요와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문법 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sp>
        <p:nvSpPr>
          <p:cNvPr id="5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dirty="0" smtClean="0"/>
              <a:t>HTML </a:t>
            </a:r>
            <a:r>
              <a:rPr lang="ko-KR" altLang="en-US" sz="2000" dirty="0" smtClean="0"/>
              <a:t>파일의 기본 </a:t>
            </a:r>
            <a:r>
              <a:rPr lang="ko-KR" altLang="en-US" sz="2000" dirty="0" smtClean="0"/>
              <a:t>구조</a:t>
            </a:r>
            <a:endParaRPr lang="en-US" altLang="ko-KR" sz="2000" dirty="0" smtClean="0"/>
          </a:p>
          <a:p>
            <a:pPr>
              <a:lnSpc>
                <a:spcPct val="100000"/>
              </a:lnSpc>
            </a:pPr>
            <a:endParaRPr lang="en-US" sz="2000" dirty="0" smtClean="0"/>
          </a:p>
          <a:p>
            <a:pPr>
              <a:lnSpc>
                <a:spcPct val="100000"/>
              </a:lnSpc>
            </a:pPr>
            <a:endParaRPr lang="en-US" sz="2000" dirty="0" smtClean="0"/>
          </a:p>
          <a:p>
            <a:pPr>
              <a:lnSpc>
                <a:spcPct val="100000"/>
              </a:lnSpc>
            </a:pPr>
            <a:endParaRPr lang="en-US" sz="2000" dirty="0" smtClean="0"/>
          </a:p>
          <a:p>
            <a:pPr>
              <a:lnSpc>
                <a:spcPct val="100000"/>
              </a:lnSpc>
            </a:pPr>
            <a:endParaRPr lang="en-US" sz="2000" dirty="0" smtClean="0"/>
          </a:p>
          <a:p>
            <a:pPr>
              <a:lnSpc>
                <a:spcPct val="100000"/>
              </a:lnSpc>
            </a:pPr>
            <a:endParaRPr lang="en-US" sz="2000" dirty="0" smtClean="0"/>
          </a:p>
          <a:p>
            <a:pPr>
              <a:lnSpc>
                <a:spcPct val="100000"/>
              </a:lnSpc>
            </a:pPr>
            <a:r>
              <a:rPr lang="en-US" altLang="ko-KR" sz="2000" dirty="0" smtClean="0"/>
              <a:t>HTML </a:t>
            </a:r>
            <a:r>
              <a:rPr lang="ko-KR" altLang="en-US" sz="2000" dirty="0" smtClean="0"/>
              <a:t>태그 </a:t>
            </a:r>
            <a:r>
              <a:rPr lang="ko-KR" altLang="en-US" sz="2000" dirty="0" smtClean="0"/>
              <a:t>기본</a:t>
            </a: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r>
              <a:rPr lang="en-US" sz="1600" dirty="0" smtClean="0"/>
              <a:t>     - </a:t>
            </a:r>
            <a:r>
              <a:rPr lang="en-US" altLang="ko-KR" sz="1600" dirty="0" smtClean="0"/>
              <a:t>&lt;</a:t>
            </a:r>
            <a:r>
              <a:rPr lang="en-US" altLang="ko-KR" sz="1600" dirty="0" smtClean="0"/>
              <a:t>META</a:t>
            </a:r>
            <a:r>
              <a:rPr lang="en-US" altLang="ko-KR" sz="1600" dirty="0" smtClean="0"/>
              <a:t>&gt; : </a:t>
            </a:r>
            <a:r>
              <a:rPr lang="en-US" altLang="ko-KR" sz="1600" dirty="0" smtClean="0"/>
              <a:t>&lt;META&gt; </a:t>
            </a:r>
            <a:r>
              <a:rPr lang="ko-KR" altLang="en-US" sz="1600" dirty="0" smtClean="0"/>
              <a:t>태그는 </a:t>
            </a:r>
            <a:r>
              <a:rPr lang="en-US" altLang="ko-KR" sz="1600" dirty="0" smtClean="0"/>
              <a:t>&lt;HEAD&gt; </a:t>
            </a:r>
            <a:r>
              <a:rPr lang="ko-KR" altLang="en-US" sz="1600" dirty="0" smtClean="0"/>
              <a:t>영역에 </a:t>
            </a:r>
            <a:r>
              <a:rPr lang="ko-KR" altLang="en-US" sz="1600" dirty="0" smtClean="0"/>
              <a:t>표현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00000"/>
              </a:lnSpc>
              <a:buNone/>
            </a:pPr>
            <a:endParaRPr lang="en-US" sz="1600" dirty="0" smtClean="0"/>
          </a:p>
          <a:p>
            <a:pPr>
              <a:lnSpc>
                <a:spcPct val="100000"/>
              </a:lnSpc>
              <a:buNone/>
            </a:pPr>
            <a:endParaRPr lang="en-US" sz="1600" dirty="0" smtClean="0"/>
          </a:p>
          <a:p>
            <a:pPr>
              <a:lnSpc>
                <a:spcPct val="100000"/>
              </a:lnSpc>
              <a:buNone/>
            </a:pPr>
            <a:r>
              <a:rPr lang="en-US" sz="1600" dirty="0" smtClean="0"/>
              <a:t>     -</a:t>
            </a:r>
            <a:r>
              <a:rPr lang="en-US" altLang="ko-KR" sz="1600" dirty="0" smtClean="0"/>
              <a:t> </a:t>
            </a:r>
            <a:r>
              <a:rPr lang="en-US" altLang="ko-KR" sz="1600" dirty="0" smtClean="0"/>
              <a:t>&lt;BR</a:t>
            </a:r>
            <a:r>
              <a:rPr lang="en-US" altLang="ko-KR" sz="1600" dirty="0" smtClean="0"/>
              <a:t>&gt; : </a:t>
            </a:r>
            <a:r>
              <a:rPr lang="ko-KR" altLang="en-US" sz="1600" dirty="0" smtClean="0"/>
              <a:t>글자의 줄을 </a:t>
            </a:r>
            <a:r>
              <a:rPr lang="ko-KR" altLang="en-US" sz="1600" dirty="0" smtClean="0"/>
              <a:t>바꿔줌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00000"/>
              </a:lnSpc>
              <a:buNone/>
            </a:pPr>
            <a:endParaRPr lang="en-US" sz="1600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2332" y="1142085"/>
            <a:ext cx="558165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4866" y="4149962"/>
            <a:ext cx="53625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86964" y="5483258"/>
            <a:ext cx="55340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27779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스크립트 언어 개요와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문법 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sp>
        <p:nvSpPr>
          <p:cNvPr id="5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>
            <a:noAutofit/>
          </a:bodyPr>
          <a:lstStyle/>
          <a:p>
            <a:pPr>
              <a:lnSpc>
                <a:spcPts val="1800"/>
              </a:lnSpc>
              <a:buNone/>
            </a:pPr>
            <a:r>
              <a:rPr lang="en-US" altLang="ko-KR" sz="1600" dirty="0" smtClean="0"/>
              <a:t>     </a:t>
            </a:r>
            <a:r>
              <a:rPr lang="en-US" altLang="ko-KR" sz="1600" dirty="0" smtClean="0"/>
              <a:t>- </a:t>
            </a:r>
            <a:r>
              <a:rPr lang="pl-PL" altLang="ko-KR" sz="1600" dirty="0" smtClean="0"/>
              <a:t>&lt;U&gt;~&lt;/U&gt;, &lt;B&gt;~&lt;/B&gt;, &lt;I&gt;~&lt;/I&gt;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글자에 밑줄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굵은 글씨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이탤릭체의</a:t>
            </a:r>
            <a:r>
              <a:rPr lang="ko-KR" altLang="en-US" sz="1600" dirty="0" smtClean="0"/>
              <a:t> 모양을 지정함</a:t>
            </a:r>
            <a:r>
              <a:rPr lang="en-US" altLang="ko-KR" sz="1600" dirty="0" smtClean="0"/>
              <a:t>.</a:t>
            </a:r>
            <a:endParaRPr lang="x-none" altLang="ko-KR" sz="1600" smtClean="0"/>
          </a:p>
          <a:p>
            <a:pPr>
              <a:lnSpc>
                <a:spcPct val="100000"/>
              </a:lnSpc>
              <a:buNone/>
            </a:pPr>
            <a:endParaRPr lang="en-US" sz="1600" dirty="0" smtClean="0"/>
          </a:p>
          <a:p>
            <a:pPr>
              <a:lnSpc>
                <a:spcPct val="100000"/>
              </a:lnSpc>
              <a:buNone/>
            </a:pPr>
            <a:endParaRPr lang="en-US" sz="1600" dirty="0" smtClean="0"/>
          </a:p>
          <a:p>
            <a:pPr>
              <a:lnSpc>
                <a:spcPct val="100000"/>
              </a:lnSpc>
              <a:buNone/>
            </a:pPr>
            <a:r>
              <a:rPr lang="en-US" sz="1600" dirty="0" smtClean="0"/>
              <a:t>     -</a:t>
            </a:r>
            <a:r>
              <a:rPr lang="en-US" altLang="ko-KR" sz="1600" dirty="0" smtClean="0"/>
              <a:t> </a:t>
            </a:r>
            <a:r>
              <a:rPr lang="en-US" altLang="ko-KR" sz="1600" dirty="0" smtClean="0"/>
              <a:t>&lt;FONT&gt;~&lt;/FONT&gt; 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글자의 크기나 색상을 </a:t>
            </a:r>
            <a:r>
              <a:rPr lang="ko-KR" altLang="en-US" sz="1600" dirty="0" smtClean="0"/>
              <a:t>지정함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00000"/>
              </a:lnSpc>
              <a:buNone/>
            </a:pPr>
            <a:endParaRPr lang="en-US" sz="1600" dirty="0" smtClean="0"/>
          </a:p>
          <a:p>
            <a:pPr>
              <a:lnSpc>
                <a:spcPct val="100000"/>
              </a:lnSpc>
              <a:buNone/>
            </a:pPr>
            <a:endParaRPr lang="en-US" sz="1600" dirty="0" smtClean="0"/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    </a:t>
            </a:r>
            <a:r>
              <a:rPr lang="en-US" altLang="ko-KR" sz="1600" dirty="0" smtClean="0"/>
              <a:t>- &lt;</a:t>
            </a:r>
            <a:r>
              <a:rPr lang="en-US" altLang="ko-KR" sz="1600" dirty="0" smtClean="0"/>
              <a:t>HR&gt; 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수평선을 </a:t>
            </a:r>
            <a:r>
              <a:rPr lang="ko-KR" altLang="en-US" sz="1600" dirty="0" smtClean="0"/>
              <a:t>그어줌</a:t>
            </a:r>
            <a:r>
              <a:rPr lang="en-US" altLang="ko-KR" sz="1600" dirty="0" smtClean="0"/>
              <a:t>. </a:t>
            </a:r>
            <a:r>
              <a:rPr lang="en-US" altLang="ko-KR" sz="1600" dirty="0" smtClean="0"/>
              <a:t>&lt;HR size=‘</a:t>
            </a:r>
            <a:r>
              <a:rPr lang="ko-KR" altLang="en-US" sz="1600" dirty="0" err="1" smtClean="0"/>
              <a:t>픽셀수</a:t>
            </a:r>
            <a:r>
              <a:rPr lang="ko-KR" altLang="en-US" sz="1600" dirty="0" smtClean="0"/>
              <a:t>’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는 픽셀수의 폭으로 선을 </a:t>
            </a:r>
            <a:r>
              <a:rPr lang="ko-KR" altLang="en-US" sz="1600" dirty="0" smtClean="0"/>
              <a:t>그어줌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00000"/>
              </a:lnSpc>
              <a:buNone/>
            </a:pPr>
            <a:endParaRPr lang="en-US" sz="1600" dirty="0" smtClean="0"/>
          </a:p>
          <a:p>
            <a:pPr>
              <a:lnSpc>
                <a:spcPct val="100000"/>
              </a:lnSpc>
              <a:buNone/>
            </a:pPr>
            <a:endParaRPr lang="en-US" sz="1600" dirty="0" smtClean="0"/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 - </a:t>
            </a:r>
            <a:r>
              <a:rPr lang="en-US" altLang="ko-KR" sz="1600" dirty="0" smtClean="0"/>
              <a:t>&lt;A&gt;~&lt;/</a:t>
            </a:r>
            <a:r>
              <a:rPr lang="en-US" altLang="ko-KR" sz="1600" dirty="0" smtClean="0"/>
              <a:t>A&gt; 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클릭하면 다른 페이지가 연결되는 링크를 </a:t>
            </a:r>
            <a:r>
              <a:rPr lang="ko-KR" altLang="en-US" sz="1600" dirty="0" smtClean="0"/>
              <a:t>설정함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00000"/>
              </a:lnSpc>
              <a:buNone/>
            </a:pPr>
            <a:endParaRPr lang="en-US" sz="1600" dirty="0" smtClean="0"/>
          </a:p>
          <a:p>
            <a:pPr>
              <a:lnSpc>
                <a:spcPct val="100000"/>
              </a:lnSpc>
              <a:buNone/>
            </a:pPr>
            <a:endParaRPr lang="en-US" sz="1600" dirty="0" smtClean="0"/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 - </a:t>
            </a:r>
            <a:r>
              <a:rPr lang="en-US" altLang="ko-KR" sz="1600" dirty="0" smtClean="0"/>
              <a:t>&lt;IMG&gt;</a:t>
            </a:r>
            <a:r>
              <a:rPr lang="en-US" altLang="ko-KR" sz="1600" dirty="0" smtClean="0"/>
              <a:t> 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이미지 파일을 화면에 </a:t>
            </a:r>
            <a:r>
              <a:rPr lang="ko-KR" altLang="en-US" sz="1600" dirty="0" smtClean="0"/>
              <a:t>표시함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6360" y="2253027"/>
            <a:ext cx="53530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35410" y="3440816"/>
            <a:ext cx="53149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67722" y="4543790"/>
            <a:ext cx="53530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05822" y="5647981"/>
            <a:ext cx="52768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10989" y="1217378"/>
            <a:ext cx="53054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27779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스크립트 언어 개요와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문법 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sp>
        <p:nvSpPr>
          <p:cNvPr id="5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    - &lt;TABLE&gt;~&lt;/TABLE&gt;, &lt;TR&gt;~&lt;/TR&gt;, &lt;TH&gt;~&lt;/TH&gt;, &lt;TD&gt;~&lt;/TD&gt; : </a:t>
            </a:r>
            <a:r>
              <a:rPr lang="ko-KR" altLang="en-US" sz="1600" dirty="0" smtClean="0"/>
              <a:t>표를 만드는 </a:t>
            </a:r>
            <a:r>
              <a:rPr lang="ko-KR" altLang="en-US" sz="1600" dirty="0" smtClean="0"/>
              <a:t>태그들임</a:t>
            </a:r>
            <a:r>
              <a:rPr lang="en-US" altLang="ko-KR" sz="1600" dirty="0" smtClean="0"/>
              <a:t>.</a:t>
            </a:r>
            <a:endParaRPr lang="x-none" sz="16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3629" y="1494411"/>
            <a:ext cx="5334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27779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03 PHP </a:t>
            </a:r>
            <a:r>
              <a:rPr lang="ko-KR" altLang="en-US" dirty="0" smtClean="0"/>
              <a:t>기본 문법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ko-KR" sz="2000" b="1" dirty="0" smtClean="0"/>
              <a:t>3.1 </a:t>
            </a:r>
            <a:r>
              <a:rPr lang="ko-KR" altLang="en-US" sz="2000" b="1" dirty="0" smtClean="0"/>
              <a:t>변수와 데이터 형식 		 	</a:t>
            </a:r>
            <a:endParaRPr lang="en-US" altLang="ko-KR" sz="2000" b="1" dirty="0" smtClean="0"/>
          </a:p>
          <a:p>
            <a:r>
              <a:rPr lang="en-US" altLang="ko-KR" sz="2000" dirty="0" smtClean="0"/>
              <a:t>PHP</a:t>
            </a:r>
            <a:r>
              <a:rPr lang="ko-KR" altLang="en-US" sz="2000" dirty="0" smtClean="0"/>
              <a:t>의 기본 구조와 주석</a:t>
            </a:r>
            <a:endParaRPr lang="en-US" altLang="ko-KR" sz="2000" dirty="0" smtClean="0"/>
          </a:p>
          <a:p>
            <a:pPr>
              <a:buNone/>
            </a:pPr>
            <a:r>
              <a:rPr lang="en-US" sz="1600" dirty="0" smtClean="0"/>
              <a:t>     - </a:t>
            </a:r>
            <a:r>
              <a:rPr lang="en-US" altLang="ko-KR" sz="1600" dirty="0" smtClean="0"/>
              <a:t>PHP </a:t>
            </a:r>
            <a:r>
              <a:rPr lang="ko-KR" altLang="en-US" sz="1600" dirty="0" smtClean="0"/>
              <a:t>코드는 확장명은 *</a:t>
            </a:r>
            <a:r>
              <a:rPr lang="en-US" altLang="ko-KR" sz="1600" dirty="0" smtClean="0"/>
              <a:t>.</a:t>
            </a:r>
            <a:r>
              <a:rPr lang="en-US" altLang="ko-KR" sz="1600" dirty="0" err="1" smtClean="0"/>
              <a:t>php</a:t>
            </a:r>
            <a:r>
              <a:rPr lang="ko-KR" altLang="en-US" sz="1600" dirty="0" smtClean="0"/>
              <a:t>로 사용하고 내용은 다음과 같은 </a:t>
            </a:r>
            <a:r>
              <a:rPr lang="ko-KR" altLang="en-US" sz="1600" dirty="0" smtClean="0"/>
              <a:t>구성을 함</a:t>
            </a:r>
            <a:r>
              <a:rPr lang="en-US" altLang="ko-KR" sz="16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4834" y="2440832"/>
            <a:ext cx="56483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50946" y="4006174"/>
            <a:ext cx="5715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2777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xmlns="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xmlns="" id="{7389A846-A623-F04D-A5F3-1E4377CC92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503" y="765313"/>
            <a:ext cx="11281052" cy="52776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x-none"/>
              <a:t>CHAPTER </a:t>
            </a:r>
            <a:r>
              <a:rPr lang="en-US" dirty="0" smtClean="0"/>
              <a:t>12</a:t>
            </a:r>
            <a:r>
              <a:rPr lang="x-none" smtClean="0"/>
              <a:t> </a:t>
            </a:r>
            <a:r>
              <a:rPr lang="en-US" altLang="ko-KR" dirty="0" smtClean="0"/>
              <a:t>PHP </a:t>
            </a:r>
            <a:r>
              <a:rPr lang="ko-KR" altLang="en-US" dirty="0" smtClean="0"/>
              <a:t>기본 프로그래밍      </a:t>
            </a:r>
            <a:endParaRPr lang="ko-KR" altLang="en-US" dirty="0"/>
          </a:p>
          <a:p>
            <a:pPr lvl="1">
              <a:lnSpc>
                <a:spcPct val="150000"/>
              </a:lnSpc>
              <a:buNone/>
            </a:pPr>
            <a:r>
              <a:rPr lang="ko-KR" altLang="en-US" dirty="0" smtClean="0"/>
              <a:t>학습 목표 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SECTION 01 </a:t>
            </a:r>
            <a:r>
              <a:rPr lang="ko-KR" altLang="en-US" dirty="0" smtClean="0"/>
              <a:t>웹 사이트 개발 환경 구축 	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- 1.1 Oracle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PHP </a:t>
            </a:r>
            <a:r>
              <a:rPr lang="ko-KR" altLang="en-US" dirty="0" smtClean="0"/>
              <a:t>연동을 위한 소프트웨어 버전 	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- 1.2 </a:t>
            </a:r>
            <a:r>
              <a:rPr lang="ko-KR" altLang="en-US" dirty="0" smtClean="0"/>
              <a:t>관련 소프트웨어 설치 및 설정 	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SECTION 02 </a:t>
            </a:r>
            <a:r>
              <a:rPr lang="ko-KR" altLang="en-US" dirty="0" smtClean="0"/>
              <a:t>스크립트 언어 개요와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문법 	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2.1 </a:t>
            </a:r>
            <a:r>
              <a:rPr lang="ko-KR" altLang="en-US" dirty="0" smtClean="0"/>
              <a:t>서버 스크립트와 클라이언트 스크립트 	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2.2 HTML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SECTION 03 PHP </a:t>
            </a:r>
            <a:r>
              <a:rPr lang="ko-KR" altLang="en-US" dirty="0" smtClean="0"/>
              <a:t>기본 문법 	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- 3.1 </a:t>
            </a:r>
            <a:r>
              <a:rPr lang="ko-KR" altLang="en-US" dirty="0" smtClean="0"/>
              <a:t>변수와 데이터 형식</a:t>
            </a:r>
            <a:endParaRPr lang="en-US" altLang="ko-KR" dirty="0" smtClean="0"/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- 3.2 </a:t>
            </a:r>
            <a:r>
              <a:rPr lang="ko-KR" altLang="en-US" dirty="0" smtClean="0"/>
              <a:t>조건문과 </a:t>
            </a:r>
            <a:r>
              <a:rPr lang="ko-KR" altLang="en-US" dirty="0" err="1" smtClean="0"/>
              <a:t>반복문</a:t>
            </a:r>
            <a:endParaRPr lang="ko-KR" altLang="en-US" dirty="0" smtClean="0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074999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03 PHP </a:t>
            </a:r>
            <a:r>
              <a:rPr lang="ko-KR" altLang="en-US" dirty="0" smtClean="0"/>
              <a:t>기본 문법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ko-KR" altLang="en-US" sz="2000" dirty="0" smtClean="0"/>
              <a:t>변수</a:t>
            </a:r>
            <a:endParaRPr lang="en-US" altLang="ko-KR" sz="2000" dirty="0" smtClean="0"/>
          </a:p>
          <a:p>
            <a:pPr>
              <a:buNone/>
            </a:pPr>
            <a:r>
              <a:rPr lang="en-US" sz="1600" dirty="0" smtClean="0"/>
              <a:t>     - </a:t>
            </a:r>
            <a:r>
              <a:rPr lang="ko-KR" altLang="en-US" sz="1600" dirty="0" smtClean="0"/>
              <a:t>변수는 무엇을 담는 </a:t>
            </a:r>
            <a:r>
              <a:rPr lang="ko-KR" altLang="en-US" sz="1600" dirty="0" smtClean="0"/>
              <a:t>그릇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     - PHP</a:t>
            </a:r>
            <a:r>
              <a:rPr lang="ko-KR" altLang="en-US" sz="1600" dirty="0" smtClean="0"/>
              <a:t>의 변수 이름은 몇 가지 규칙을 따라야 하는데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요약하면 다음과 </a:t>
            </a:r>
            <a:r>
              <a:rPr lang="ko-KR" altLang="en-US" sz="1600" dirty="0" smtClean="0"/>
              <a:t>같음</a:t>
            </a:r>
            <a:r>
              <a:rPr lang="en-US" altLang="ko-KR" sz="16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078" y="3947302"/>
            <a:ext cx="555307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1502" y="2235645"/>
            <a:ext cx="560070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7949" y="2521187"/>
            <a:ext cx="480060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27779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03 PHP </a:t>
            </a:r>
            <a:r>
              <a:rPr lang="ko-KR" altLang="en-US" dirty="0" smtClean="0"/>
              <a:t>기본 문법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ko-KR" altLang="en-US" sz="2000" dirty="0" smtClean="0"/>
              <a:t>데이터 형식</a:t>
            </a:r>
            <a:endParaRPr lang="en-US" altLang="ko-KR" sz="2000" dirty="0" smtClean="0"/>
          </a:p>
          <a:p>
            <a:pPr>
              <a:buNone/>
            </a:pPr>
            <a:r>
              <a:rPr lang="en-US" sz="1600" dirty="0" smtClean="0"/>
              <a:t>     - </a:t>
            </a:r>
            <a:r>
              <a:rPr lang="en-US" altLang="ko-KR" sz="1600" dirty="0" smtClean="0"/>
              <a:t>PHP </a:t>
            </a:r>
            <a:r>
              <a:rPr lang="ko-KR" altLang="en-US" sz="1600" dirty="0" smtClean="0"/>
              <a:t>데이터 형식은 정수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실수</a:t>
            </a:r>
            <a:r>
              <a:rPr lang="en-US" altLang="ko-KR" sz="1600" dirty="0" smtClean="0"/>
              <a:t>double, </a:t>
            </a:r>
            <a:r>
              <a:rPr lang="ko-KR" altLang="en-US" sz="1600" dirty="0" smtClean="0"/>
              <a:t>문자열</a:t>
            </a:r>
            <a:r>
              <a:rPr lang="en-US" altLang="ko-KR" sz="1600" dirty="0" smtClean="0"/>
              <a:t>string, </a:t>
            </a:r>
            <a:r>
              <a:rPr lang="ko-KR" altLang="en-US" sz="1600" dirty="0" err="1" smtClean="0"/>
              <a:t>불형</a:t>
            </a:r>
            <a:r>
              <a:rPr lang="en-US" altLang="ko-KR" sz="1600" dirty="0" err="1" smtClean="0"/>
              <a:t>boolean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객체</a:t>
            </a:r>
            <a:r>
              <a:rPr lang="en-US" altLang="ko-KR" sz="1600" dirty="0" smtClean="0"/>
              <a:t>object, </a:t>
            </a:r>
            <a:r>
              <a:rPr lang="ko-KR" altLang="en-US" sz="1600" dirty="0" smtClean="0"/>
              <a:t>배열</a:t>
            </a:r>
            <a:r>
              <a:rPr lang="en-US" altLang="ko-KR" sz="1600" dirty="0" smtClean="0"/>
              <a:t>array </a:t>
            </a:r>
            <a:r>
              <a:rPr lang="ko-KR" altLang="en-US" sz="1600" dirty="0" smtClean="0"/>
              <a:t>등이 </a:t>
            </a:r>
            <a:r>
              <a:rPr lang="ko-KR" altLang="en-US" sz="1600" dirty="0" smtClean="0"/>
              <a:t>있음</a:t>
            </a:r>
            <a:r>
              <a:rPr lang="en-US" altLang="ko-KR" sz="16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18855" y="2256716"/>
            <a:ext cx="5495925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27779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03 PHP </a:t>
            </a:r>
            <a:r>
              <a:rPr lang="ko-KR" altLang="en-US" dirty="0" smtClean="0"/>
              <a:t>기본 문법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ko-KR" altLang="en-US" sz="2000" dirty="0" smtClean="0"/>
              <a:t>문자열</a:t>
            </a:r>
            <a:endParaRPr lang="en-US" altLang="ko-KR" sz="2000" dirty="0" smtClean="0"/>
          </a:p>
          <a:p>
            <a:pPr>
              <a:buNone/>
            </a:pPr>
            <a:r>
              <a:rPr lang="en-US" sz="1600" dirty="0" smtClean="0"/>
              <a:t>     - </a:t>
            </a:r>
            <a:r>
              <a:rPr lang="ko-KR" altLang="en-US" sz="1600" dirty="0" smtClean="0"/>
              <a:t>문자열은 큰 따옴표</a:t>
            </a:r>
            <a:r>
              <a:rPr lang="en-US" altLang="ko-KR" sz="1600" dirty="0" smtClean="0"/>
              <a:t>(") </a:t>
            </a:r>
            <a:r>
              <a:rPr lang="ko-KR" altLang="en-US" sz="1600" dirty="0" smtClean="0"/>
              <a:t>또는 작은 따옴표</a:t>
            </a:r>
            <a:r>
              <a:rPr lang="en-US" altLang="ko-KR" sz="1600" dirty="0" smtClean="0"/>
              <a:t>(')</a:t>
            </a:r>
            <a:r>
              <a:rPr lang="ko-KR" altLang="en-US" sz="1600" dirty="0" smtClean="0"/>
              <a:t>로 묶어야 함</a:t>
            </a:r>
            <a:r>
              <a:rPr lang="en-US" altLang="ko-KR" sz="16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52383" y="1926482"/>
            <a:ext cx="5648325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27779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03 PHP </a:t>
            </a:r>
            <a:r>
              <a:rPr lang="ko-KR" altLang="en-US" dirty="0" smtClean="0"/>
              <a:t>기본 문법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ko-KR" sz="2000" b="1" dirty="0" smtClean="0"/>
              <a:t>3.2 </a:t>
            </a:r>
            <a:r>
              <a:rPr lang="ko-KR" altLang="en-US" sz="2000" b="1" dirty="0" smtClean="0"/>
              <a:t>조건문과 </a:t>
            </a:r>
            <a:r>
              <a:rPr lang="ko-KR" altLang="en-US" sz="2000" b="1" dirty="0" err="1" smtClean="0"/>
              <a:t>반복문</a:t>
            </a:r>
            <a:r>
              <a:rPr lang="ko-KR" altLang="en-US" sz="2000" b="1" dirty="0" smtClean="0"/>
              <a:t> 		 	</a:t>
            </a:r>
            <a:endParaRPr lang="en-US" altLang="ko-KR" sz="2000" b="1" dirty="0" smtClean="0"/>
          </a:p>
          <a:p>
            <a:r>
              <a:rPr lang="en-US" altLang="ko-KR" sz="2000" dirty="0" smtClean="0"/>
              <a:t>if( ) </a:t>
            </a:r>
            <a:r>
              <a:rPr lang="ko-KR" altLang="en-US" sz="2000" dirty="0" smtClean="0"/>
              <a:t>함수</a:t>
            </a:r>
            <a:endParaRPr lang="en-US" altLang="ko-KR" sz="2000" dirty="0" smtClean="0"/>
          </a:p>
          <a:p>
            <a:pPr>
              <a:buNone/>
            </a:pPr>
            <a:r>
              <a:rPr lang="en-US" sz="1600" dirty="0" smtClean="0"/>
              <a:t>     - </a:t>
            </a:r>
            <a:r>
              <a:rPr lang="ko-KR" altLang="en-US" sz="1600" dirty="0" smtClean="0"/>
              <a:t>조건에 따라서 분기하는 </a:t>
            </a:r>
            <a:r>
              <a:rPr lang="en-US" altLang="ko-KR" sz="1600" dirty="0" smtClean="0"/>
              <a:t>if ( ) </a:t>
            </a:r>
            <a:r>
              <a:rPr lang="ko-KR" altLang="en-US" sz="1600" dirty="0" smtClean="0"/>
              <a:t>함수는 다음의 형식을 </a:t>
            </a:r>
            <a:r>
              <a:rPr lang="ko-KR" altLang="en-US" sz="1600" dirty="0" err="1" smtClean="0"/>
              <a:t>갖음</a:t>
            </a:r>
            <a:r>
              <a:rPr lang="en-US" altLang="ko-KR" sz="1600" dirty="0" smtClean="0"/>
              <a:t>. </a:t>
            </a:r>
            <a:r>
              <a:rPr lang="en-US" altLang="ko-KR" sz="1600" dirty="0" smtClean="0"/>
              <a:t>else{ } </a:t>
            </a:r>
            <a:r>
              <a:rPr lang="ko-KR" altLang="en-US" sz="1600" dirty="0" smtClean="0"/>
              <a:t>부분은 </a:t>
            </a:r>
            <a:r>
              <a:rPr lang="ko-KR" altLang="en-US" sz="1600" dirty="0" smtClean="0"/>
              <a:t>생략이 가능함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 smtClean="0"/>
              <a:t>    - </a:t>
            </a:r>
            <a:r>
              <a:rPr lang="ko-KR" altLang="en-US" sz="1600" dirty="0" err="1" smtClean="0"/>
              <a:t>조건식의</a:t>
            </a:r>
            <a:r>
              <a:rPr lang="ko-KR" altLang="en-US" sz="1600" dirty="0" smtClean="0"/>
              <a:t> 결과는 </a:t>
            </a:r>
            <a:r>
              <a:rPr lang="en-US" altLang="ko-KR" sz="1600" dirty="0" smtClean="0"/>
              <a:t>TRUE </a:t>
            </a:r>
            <a:r>
              <a:rPr lang="ko-KR" altLang="en-US" sz="1600" dirty="0" smtClean="0"/>
              <a:t>또는 </a:t>
            </a:r>
            <a:r>
              <a:rPr lang="en-US" altLang="ko-KR" sz="1600" dirty="0" smtClean="0"/>
              <a:t>FALSE</a:t>
            </a:r>
            <a:r>
              <a:rPr lang="ko-KR" altLang="en-US" sz="1600" dirty="0" smtClean="0"/>
              <a:t>가 오는데 주로 비교 연산자인 </a:t>
            </a:r>
            <a:r>
              <a:rPr lang="en-US" altLang="ko-KR" sz="1600" dirty="0" smtClean="0"/>
              <a:t>==, &lt; &gt;, &lt;, &gt;, &lt;=, &gt;= </a:t>
            </a:r>
            <a:r>
              <a:rPr lang="ko-KR" altLang="en-US" sz="1600" dirty="0" smtClean="0"/>
              <a:t>등이 </a:t>
            </a:r>
            <a:r>
              <a:rPr lang="ko-KR" altLang="en-US" sz="1600" dirty="0" smtClean="0"/>
              <a:t>사용됨</a:t>
            </a:r>
            <a:r>
              <a:rPr lang="en-US" altLang="ko-KR" sz="16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398" y="3439640"/>
            <a:ext cx="546735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71908" y="2671864"/>
            <a:ext cx="5562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27779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03 PHP </a:t>
            </a:r>
            <a:r>
              <a:rPr lang="ko-KR" altLang="en-US" dirty="0" smtClean="0"/>
              <a:t>기본 문법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95650" y="1221429"/>
            <a:ext cx="560070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4650" y="4972557"/>
            <a:ext cx="352425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277790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03 PHP </a:t>
            </a:r>
            <a:r>
              <a:rPr lang="ko-KR" altLang="en-US" dirty="0" smtClean="0"/>
              <a:t>기본 문법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altLang="ko-KR" sz="2000" dirty="0" smtClean="0"/>
              <a:t>switch( ) </a:t>
            </a:r>
            <a:r>
              <a:rPr lang="ko-KR" altLang="en-US" sz="2000" dirty="0" smtClean="0"/>
              <a:t>함수</a:t>
            </a:r>
            <a:endParaRPr lang="en-US" altLang="ko-KR" sz="2000" dirty="0" smtClean="0"/>
          </a:p>
          <a:p>
            <a:pPr>
              <a:buNone/>
            </a:pPr>
            <a:r>
              <a:rPr lang="en-US" sz="1600" dirty="0" smtClean="0"/>
              <a:t>     - </a:t>
            </a:r>
            <a:r>
              <a:rPr lang="en-US" altLang="ko-KR" sz="1600" dirty="0" err="1" smtClean="0"/>
              <a:t>if~elseif</a:t>
            </a:r>
            <a:r>
              <a:rPr lang="ko-KR" altLang="en-US" sz="1600" dirty="0" smtClean="0"/>
              <a:t>와 비슷하게 </a:t>
            </a:r>
            <a:r>
              <a:rPr lang="en-US" altLang="ko-KR" sz="1600" dirty="0" err="1" smtClean="0"/>
              <a:t>switch~case</a:t>
            </a:r>
            <a:r>
              <a:rPr lang="ko-KR" altLang="en-US" sz="1600" dirty="0" smtClean="0"/>
              <a:t>로 여러 개의 조건을 처리할 수 </a:t>
            </a:r>
            <a:r>
              <a:rPr lang="ko-KR" altLang="en-US" sz="1600" dirty="0" smtClean="0"/>
              <a:t>있음</a:t>
            </a:r>
            <a:r>
              <a:rPr lang="en-US" altLang="ko-KR" sz="1600" dirty="0" smtClean="0"/>
              <a:t>.</a:t>
            </a:r>
            <a:r>
              <a:rPr lang="en-US" altLang="ko-KR" sz="1600" dirty="0" smtClean="0"/>
              <a:t> default </a:t>
            </a:r>
            <a:r>
              <a:rPr lang="ko-KR" altLang="en-US" sz="1600" dirty="0" smtClean="0"/>
              <a:t>부분은 </a:t>
            </a:r>
            <a:r>
              <a:rPr lang="ko-KR" altLang="en-US" sz="1600" dirty="0" smtClean="0"/>
              <a:t>생략이 가능함</a:t>
            </a:r>
            <a:r>
              <a:rPr lang="en-US" altLang="ko-KR" sz="16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4370" y="2712295"/>
            <a:ext cx="544830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94087" y="2090637"/>
            <a:ext cx="5562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27779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03 PHP </a:t>
            </a:r>
            <a:r>
              <a:rPr lang="ko-KR" altLang="en-US" dirty="0" smtClean="0"/>
              <a:t>기본 문법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altLang="ko-KR" sz="2000" dirty="0" smtClean="0"/>
              <a:t>for( ) </a:t>
            </a:r>
            <a:r>
              <a:rPr lang="ko-KR" altLang="en-US" sz="2000" dirty="0" smtClean="0"/>
              <a:t>함수</a:t>
            </a:r>
            <a:endParaRPr lang="en-US" altLang="ko-KR" sz="2000" dirty="0" smtClean="0"/>
          </a:p>
          <a:p>
            <a:pPr>
              <a:buNone/>
            </a:pPr>
            <a:r>
              <a:rPr lang="en-US" sz="1600" dirty="0" smtClean="0"/>
              <a:t>     - </a:t>
            </a:r>
            <a:r>
              <a:rPr lang="en-US" altLang="ko-KR" sz="1600" dirty="0" smtClean="0"/>
              <a:t>for</a:t>
            </a:r>
            <a:r>
              <a:rPr lang="ko-KR" altLang="en-US" sz="1600" dirty="0" smtClean="0"/>
              <a:t>문은 지정된 수만큼 반복하기 위해서 사용되는 </a:t>
            </a:r>
            <a:r>
              <a:rPr lang="ko-KR" altLang="en-US" sz="1600" dirty="0" smtClean="0"/>
              <a:t>함수임</a:t>
            </a:r>
            <a:r>
              <a:rPr lang="en-US" altLang="ko-KR" sz="16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744" y="2336767"/>
            <a:ext cx="549592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097" y="2345481"/>
            <a:ext cx="561022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44202" y="3826112"/>
            <a:ext cx="26670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277790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03 PHP </a:t>
            </a:r>
            <a:r>
              <a:rPr lang="ko-KR" altLang="en-US" dirty="0" smtClean="0"/>
              <a:t>기본 문법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00413" y="1562100"/>
            <a:ext cx="55911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277790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03 PHP </a:t>
            </a:r>
            <a:r>
              <a:rPr lang="ko-KR" altLang="en-US" dirty="0" smtClean="0"/>
              <a:t>기본 문법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altLang="ko-KR" sz="2000" dirty="0" smtClean="0"/>
              <a:t>while( ) </a:t>
            </a:r>
            <a:r>
              <a:rPr lang="ko-KR" altLang="en-US" sz="2000" dirty="0" smtClean="0"/>
              <a:t>함수</a:t>
            </a:r>
            <a:endParaRPr lang="en-US" altLang="ko-KR" sz="2000" dirty="0" smtClean="0"/>
          </a:p>
          <a:p>
            <a:pPr>
              <a:buNone/>
            </a:pPr>
            <a:r>
              <a:rPr lang="en-US" sz="1600" dirty="0" smtClean="0"/>
              <a:t>     - </a:t>
            </a:r>
            <a:r>
              <a:rPr lang="en-US" altLang="ko-KR" sz="1600" dirty="0" smtClean="0"/>
              <a:t>while( ) </a:t>
            </a:r>
            <a:r>
              <a:rPr lang="ko-KR" altLang="en-US" sz="1600" dirty="0" smtClean="0"/>
              <a:t>함수는 </a:t>
            </a:r>
            <a:r>
              <a:rPr lang="en-US" altLang="ko-KR" sz="1600" dirty="0" smtClean="0"/>
              <a:t>for ( ) </a:t>
            </a:r>
            <a:r>
              <a:rPr lang="ko-KR" altLang="en-US" sz="1600" dirty="0" smtClean="0"/>
              <a:t>함수와 용도가 크게 다르지 </a:t>
            </a:r>
            <a:r>
              <a:rPr lang="ko-KR" altLang="en-US" sz="1600" dirty="0" smtClean="0"/>
              <a:t>않음</a:t>
            </a:r>
            <a:r>
              <a:rPr lang="en-US" altLang="ko-KR" sz="1600" dirty="0" smtClean="0"/>
              <a:t>. </a:t>
            </a:r>
            <a:r>
              <a:rPr lang="en-US" altLang="ko-KR" sz="1600" dirty="0" smtClean="0"/>
              <a:t>while</a:t>
            </a:r>
            <a:r>
              <a:rPr lang="ko-KR" altLang="en-US" sz="1600" dirty="0" smtClean="0"/>
              <a:t>에서는 </a:t>
            </a:r>
            <a:r>
              <a:rPr lang="en-US" altLang="ko-KR" sz="1600" dirty="0" smtClean="0"/>
              <a:t>for</a:t>
            </a:r>
            <a:r>
              <a:rPr lang="ko-KR" altLang="en-US" sz="1600" dirty="0" smtClean="0"/>
              <a:t>와 다르게 초깃값과 </a:t>
            </a:r>
            <a:r>
              <a:rPr lang="ko-KR" altLang="en-US" sz="1600" dirty="0" smtClean="0"/>
              <a:t>증감식이 </a:t>
            </a:r>
            <a:r>
              <a:rPr lang="ko-KR" altLang="en-US" sz="1600" dirty="0" smtClean="0"/>
              <a:t>없으며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   </a:t>
            </a:r>
            <a:r>
              <a:rPr lang="ko-KR" altLang="en-US" sz="1600" dirty="0" err="1" smtClean="0"/>
              <a:t>조건식만</a:t>
            </a:r>
            <a:r>
              <a:rPr lang="ko-KR" altLang="en-US" sz="1600" dirty="0" smtClean="0"/>
              <a:t> 있음</a:t>
            </a:r>
            <a:r>
              <a:rPr lang="en-US" altLang="ko-KR" sz="16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671" y="2448533"/>
            <a:ext cx="55626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305" y="3785783"/>
            <a:ext cx="231457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91364" y="2009066"/>
            <a:ext cx="556260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49526" y="3485039"/>
            <a:ext cx="5543550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277790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03 PHP </a:t>
            </a:r>
            <a:r>
              <a:rPr lang="ko-KR" altLang="en-US" dirty="0" smtClean="0"/>
              <a:t>기본 문법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ko-KR" sz="2000" b="1" dirty="0" smtClean="0"/>
              <a:t>3.3 </a:t>
            </a:r>
            <a:r>
              <a:rPr lang="ko-KR" altLang="en-US" sz="2000" b="1" dirty="0" smtClean="0"/>
              <a:t>배열 		 	</a:t>
            </a:r>
          </a:p>
          <a:p>
            <a:r>
              <a:rPr lang="ko-KR" altLang="en-US" sz="2000" dirty="0" smtClean="0"/>
              <a:t>배열을 </a:t>
            </a:r>
            <a:r>
              <a:rPr lang="ko-KR" altLang="en-US" sz="2000" dirty="0" smtClean="0"/>
              <a:t>설명하기 위해서는 그릇보다는 ‘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종이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박스’가 좀 더 이해하기 쉬울 것 같음</a:t>
            </a:r>
            <a:r>
              <a:rPr lang="en-US" altLang="ko-KR" sz="2000" dirty="0" smtClean="0"/>
              <a:t>.</a:t>
            </a:r>
            <a:endParaRPr lang="x-none" altLang="ko-KR" sz="2000" smtClean="0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5670" y="2247800"/>
            <a:ext cx="6584389" cy="3413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2777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xmlns="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xmlns="" id="{7389A846-A623-F04D-A5F3-1E4377CC92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503" y="765313"/>
            <a:ext cx="11281052" cy="5277678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- 3.3 </a:t>
            </a:r>
            <a:r>
              <a:rPr lang="ko-KR" altLang="en-US" dirty="0" smtClean="0"/>
              <a:t>배열 	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- 3.4 PHP </a:t>
            </a:r>
            <a:r>
              <a:rPr lang="ko-KR" altLang="en-US" dirty="0" smtClean="0"/>
              <a:t>내장 함수 	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SECTION 04 HTML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PHP </a:t>
            </a:r>
            <a:r>
              <a:rPr lang="ko-KR" altLang="en-US" dirty="0" smtClean="0"/>
              <a:t>관계 	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- 4.1 HTML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PHP </a:t>
            </a:r>
            <a:r>
              <a:rPr lang="ko-KR" altLang="en-US" dirty="0" smtClean="0"/>
              <a:t>데이터 전송 	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- 4.2 HTML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PHP </a:t>
            </a:r>
            <a:r>
              <a:rPr lang="ko-KR" altLang="en-US" dirty="0" smtClean="0"/>
              <a:t>혼용 	</a:t>
            </a:r>
          </a:p>
          <a:p>
            <a:pPr lvl="1">
              <a:lnSpc>
                <a:spcPct val="150000"/>
              </a:lnSpc>
              <a:buNone/>
            </a:pPr>
            <a:r>
              <a:rPr lang="ko-KR" altLang="en-US" dirty="0" smtClean="0"/>
              <a:t>	</a:t>
            </a:r>
          </a:p>
          <a:p>
            <a:pPr lvl="1">
              <a:lnSpc>
                <a:spcPct val="150000"/>
              </a:lnSpc>
              <a:buNone/>
            </a:pPr>
            <a:r>
              <a:rPr lang="ko-KR" altLang="en-US" dirty="0" smtClean="0"/>
              <a:t>	</a:t>
            </a:r>
          </a:p>
          <a:p>
            <a:pPr lvl="1">
              <a:lnSpc>
                <a:spcPct val="150000"/>
              </a:lnSpc>
              <a:buNone/>
            </a:pPr>
            <a:r>
              <a:rPr lang="ko-KR" altLang="en-US" dirty="0" smtClean="0"/>
              <a:t>	</a:t>
            </a:r>
          </a:p>
          <a:p>
            <a:pPr lvl="1">
              <a:lnSpc>
                <a:spcPct val="150000"/>
              </a:lnSpc>
              <a:buNone/>
            </a:pPr>
            <a:r>
              <a:rPr lang="ko-KR" altLang="en-US" dirty="0" smtClean="0"/>
              <a:t>	</a:t>
            </a:r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074999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03 PHP </a:t>
            </a:r>
            <a:r>
              <a:rPr lang="ko-KR" altLang="en-US" dirty="0" smtClean="0"/>
              <a:t>기본 문법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altLang="ko-KR" sz="2000" dirty="0" smtClean="0"/>
              <a:t>PHP</a:t>
            </a:r>
            <a:r>
              <a:rPr lang="ko-KR" altLang="en-US" sz="2000" dirty="0" smtClean="0"/>
              <a:t>에서 배열을 만드는 방법</a:t>
            </a:r>
            <a:endParaRPr lang="x-none" altLang="ko-KR" sz="2000" smtClean="0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580" y="1684303"/>
            <a:ext cx="551497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7494" y="1068218"/>
            <a:ext cx="5476875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277790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03 PHP </a:t>
            </a:r>
            <a:r>
              <a:rPr lang="ko-KR" altLang="en-US" dirty="0" smtClean="0"/>
              <a:t>기본 문법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289" y="839619"/>
            <a:ext cx="554355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87627" y="797668"/>
            <a:ext cx="5467350" cy="5847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277790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03 PHP </a:t>
            </a:r>
            <a:r>
              <a:rPr lang="ko-KR" altLang="en-US" dirty="0" smtClean="0"/>
              <a:t>기본 문법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ko-KR" sz="2000" b="1" dirty="0" smtClean="0"/>
              <a:t>3.4 PHP </a:t>
            </a:r>
            <a:r>
              <a:rPr lang="ko-KR" altLang="en-US" sz="2000" b="1" dirty="0" smtClean="0"/>
              <a:t>내장 함수 	 		 	</a:t>
            </a:r>
            <a:endParaRPr lang="en-US" altLang="ko-KR" sz="2000" b="1" dirty="0" smtClean="0"/>
          </a:p>
          <a:p>
            <a:r>
              <a:rPr lang="en-US" altLang="ko-KR" sz="2000" dirty="0" smtClean="0"/>
              <a:t>PHP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1,000</a:t>
            </a:r>
            <a:r>
              <a:rPr lang="ko-KR" altLang="en-US" sz="2000" dirty="0" smtClean="0"/>
              <a:t>개가 훨씬 넘는 </a:t>
            </a:r>
            <a:r>
              <a:rPr lang="ko-KR" altLang="en-US" sz="2000" dirty="0" smtClean="0"/>
              <a:t>많은 </a:t>
            </a:r>
            <a:r>
              <a:rPr lang="ko-KR" altLang="en-US" sz="2000" dirty="0" smtClean="0"/>
              <a:t>내장 함수를 제공하고 </a:t>
            </a:r>
            <a:r>
              <a:rPr lang="ko-KR" altLang="en-US" sz="2000" dirty="0" smtClean="0"/>
              <a:t>있음</a:t>
            </a:r>
            <a:r>
              <a:rPr lang="en-US" altLang="ko-KR" sz="2000" dirty="0" smtClean="0"/>
              <a:t>.</a:t>
            </a:r>
            <a:endParaRPr lang="x-none" sz="20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3066" y="1892739"/>
            <a:ext cx="56102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277790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03 PHP </a:t>
            </a:r>
            <a:r>
              <a:rPr lang="ko-KR" altLang="en-US" dirty="0" smtClean="0"/>
              <a:t>기본 문법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0041" y="671207"/>
            <a:ext cx="5553075" cy="6062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84522" y="2557969"/>
            <a:ext cx="38766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277790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03 PHP </a:t>
            </a:r>
            <a:r>
              <a:rPr lang="ko-KR" altLang="en-US" dirty="0" smtClean="0"/>
              <a:t>기본 문법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12852" y="1964729"/>
            <a:ext cx="6469806" cy="2496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>
            <a:noAutofit/>
          </a:bodyPr>
          <a:lstStyle/>
          <a:p>
            <a:r>
              <a:rPr lang="en-US" altLang="ko-KR" sz="2000" dirty="0" smtClean="0"/>
              <a:t>PHP</a:t>
            </a:r>
            <a:r>
              <a:rPr lang="ko-KR" altLang="en-US" sz="2000" dirty="0" smtClean="0"/>
              <a:t>에서는 </a:t>
            </a:r>
            <a:r>
              <a:rPr lang="en-US" altLang="ko-KR" sz="2000" dirty="0" smtClean="0"/>
              <a:t>Oracle</a:t>
            </a:r>
            <a:r>
              <a:rPr lang="ko-KR" altLang="en-US" sz="2000" dirty="0" smtClean="0"/>
              <a:t>과 관련된 내장 함수를 </a:t>
            </a:r>
            <a:r>
              <a:rPr lang="ko-KR" altLang="en-US" sz="2000" dirty="0" smtClean="0"/>
              <a:t>제공함</a:t>
            </a:r>
            <a:r>
              <a:rPr lang="en-US" altLang="ko-KR" sz="2000" dirty="0" smtClean="0"/>
              <a:t>.</a:t>
            </a:r>
            <a:endParaRPr lang="x-none" sz="2000" dirty="0"/>
          </a:p>
        </p:txBody>
      </p:sp>
    </p:spTree>
    <p:extLst>
      <p:ext uri="{BB962C8B-B14F-4D97-AF65-F5344CB8AC3E}">
        <p14:creationId xmlns:p14="http://schemas.microsoft.com/office/powerpoint/2010/main" xmlns="" val="7277790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 SECTION 04 HTML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PHP </a:t>
            </a:r>
            <a:r>
              <a:rPr lang="ko-KR" altLang="en-US" dirty="0" smtClean="0"/>
              <a:t>관계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ko-KR" sz="2000" b="1" dirty="0" smtClean="0"/>
              <a:t>4.1 HTML</a:t>
            </a:r>
            <a:r>
              <a:rPr lang="ko-KR" altLang="en-US" sz="2000" b="1" dirty="0" smtClean="0"/>
              <a:t>과 </a:t>
            </a:r>
            <a:r>
              <a:rPr lang="en-US" altLang="ko-KR" sz="2000" b="1" dirty="0" smtClean="0"/>
              <a:t>PHP </a:t>
            </a:r>
            <a:r>
              <a:rPr lang="ko-KR" altLang="en-US" sz="2000" b="1" dirty="0" smtClean="0"/>
              <a:t>데이터 전송 	 	 		 	</a:t>
            </a:r>
            <a:endParaRPr lang="en-US" altLang="ko-KR" sz="2000" b="1" dirty="0" smtClean="0"/>
          </a:p>
          <a:p>
            <a:r>
              <a:rPr lang="en-US" altLang="ko-KR" sz="2000" dirty="0" smtClean="0"/>
              <a:t>HTML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PHP </a:t>
            </a:r>
            <a:r>
              <a:rPr lang="ko-KR" altLang="en-US" sz="2000" dirty="0" smtClean="0"/>
              <a:t>데이터 전송 개념</a:t>
            </a:r>
            <a:endParaRPr lang="en-US" altLang="ko-KR" sz="2000" dirty="0" smtClean="0"/>
          </a:p>
          <a:p>
            <a:pPr>
              <a:buNone/>
            </a:pPr>
            <a:r>
              <a:rPr lang="en-US" sz="1600" dirty="0" smtClean="0"/>
              <a:t>     - </a:t>
            </a:r>
            <a:r>
              <a:rPr lang="en-US" altLang="ko-KR" sz="1600" dirty="0" smtClean="0"/>
              <a:t>HTML </a:t>
            </a:r>
            <a:r>
              <a:rPr lang="ko-KR" altLang="en-US" sz="1600" dirty="0" smtClean="0"/>
              <a:t>페이지로 </a:t>
            </a:r>
            <a:r>
              <a:rPr lang="ko-KR" altLang="en-US" sz="1600" dirty="0" smtClean="0"/>
              <a:t>사용자가 </a:t>
            </a:r>
            <a:r>
              <a:rPr lang="ko-KR" altLang="en-US" sz="1600" dirty="0" smtClean="0"/>
              <a:t>사용하기 쉬운 형태의 화면을 제공해야 </a:t>
            </a:r>
            <a:r>
              <a:rPr lang="ko-KR" altLang="en-US" sz="1600" dirty="0" smtClean="0"/>
              <a:t>함</a:t>
            </a:r>
            <a:r>
              <a:rPr lang="en-US" altLang="ko-KR" sz="1600" dirty="0" smtClean="0"/>
              <a:t>.</a:t>
            </a:r>
            <a:endParaRPr lang="en-US" sz="1600" dirty="0" smtClean="0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0142" y="2734386"/>
            <a:ext cx="7432468" cy="2421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277790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04 HTML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PHP </a:t>
            </a:r>
            <a:r>
              <a:rPr lang="ko-KR" altLang="en-US" dirty="0" smtClean="0"/>
              <a:t>관계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618" y="1212715"/>
            <a:ext cx="5629275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95010" y="1172893"/>
            <a:ext cx="584835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277790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 SECTION 04 HTML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PHP </a:t>
            </a:r>
            <a:r>
              <a:rPr lang="ko-KR" altLang="en-US" dirty="0" smtClean="0"/>
              <a:t>관계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altLang="ko-KR" sz="2000" dirty="0" smtClean="0"/>
              <a:t>POST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GET </a:t>
            </a:r>
            <a:r>
              <a:rPr lang="ko-KR" altLang="en-US" sz="2000" dirty="0" smtClean="0"/>
              <a:t>전달 방식</a:t>
            </a:r>
            <a:endParaRPr lang="en-US" altLang="ko-KR" sz="2000" dirty="0" smtClean="0"/>
          </a:p>
          <a:p>
            <a:pPr>
              <a:buNone/>
            </a:pPr>
            <a:r>
              <a:rPr lang="en-US" sz="1600" dirty="0" smtClean="0"/>
              <a:t>     - </a:t>
            </a:r>
            <a:r>
              <a:rPr lang="en-US" altLang="ko-KR" sz="1600" dirty="0" smtClean="0"/>
              <a:t>[</a:t>
            </a:r>
            <a:r>
              <a:rPr lang="ko-KR" altLang="en-US" sz="1600" dirty="0" smtClean="0"/>
              <a:t>소스 </a:t>
            </a:r>
            <a:r>
              <a:rPr lang="en-US" altLang="ko-KR" sz="1600" dirty="0" smtClean="0"/>
              <a:t>12-16]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[</a:t>
            </a:r>
            <a:r>
              <a:rPr lang="ko-KR" altLang="en-US" sz="1600" dirty="0" smtClean="0"/>
              <a:t>소스 </a:t>
            </a:r>
            <a:r>
              <a:rPr lang="en-US" altLang="ko-KR" sz="1600" dirty="0" smtClean="0"/>
              <a:t>12-17]</a:t>
            </a:r>
            <a:r>
              <a:rPr lang="ko-KR" altLang="en-US" sz="1600" dirty="0" smtClean="0"/>
              <a:t>에서 사용한 </a:t>
            </a:r>
            <a:r>
              <a:rPr lang="ko-KR" altLang="en-US" sz="1600" dirty="0" smtClean="0"/>
              <a:t>방식 참조</a:t>
            </a:r>
            <a:endParaRPr lang="en-US" sz="1600" dirty="0" smtClean="0"/>
          </a:p>
          <a:p>
            <a:pPr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 - POST </a:t>
            </a:r>
            <a:r>
              <a:rPr lang="ko-KR" altLang="en-US" sz="1600" dirty="0" smtClean="0"/>
              <a:t>전달 방식 </a:t>
            </a:r>
            <a:r>
              <a:rPr lang="en-US" altLang="ko-KR" sz="1600" dirty="0" smtClean="0"/>
              <a:t>: &lt;</a:t>
            </a:r>
            <a:r>
              <a:rPr lang="en-US" altLang="ko-KR" sz="1600" dirty="0" smtClean="0"/>
              <a:t>FORM&gt;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METHOD </a:t>
            </a:r>
            <a:r>
              <a:rPr lang="ko-KR" altLang="en-US" sz="1600" dirty="0" smtClean="0"/>
              <a:t>속성을 </a:t>
            </a:r>
            <a:r>
              <a:rPr lang="en-US" altLang="ko-KR" sz="1600" dirty="0" smtClean="0"/>
              <a:t>post</a:t>
            </a:r>
            <a:r>
              <a:rPr lang="ko-KR" altLang="en-US" sz="1600" dirty="0" smtClean="0"/>
              <a:t>로 </a:t>
            </a:r>
            <a:r>
              <a:rPr lang="ko-KR" altLang="en-US" sz="1600" dirty="0" smtClean="0"/>
              <a:t>지정했으며</a:t>
            </a:r>
            <a:r>
              <a:rPr lang="en-US" altLang="ko-KR" sz="1600" dirty="0" smtClean="0"/>
              <a:t>, </a:t>
            </a:r>
            <a:r>
              <a:rPr lang="en-US" altLang="ko-KR" sz="1600" dirty="0" smtClean="0"/>
              <a:t>$_POST[“</a:t>
            </a:r>
            <a:r>
              <a:rPr lang="ko-KR" altLang="en-US" sz="1600" dirty="0" smtClean="0"/>
              <a:t>이름”</a:t>
            </a:r>
            <a:r>
              <a:rPr lang="en-US" altLang="ko-KR" sz="1600" dirty="0" smtClean="0"/>
              <a:t>] </a:t>
            </a:r>
            <a:r>
              <a:rPr lang="ko-KR" altLang="en-US" sz="1600" dirty="0" smtClean="0"/>
              <a:t>방식으로 </a:t>
            </a:r>
            <a:r>
              <a:rPr lang="ko-KR" altLang="en-US" sz="1600" dirty="0" smtClean="0"/>
              <a:t>값을 전달 </a:t>
            </a:r>
            <a:r>
              <a:rPr lang="ko-KR" altLang="en-US" sz="1600" dirty="0" smtClean="0"/>
              <a:t>받음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 smtClean="0"/>
              <a:t>    - </a:t>
            </a:r>
            <a:r>
              <a:rPr lang="en-US" altLang="ko-KR" sz="1600" dirty="0" smtClean="0"/>
              <a:t>GET </a:t>
            </a:r>
            <a:r>
              <a:rPr lang="ko-KR" altLang="en-US" sz="1600" dirty="0" smtClean="0"/>
              <a:t>전달 방식 </a:t>
            </a:r>
            <a:r>
              <a:rPr lang="en-US" altLang="ko-KR" sz="1600" dirty="0" smtClean="0"/>
              <a:t>: </a:t>
            </a:r>
            <a:r>
              <a:rPr lang="en-US" altLang="ko-KR" sz="1600" dirty="0" smtClean="0"/>
              <a:t>post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get</a:t>
            </a:r>
            <a:r>
              <a:rPr lang="ko-KR" altLang="en-US" sz="1600" dirty="0" smtClean="0"/>
              <a:t>으로 변경하고</a:t>
            </a:r>
            <a:r>
              <a:rPr lang="en-US" altLang="ko-KR" sz="1600" dirty="0" smtClean="0"/>
              <a:t>, </a:t>
            </a:r>
            <a:r>
              <a:rPr lang="en-US" altLang="ko-KR" sz="1600" dirty="0" smtClean="0"/>
              <a:t>$_POST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$_GET</a:t>
            </a:r>
            <a:r>
              <a:rPr lang="ko-KR" altLang="en-US" sz="1600" dirty="0" smtClean="0"/>
              <a:t>으로 변경해서 </a:t>
            </a:r>
            <a:r>
              <a:rPr lang="ko-KR" altLang="en-US" sz="1600" dirty="0" smtClean="0"/>
              <a:t>수행함</a:t>
            </a:r>
            <a:r>
              <a:rPr lang="en-US" altLang="ko-KR" sz="1600" dirty="0" smtClean="0"/>
              <a:t>.</a:t>
            </a:r>
            <a:endParaRPr lang="en-US" sz="1600" dirty="0" smtClean="0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05462" y="3239311"/>
            <a:ext cx="6347538" cy="1809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277790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 SECTION 04 HTML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PHP </a:t>
            </a:r>
            <a:r>
              <a:rPr lang="ko-KR" altLang="en-US" dirty="0" smtClean="0"/>
              <a:t>관계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ko-KR" sz="2000" b="1" dirty="0" smtClean="0"/>
              <a:t>4.2 HTML</a:t>
            </a:r>
            <a:r>
              <a:rPr lang="ko-KR" altLang="en-US" sz="2000" b="1" dirty="0" smtClean="0"/>
              <a:t>과 </a:t>
            </a:r>
            <a:r>
              <a:rPr lang="en-US" altLang="ko-KR" sz="2000" b="1" dirty="0" smtClean="0"/>
              <a:t>PHP </a:t>
            </a:r>
            <a:r>
              <a:rPr lang="ko-KR" altLang="en-US" sz="2000" b="1" dirty="0" smtClean="0"/>
              <a:t>혼용 	 	 		 	</a:t>
            </a:r>
            <a:endParaRPr lang="en-US" altLang="ko-KR" sz="2000" b="1" dirty="0" smtClean="0"/>
          </a:p>
          <a:p>
            <a:r>
              <a:rPr lang="en-US" altLang="ko-KR" sz="2000" dirty="0" smtClean="0"/>
              <a:t>HTML </a:t>
            </a:r>
            <a:r>
              <a:rPr lang="ko-KR" altLang="en-US" sz="2000" dirty="0" smtClean="0"/>
              <a:t>문법으로만 구성된 파일의 확장명을 *</a:t>
            </a:r>
            <a:r>
              <a:rPr lang="en-US" altLang="ko-KR" sz="2000" dirty="0" smtClean="0"/>
              <a:t>.</a:t>
            </a:r>
            <a:r>
              <a:rPr lang="en-US" altLang="ko-KR" sz="2000" dirty="0" err="1" smtClean="0"/>
              <a:t>php</a:t>
            </a:r>
            <a:r>
              <a:rPr lang="ko-KR" altLang="en-US" sz="2000" dirty="0" smtClean="0"/>
              <a:t>로 저장해서 사용해도 상관 </a:t>
            </a:r>
            <a:r>
              <a:rPr lang="ko-KR" altLang="en-US" sz="2000" dirty="0" smtClean="0"/>
              <a:t>없음</a:t>
            </a:r>
            <a:r>
              <a:rPr lang="en-US" altLang="ko-KR" sz="20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651" y="2128230"/>
            <a:ext cx="549592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1715" y="2101682"/>
            <a:ext cx="546735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27779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x-none" sz="3600" b="1">
                <a:cs typeface="+mj-cs"/>
              </a:rPr>
              <a:t>CHAPTER </a:t>
            </a:r>
            <a:r>
              <a:rPr lang="en-US" sz="3600" b="1" dirty="0" smtClean="0">
                <a:cs typeface="+mj-cs"/>
              </a:rPr>
              <a:t>12</a:t>
            </a:r>
            <a:r>
              <a:rPr lang="ko-KR" altLang="en-US" sz="3600" b="1" dirty="0" smtClean="0">
                <a:cs typeface="+mj-cs"/>
              </a:rPr>
              <a:t> </a:t>
            </a:r>
            <a:r>
              <a:rPr lang="en-US" altLang="ko-KR" sz="3600" b="1" dirty="0" smtClean="0">
                <a:cs typeface="+mj-cs"/>
              </a:rPr>
              <a:t>PHP </a:t>
            </a:r>
            <a:r>
              <a:rPr lang="ko-KR" altLang="en-US" sz="3600" b="1" dirty="0" smtClean="0">
                <a:cs typeface="+mj-cs"/>
              </a:rPr>
              <a:t>기본 프로그래밍     </a:t>
            </a:r>
            <a:endParaRPr lang="ko-KR" altLang="en-US" sz="3600" b="1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1237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 장의 핵심 개념</a:t>
            </a:r>
            <a:endParaRPr lang="x-none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xmlns="" id="{545AC3E0-CE34-1C49-9C60-9D85619F3E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502" y="765313"/>
            <a:ext cx="11625613" cy="5630793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12</a:t>
            </a:r>
            <a:r>
              <a:rPr lang="ko-KR" altLang="en-US" sz="2000" dirty="0" smtClean="0"/>
              <a:t>장에서는 </a:t>
            </a:r>
            <a:r>
              <a:rPr lang="en-US" altLang="ko-KR" sz="2000" dirty="0" smtClean="0"/>
              <a:t>PHP </a:t>
            </a:r>
            <a:r>
              <a:rPr lang="ko-KR" altLang="en-US" sz="2000" dirty="0" smtClean="0"/>
              <a:t>프로그래밍의 기본 문법을 익힘</a:t>
            </a:r>
            <a:r>
              <a:rPr lang="en-US" altLang="ko-KR" sz="2000" dirty="0" smtClean="0"/>
              <a:t>. PHP</a:t>
            </a:r>
            <a:r>
              <a:rPr lang="ko-KR" altLang="en-US" sz="2000" dirty="0" smtClean="0"/>
              <a:t>와 관련된 필수 </a:t>
            </a:r>
            <a:r>
              <a:rPr lang="en-US" altLang="ko-KR" sz="2000" dirty="0" smtClean="0"/>
              <a:t>HTML</a:t>
            </a:r>
            <a:r>
              <a:rPr lang="ko-KR" altLang="en-US" sz="2000" dirty="0" smtClean="0"/>
              <a:t>문도 함께 학습함</a:t>
            </a:r>
            <a:r>
              <a:rPr lang="en-US" altLang="ko-KR" sz="20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 - 1. Apache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PHP</a:t>
            </a:r>
            <a:r>
              <a:rPr lang="ko-KR" altLang="en-US" sz="1600" dirty="0" smtClean="0"/>
              <a:t>를 설치해서 운영함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     - 2. </a:t>
            </a:r>
            <a:r>
              <a:rPr lang="ko-KR" altLang="en-US" sz="1600" dirty="0" smtClean="0"/>
              <a:t>스크립트는 서버에서 해석되는 서버 스크립트와 클라이언트에서 해석되는 클라이언트 스크립트로 구분됨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     - 3. HTML</a:t>
            </a:r>
            <a:r>
              <a:rPr lang="ko-KR" altLang="en-US" sz="1600" dirty="0" smtClean="0"/>
              <a:t>은 </a:t>
            </a:r>
            <a:r>
              <a:rPr lang="en-US" altLang="ko-KR" sz="1600" dirty="0" err="1" smtClean="0"/>
              <a:t>HyperText</a:t>
            </a:r>
            <a:r>
              <a:rPr lang="en-US" altLang="ko-KR" sz="1600" dirty="0" smtClean="0"/>
              <a:t> Markup Language</a:t>
            </a:r>
            <a:r>
              <a:rPr lang="ko-KR" altLang="en-US" sz="1600" dirty="0" smtClean="0"/>
              <a:t>의 약자로 웹 페이지를 만들기 위한 대표적인 마크업 언어임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     - 4. PHP </a:t>
            </a:r>
            <a:r>
              <a:rPr lang="ko-KR" altLang="en-US" sz="1600" dirty="0" smtClean="0"/>
              <a:t>코드는 확장명은 *</a:t>
            </a:r>
            <a:r>
              <a:rPr lang="en-US" altLang="ko-KR" sz="1600" dirty="0" smtClean="0"/>
              <a:t>.</a:t>
            </a:r>
            <a:r>
              <a:rPr lang="en-US" altLang="ko-KR" sz="1600" dirty="0" err="1" smtClean="0"/>
              <a:t>php</a:t>
            </a:r>
            <a:r>
              <a:rPr lang="ko-KR" altLang="en-US" sz="1600" dirty="0" smtClean="0"/>
              <a:t>로 사용하고 내용은 </a:t>
            </a:r>
            <a:r>
              <a:rPr lang="en-US" altLang="ko-KR" sz="1600" dirty="0" smtClean="0"/>
              <a:t>&lt;?</a:t>
            </a:r>
            <a:r>
              <a:rPr lang="en-US" altLang="ko-KR" sz="1600" dirty="0" err="1" smtClean="0"/>
              <a:t>php</a:t>
            </a:r>
            <a:r>
              <a:rPr lang="en-US" altLang="ko-KR" sz="1600" dirty="0" smtClean="0"/>
              <a:t> ~~ ?&gt;</a:t>
            </a:r>
            <a:r>
              <a:rPr lang="ko-KR" altLang="en-US" sz="1600" dirty="0" smtClean="0"/>
              <a:t>로 구성함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     - 5. PHP</a:t>
            </a:r>
            <a:r>
              <a:rPr lang="ko-KR" altLang="en-US" sz="1600" dirty="0" smtClean="0"/>
              <a:t>는 일반 프로그래밍과 마찬가지로 조건문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반복문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배열 등이 지원됨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     - 6. PHP</a:t>
            </a:r>
            <a:r>
              <a:rPr lang="ko-KR" altLang="en-US" sz="1600" dirty="0" smtClean="0"/>
              <a:t>는 다양한 내장 함수를 제공함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     - 7. HTML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PHP</a:t>
            </a:r>
            <a:r>
              <a:rPr lang="ko-KR" altLang="en-US" sz="1600" dirty="0" smtClean="0"/>
              <a:t>의 데이터 전송을 위해서 </a:t>
            </a:r>
            <a:r>
              <a:rPr lang="en-US" altLang="ko-KR" sz="1600" dirty="0" smtClean="0"/>
              <a:t>&lt;FORM&gt; </a:t>
            </a:r>
            <a:r>
              <a:rPr lang="ko-KR" altLang="en-US" sz="1600" dirty="0" smtClean="0"/>
              <a:t>태그를 사용함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8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80199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</a:t>
            </a:r>
            <a:r>
              <a:rPr lang="ko-KR" altLang="en-US" dirty="0" smtClean="0"/>
              <a:t>웹 사이트 개발 환경 구축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ko-KR" sz="2000" b="1" dirty="0" smtClean="0"/>
              <a:t>1.1 Oracle</a:t>
            </a:r>
            <a:r>
              <a:rPr lang="ko-KR" altLang="en-US" sz="2000" b="1" dirty="0" smtClean="0"/>
              <a:t>과 </a:t>
            </a:r>
            <a:r>
              <a:rPr lang="en-US" altLang="ko-KR" sz="2000" b="1" dirty="0" smtClean="0"/>
              <a:t>PHP </a:t>
            </a:r>
            <a:r>
              <a:rPr lang="ko-KR" altLang="en-US" sz="2000" b="1" dirty="0" smtClean="0"/>
              <a:t>연동을 위한 소프트웨어 버전 	</a:t>
            </a:r>
            <a:endParaRPr lang="en-US" altLang="ko-KR" sz="2000" b="1" dirty="0" smtClean="0"/>
          </a:p>
          <a:p>
            <a:r>
              <a:rPr lang="ko-KR" altLang="en-US" sz="2000" dirty="0" smtClean="0"/>
              <a:t>웹 사이트를 구축하기 위해 필요한 </a:t>
            </a:r>
            <a:r>
              <a:rPr lang="ko-KR" altLang="en-US" sz="2000" dirty="0" smtClean="0"/>
              <a:t>소프트웨어</a:t>
            </a:r>
            <a:endParaRPr lang="en-US" altLang="ko-KR" sz="2000" dirty="0" smtClean="0"/>
          </a:p>
          <a:p>
            <a:pPr>
              <a:buNone/>
            </a:pPr>
            <a:r>
              <a:rPr lang="en-US" sz="1600" dirty="0" smtClean="0"/>
              <a:t>     - </a:t>
            </a:r>
            <a:r>
              <a:rPr lang="ko-KR" altLang="en-US" sz="1600" dirty="0" smtClean="0"/>
              <a:t>웹 사이트를 구축하기 위해 필요한 소프트웨어인 웹 서버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데이터베이스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프로그래밍 언어 등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가지가 </a:t>
            </a:r>
            <a:r>
              <a:rPr lang="ko-KR" altLang="en-US" sz="1600" dirty="0" smtClean="0"/>
              <a:t>필수로 </a:t>
            </a:r>
            <a:r>
              <a:rPr lang="ko-KR" altLang="en-US" sz="1600" dirty="0" smtClean="0"/>
              <a:t>필요함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ko-KR" altLang="en-US" sz="1600" dirty="0" smtClean="0"/>
              <a:t>    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웹 </a:t>
            </a:r>
            <a:r>
              <a:rPr lang="ko-KR" altLang="en-US" sz="1600" dirty="0" smtClean="0"/>
              <a:t>서버의 종류는 여러 가지가 있지만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오랫동안 다양한 운영체제에서 </a:t>
            </a:r>
            <a:r>
              <a:rPr lang="ko-KR" altLang="en-US" sz="1600" dirty="0" smtClean="0"/>
              <a:t>작동을 </a:t>
            </a:r>
            <a:r>
              <a:rPr lang="ko-KR" altLang="en-US" sz="1600" dirty="0" smtClean="0"/>
              <a:t>지원하는 </a:t>
            </a:r>
            <a:r>
              <a:rPr lang="ko-KR" altLang="en-US" sz="1600" dirty="0" smtClean="0"/>
              <a:t>아파치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웹 서버가 가장 </a:t>
            </a:r>
            <a:r>
              <a:rPr lang="ko-KR" altLang="en-US" sz="1600" dirty="0" smtClean="0"/>
              <a:t>많이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  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다양한 분야의 웹 사이트에서 사용하고 </a:t>
            </a:r>
            <a:r>
              <a:rPr lang="ko-KR" altLang="en-US" sz="1600" dirty="0" smtClean="0"/>
              <a:t>있음</a:t>
            </a:r>
            <a:r>
              <a:rPr lang="en-US" altLang="ko-KR" sz="1600" dirty="0" smtClean="0"/>
              <a:t>. </a:t>
            </a:r>
          </a:p>
          <a:p>
            <a:pPr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 - </a:t>
            </a:r>
            <a:r>
              <a:rPr lang="ko-KR" altLang="en-US" sz="1600" dirty="0" smtClean="0"/>
              <a:t>웹 프로그래밍 </a:t>
            </a:r>
            <a:r>
              <a:rPr lang="ko-KR" altLang="en-US" sz="1600" dirty="0" smtClean="0"/>
              <a:t>언어는 </a:t>
            </a:r>
            <a:r>
              <a:rPr lang="en-US" altLang="ko-KR" sz="1600" dirty="0" smtClean="0"/>
              <a:t>PHP</a:t>
            </a:r>
            <a:r>
              <a:rPr lang="ko-KR" altLang="en-US" sz="1600" dirty="0" smtClean="0"/>
              <a:t>가 </a:t>
            </a:r>
            <a:r>
              <a:rPr lang="en-US" altLang="ko-KR" sz="1600" dirty="0" smtClean="0"/>
              <a:t>Apache</a:t>
            </a:r>
            <a:r>
              <a:rPr lang="ko-KR" altLang="en-US" sz="1600" dirty="0" smtClean="0"/>
              <a:t>와 함께 인기를 얻게 </a:t>
            </a:r>
            <a:r>
              <a:rPr lang="ko-KR" altLang="en-US" sz="1600" dirty="0" smtClean="0"/>
              <a:t>되었음</a:t>
            </a:r>
            <a:r>
              <a:rPr lang="en-US" altLang="ko-KR" sz="1600" dirty="0" smtClean="0"/>
              <a:t>. </a:t>
            </a:r>
          </a:p>
          <a:p>
            <a:pPr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 - </a:t>
            </a:r>
            <a:r>
              <a:rPr lang="ko-KR" altLang="en-US" sz="1600" dirty="0" smtClean="0"/>
              <a:t>데이터베이스는 중소규모에서는 </a:t>
            </a:r>
            <a:r>
              <a:rPr lang="en-US" altLang="ko-KR" sz="1600" dirty="0" err="1" smtClean="0"/>
              <a:t>MySQL</a:t>
            </a:r>
            <a:r>
              <a:rPr lang="ko-KR" altLang="en-US" sz="1600" dirty="0" smtClean="0"/>
              <a:t>이 많이 </a:t>
            </a:r>
            <a:r>
              <a:rPr lang="ko-KR" altLang="en-US" sz="1600" dirty="0" smtClean="0"/>
              <a:t>사용됨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좀 </a:t>
            </a:r>
            <a:r>
              <a:rPr lang="ko-KR" altLang="en-US" sz="1600" dirty="0" smtClean="0"/>
              <a:t>더 대규모로 가정하고 우리가 배운</a:t>
            </a:r>
            <a:r>
              <a:rPr lang="en-US" altLang="ko-KR" sz="1600" dirty="0" smtClean="0"/>
              <a:t>Oracle</a:t>
            </a:r>
            <a:r>
              <a:rPr lang="ko-KR" altLang="en-US" sz="1600" dirty="0" smtClean="0"/>
              <a:t>을 사용할 </a:t>
            </a:r>
            <a:r>
              <a:rPr lang="ko-KR" altLang="en-US" sz="1600" dirty="0" smtClean="0"/>
              <a:t>것임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8988" y="4206909"/>
            <a:ext cx="558165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2777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</a:t>
            </a:r>
            <a:r>
              <a:rPr lang="ko-KR" altLang="en-US" dirty="0" smtClean="0"/>
              <a:t>웹 사이트 개발 환경 구축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ko-KR" sz="2000" b="1" dirty="0" smtClean="0"/>
              <a:t>1.2 </a:t>
            </a:r>
            <a:r>
              <a:rPr lang="ko-KR" altLang="en-US" sz="2000" b="1" dirty="0" smtClean="0"/>
              <a:t>관련 소프트웨어 설치 및 설정 	 	</a:t>
            </a:r>
            <a:endParaRPr lang="en-US" altLang="ko-KR" sz="2000" b="1" dirty="0" smtClean="0"/>
          </a:p>
          <a:p>
            <a:r>
              <a:rPr lang="ko-KR" altLang="en-US" sz="2000" dirty="0" smtClean="0"/>
              <a:t>웹 프로그래밍 환경을 구축하기 위해 필요한 소프트웨어인 </a:t>
            </a:r>
            <a:r>
              <a:rPr lang="en-US" altLang="ko-KR" sz="2000" dirty="0" smtClean="0"/>
              <a:t>Apache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PHP </a:t>
            </a:r>
            <a:r>
              <a:rPr lang="ko-KR" altLang="en-US" sz="2000" dirty="0" smtClean="0"/>
              <a:t>등을 </a:t>
            </a:r>
            <a:r>
              <a:rPr lang="ko-KR" altLang="en-US" sz="2000" dirty="0" smtClean="0"/>
              <a:t>설치함</a:t>
            </a:r>
            <a:r>
              <a:rPr lang="en-US" altLang="ko-KR" sz="20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29" y="1977552"/>
            <a:ext cx="544830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4159" y="2658590"/>
            <a:ext cx="55721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73035" y="3919639"/>
            <a:ext cx="501015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27779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</a:t>
            </a:r>
            <a:r>
              <a:rPr lang="ko-KR" altLang="en-US" dirty="0" smtClean="0"/>
              <a:t>웹 사이트 개발 환경 구축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8721" y="845698"/>
            <a:ext cx="547687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431" y="5941371"/>
            <a:ext cx="44672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86805" y="850058"/>
            <a:ext cx="5591175" cy="583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27779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</a:t>
            </a:r>
            <a:r>
              <a:rPr lang="ko-KR" altLang="en-US" dirty="0" smtClean="0"/>
              <a:t>웹 사이트 개발 환경 구축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3413" y="651752"/>
            <a:ext cx="5486400" cy="59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94429" y="651753"/>
            <a:ext cx="5448300" cy="601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27779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맑은 고딕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8131</TotalTime>
  <Words>960</Words>
  <Application>Microsoft Office PowerPoint</Application>
  <PresentationFormat>사용자 지정</PresentationFormat>
  <Paragraphs>229</Paragraphs>
  <Slides>38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39" baseType="lpstr">
      <vt:lpstr>Office 테마</vt:lpstr>
      <vt:lpstr>이것이 오라클이다 Oracle 설치부터 PL/SQL 정복까지!</vt:lpstr>
      <vt:lpstr>Contents</vt:lpstr>
      <vt:lpstr>Contents</vt:lpstr>
      <vt:lpstr>슬라이드 4</vt:lpstr>
      <vt:lpstr>이 장의 핵심 개념</vt:lpstr>
      <vt:lpstr>SECTION 01 웹 사이트 개발 환경 구축  </vt:lpstr>
      <vt:lpstr>SECTION 01 웹 사이트 개발 환경 구축  </vt:lpstr>
      <vt:lpstr>SECTION 01 웹 사이트 개발 환경 구축</vt:lpstr>
      <vt:lpstr>SECTION 01 웹 사이트 개발 환경 구축</vt:lpstr>
      <vt:lpstr>SECTION 01 웹 사이트 개발 환경 구축</vt:lpstr>
      <vt:lpstr>SECTION 01 웹 사이트 개발 환경 구축</vt:lpstr>
      <vt:lpstr>SECTION 01 웹 사이트 개발 환경 구축</vt:lpstr>
      <vt:lpstr>SECTION 02 스크립트 언어 개요와 HTML 문법  </vt:lpstr>
      <vt:lpstr>SECTION 02 스크립트 언어 개요와 HTML 문법  </vt:lpstr>
      <vt:lpstr>SECTION 02 스크립트 언어 개요와 HTML 문법  </vt:lpstr>
      <vt:lpstr>SECTION 02 스크립트 언어 개요와 HTML 문법 </vt:lpstr>
      <vt:lpstr>SECTION 02 스크립트 언어 개요와 HTML 문법 </vt:lpstr>
      <vt:lpstr>SECTION 02 스크립트 언어 개요와 HTML 문법 </vt:lpstr>
      <vt:lpstr>SECTION 03 PHP 기본 문법  </vt:lpstr>
      <vt:lpstr>SECTION 03 PHP 기본 문법  </vt:lpstr>
      <vt:lpstr>SECTION 03 PHP 기본 문법  </vt:lpstr>
      <vt:lpstr>SECTION 03 PHP 기본 문법  </vt:lpstr>
      <vt:lpstr>SECTION 03 PHP 기본 문법  </vt:lpstr>
      <vt:lpstr>SECTION 03 PHP 기본 문법  </vt:lpstr>
      <vt:lpstr>SECTION 03 PHP 기본 문법  </vt:lpstr>
      <vt:lpstr>SECTION 03 PHP 기본 문법  </vt:lpstr>
      <vt:lpstr>SECTION 03 PHP 기본 문법  </vt:lpstr>
      <vt:lpstr>SECTION 03 PHP 기본 문법  </vt:lpstr>
      <vt:lpstr>SECTION 03 PHP 기본 문법  </vt:lpstr>
      <vt:lpstr>SECTION 03 PHP 기본 문법  </vt:lpstr>
      <vt:lpstr>SECTION 03 PHP 기본 문법  </vt:lpstr>
      <vt:lpstr>SECTION 03 PHP 기본 문법  </vt:lpstr>
      <vt:lpstr>SECTION 03 PHP 기본 문법</vt:lpstr>
      <vt:lpstr>SECTION 03 PHP 기본 문법</vt:lpstr>
      <vt:lpstr>SE SECTION 04 HTML과 PHP 관계  </vt:lpstr>
      <vt:lpstr>SECTION 04 HTML과 PHP 관계</vt:lpstr>
      <vt:lpstr>SE SECTION 04 HTML과 PHP 관계  </vt:lpstr>
      <vt:lpstr>SE SECTION 04 HTML과 PHP 관계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파이썬으로 배우는 머신러닝 교과서</dc:title>
  <dc:creator>마케팅팀</dc:creator>
  <cp:lastModifiedBy>문무영</cp:lastModifiedBy>
  <cp:revision>30</cp:revision>
  <dcterms:created xsi:type="dcterms:W3CDTF">2020-01-31T07:25:46Z</dcterms:created>
  <dcterms:modified xsi:type="dcterms:W3CDTF">2020-02-14T12:44:55Z</dcterms:modified>
</cp:coreProperties>
</file>