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1"/>
  </p:sldMasterIdLst>
  <p:notesMasterIdLst>
    <p:notesMasterId r:id="rId16"/>
  </p:notesMasterIdLst>
  <p:sldIdLst>
    <p:sldId id="256" r:id="rId2"/>
    <p:sldId id="400" r:id="rId3"/>
    <p:sldId id="403" r:id="rId4"/>
    <p:sldId id="414" r:id="rId5"/>
    <p:sldId id="415" r:id="rId6"/>
    <p:sldId id="416" r:id="rId7"/>
    <p:sldId id="419" r:id="rId8"/>
    <p:sldId id="420" r:id="rId9"/>
    <p:sldId id="421" r:id="rId10"/>
    <p:sldId id="422" r:id="rId11"/>
    <p:sldId id="423" r:id="rId12"/>
    <p:sldId id="417" r:id="rId13"/>
    <p:sldId id="424" r:id="rId14"/>
    <p:sldId id="413" r:id="rId15"/>
  </p:sldIdLst>
  <p:sldSz cx="121935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id nurjamil" initials="fn" lastIdx="1" clrIdx="0">
    <p:extLst>
      <p:ext uri="{19B8F6BF-5375-455C-9EA6-DF929625EA0E}">
        <p15:presenceInfo xmlns:p15="http://schemas.microsoft.com/office/powerpoint/2012/main" userId="8f222afd016eafa4" providerId="Windows Live"/>
      </p:ext>
    </p:extLst>
  </p:cmAuthor>
  <p:cmAuthor id="2" name="wowo hermawan" initials="wh" lastIdx="1" clrIdx="1">
    <p:extLst>
      <p:ext uri="{19B8F6BF-5375-455C-9EA6-DF929625EA0E}">
        <p15:presenceInfo xmlns:p15="http://schemas.microsoft.com/office/powerpoint/2012/main" userId="598feb332afde99c" providerId="Windows Live"/>
      </p:ext>
    </p:extLst>
  </p:cmAuthor>
  <p:cmAuthor id="3" name="Brij" initials="B" lastIdx="1" clrIdx="2">
    <p:extLst>
      <p:ext uri="{19B8F6BF-5375-455C-9EA6-DF929625EA0E}">
        <p15:presenceInfo xmlns:p15="http://schemas.microsoft.com/office/powerpoint/2012/main" userId="Bri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700"/>
    <a:srgbClr val="DF5327"/>
    <a:srgbClr val="000000"/>
    <a:srgbClr val="669900"/>
    <a:srgbClr val="319ECD"/>
    <a:srgbClr val="F2B050"/>
    <a:srgbClr val="595959"/>
    <a:srgbClr val="F7F7F7"/>
    <a:srgbClr val="AEAEAE"/>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437A9-74F1-E2B0-402D-E0B8A8622D99}" v="10" dt="2022-08-09T18:53:59.610"/>
    <p1510:client id="{5F52F7C8-9A72-A48B-3E5F-491E2755A819}" v="786" dt="2022-08-09T07:04:50.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8" autoAdjust="0"/>
    <p:restoredTop sz="94660" autoAdjust="0"/>
  </p:normalViewPr>
  <p:slideViewPr>
    <p:cSldViewPr snapToGrid="0">
      <p:cViewPr varScale="1">
        <p:scale>
          <a:sx n="79" d="100"/>
          <a:sy n="79" d="100"/>
        </p:scale>
        <p:origin x="372"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9" d="100"/>
          <a:sy n="59" d="100"/>
        </p:scale>
        <p:origin x="27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a Kadia" userId="S::kavita@teaminnovatics.com::9925b883-5052-4944-a375-628c7e19ed32" providerId="AD" clId="Web-{5F52F7C8-9A72-A48B-3E5F-491E2755A819}"/>
    <pc:docChg chg="addSld delSld modSld">
      <pc:chgData name="Kavita Kadia" userId="S::kavita@teaminnovatics.com::9925b883-5052-4944-a375-628c7e19ed32" providerId="AD" clId="Web-{5F52F7C8-9A72-A48B-3E5F-491E2755A819}" dt="2022-08-09T07:04:50.359" v="422" actId="1076"/>
      <pc:docMkLst>
        <pc:docMk/>
      </pc:docMkLst>
      <pc:sldChg chg="modSp">
        <pc:chgData name="Kavita Kadia" userId="S::kavita@teaminnovatics.com::9925b883-5052-4944-a375-628c7e19ed32" providerId="AD" clId="Web-{5F52F7C8-9A72-A48B-3E5F-491E2755A819}" dt="2022-08-09T05:52:05.615" v="11" actId="20577"/>
        <pc:sldMkLst>
          <pc:docMk/>
          <pc:sldMk cId="0" sldId="256"/>
        </pc:sldMkLst>
        <pc:spChg chg="mod">
          <ac:chgData name="Kavita Kadia" userId="S::kavita@teaminnovatics.com::9925b883-5052-4944-a375-628c7e19ed32" providerId="AD" clId="Web-{5F52F7C8-9A72-A48B-3E5F-491E2755A819}" dt="2022-08-09T05:52:05.615" v="11" actId="20577"/>
          <ac:spMkLst>
            <pc:docMk/>
            <pc:sldMk cId="0" sldId="256"/>
            <ac:spMk id="11" creationId="{51B6E5D4-211F-494D-BFEB-A5C0FBD5B9BF}"/>
          </ac:spMkLst>
        </pc:spChg>
      </pc:sldChg>
      <pc:sldChg chg="addSp modSp">
        <pc:chgData name="Kavita Kadia" userId="S::kavita@teaminnovatics.com::9925b883-5052-4944-a375-628c7e19ed32" providerId="AD" clId="Web-{5F52F7C8-9A72-A48B-3E5F-491E2755A819}" dt="2022-08-09T06:27:53.481" v="203" actId="1076"/>
        <pc:sldMkLst>
          <pc:docMk/>
          <pc:sldMk cId="2446260645" sldId="400"/>
        </pc:sldMkLst>
        <pc:spChg chg="mod">
          <ac:chgData name="Kavita Kadia" userId="S::kavita@teaminnovatics.com::9925b883-5052-4944-a375-628c7e19ed32" providerId="AD" clId="Web-{5F52F7C8-9A72-A48B-3E5F-491E2755A819}" dt="2022-08-09T06:12:34.324" v="21" actId="20577"/>
          <ac:spMkLst>
            <pc:docMk/>
            <pc:sldMk cId="2446260645" sldId="400"/>
            <ac:spMk id="201" creationId="{51B6E5D4-211F-494D-BFEB-A5C0FBD5B9BF}"/>
          </ac:spMkLst>
        </pc:spChg>
        <pc:spChg chg="mod">
          <ac:chgData name="Kavita Kadia" userId="S::kavita@teaminnovatics.com::9925b883-5052-4944-a375-628c7e19ed32" providerId="AD" clId="Web-{5F52F7C8-9A72-A48B-3E5F-491E2755A819}" dt="2022-08-09T06:27:51.090" v="202" actId="20577"/>
          <ac:spMkLst>
            <pc:docMk/>
            <pc:sldMk cId="2446260645" sldId="400"/>
            <ac:spMk id="222" creationId="{BC60BAF8-370B-4098-8B8A-EC47C814AB42}"/>
          </ac:spMkLst>
        </pc:spChg>
        <pc:picChg chg="add mod">
          <ac:chgData name="Kavita Kadia" userId="S::kavita@teaminnovatics.com::9925b883-5052-4944-a375-628c7e19ed32" providerId="AD" clId="Web-{5F52F7C8-9A72-A48B-3E5F-491E2755A819}" dt="2022-08-09T06:27:53.481" v="203" actId="1076"/>
          <ac:picMkLst>
            <pc:docMk/>
            <pc:sldMk cId="2446260645" sldId="400"/>
            <ac:picMk id="2" creationId="{9CD7F5E6-5933-67EF-6415-B5A04F3EA3BF}"/>
          </ac:picMkLst>
        </pc:picChg>
      </pc:sldChg>
      <pc:sldChg chg="del">
        <pc:chgData name="Kavita Kadia" userId="S::kavita@teaminnovatics.com::9925b883-5052-4944-a375-628c7e19ed32" providerId="AD" clId="Web-{5F52F7C8-9A72-A48B-3E5F-491E2755A819}" dt="2022-08-09T07:01:01.431" v="367"/>
        <pc:sldMkLst>
          <pc:docMk/>
          <pc:sldMk cId="1158331188" sldId="402"/>
        </pc:sldMkLst>
      </pc:sldChg>
      <pc:sldChg chg="delSp modSp">
        <pc:chgData name="Kavita Kadia" userId="S::kavita@teaminnovatics.com::9925b883-5052-4944-a375-628c7e19ed32" providerId="AD" clId="Web-{5F52F7C8-9A72-A48B-3E5F-491E2755A819}" dt="2022-08-09T06:28:35.559" v="218" actId="20577"/>
        <pc:sldMkLst>
          <pc:docMk/>
          <pc:sldMk cId="3119928626" sldId="403"/>
        </pc:sldMkLst>
        <pc:spChg chg="mod">
          <ac:chgData name="Kavita Kadia" userId="S::kavita@teaminnovatics.com::9925b883-5052-4944-a375-628c7e19ed32" providerId="AD" clId="Web-{5F52F7C8-9A72-A48B-3E5F-491E2755A819}" dt="2022-08-09T06:28:35.559" v="218" actId="20577"/>
          <ac:spMkLst>
            <pc:docMk/>
            <pc:sldMk cId="3119928626" sldId="403"/>
            <ac:spMk id="201" creationId="{51B6E5D4-211F-494D-BFEB-A5C0FBD5B9BF}"/>
          </ac:spMkLst>
        </pc:spChg>
        <pc:spChg chg="mod">
          <ac:chgData name="Kavita Kadia" userId="S::kavita@teaminnovatics.com::9925b883-5052-4944-a375-628c7e19ed32" providerId="AD" clId="Web-{5F52F7C8-9A72-A48B-3E5F-491E2755A819}" dt="2022-08-09T06:28:26.731" v="211"/>
          <ac:spMkLst>
            <pc:docMk/>
            <pc:sldMk cId="3119928626" sldId="403"/>
            <ac:spMk id="222" creationId="{BC60BAF8-370B-4098-8B8A-EC47C814AB42}"/>
          </ac:spMkLst>
        </pc:spChg>
        <pc:picChg chg="del">
          <ac:chgData name="Kavita Kadia" userId="S::kavita@teaminnovatics.com::9925b883-5052-4944-a375-628c7e19ed32" providerId="AD" clId="Web-{5F52F7C8-9A72-A48B-3E5F-491E2755A819}" dt="2022-08-09T06:28:05.887" v="209"/>
          <ac:picMkLst>
            <pc:docMk/>
            <pc:sldMk cId="3119928626" sldId="403"/>
            <ac:picMk id="3" creationId="{322EA9B4-A146-BF9A-DED9-287495C34049}"/>
          </ac:picMkLst>
        </pc:picChg>
      </pc:sldChg>
      <pc:sldChg chg="delSp modSp">
        <pc:chgData name="Kavita Kadia" userId="S::kavita@teaminnovatics.com::9925b883-5052-4944-a375-628c7e19ed32" providerId="AD" clId="Web-{5F52F7C8-9A72-A48B-3E5F-491E2755A819}" dt="2022-08-09T06:35:01.207" v="284"/>
        <pc:sldMkLst>
          <pc:docMk/>
          <pc:sldMk cId="3387664317" sldId="404"/>
        </pc:sldMkLst>
        <pc:spChg chg="del">
          <ac:chgData name="Kavita Kadia" userId="S::kavita@teaminnovatics.com::9925b883-5052-4944-a375-628c7e19ed32" providerId="AD" clId="Web-{5F52F7C8-9A72-A48B-3E5F-491E2755A819}" dt="2022-08-09T06:35:01.207" v="284"/>
          <ac:spMkLst>
            <pc:docMk/>
            <pc:sldMk cId="3387664317" sldId="404"/>
            <ac:spMk id="13" creationId="{D19A9C4A-2586-854E-10E5-55A7D674DAB2}"/>
          </ac:spMkLst>
        </pc:spChg>
        <pc:spChg chg="del">
          <ac:chgData name="Kavita Kadia" userId="S::kavita@teaminnovatics.com::9925b883-5052-4944-a375-628c7e19ed32" providerId="AD" clId="Web-{5F52F7C8-9A72-A48B-3E5F-491E2755A819}" dt="2022-08-09T06:32:04.610" v="249"/>
          <ac:spMkLst>
            <pc:docMk/>
            <pc:sldMk cId="3387664317" sldId="404"/>
            <ac:spMk id="15" creationId="{DD4F5E44-9F99-B15B-8436-D6A1AD2510D7}"/>
          </ac:spMkLst>
        </pc:spChg>
        <pc:spChg chg="mod">
          <ac:chgData name="Kavita Kadia" userId="S::kavita@teaminnovatics.com::9925b883-5052-4944-a375-628c7e19ed32" providerId="AD" clId="Web-{5F52F7C8-9A72-A48B-3E5F-491E2755A819}" dt="2022-08-09T06:32:18.454" v="251" actId="20577"/>
          <ac:spMkLst>
            <pc:docMk/>
            <pc:sldMk cId="3387664317" sldId="404"/>
            <ac:spMk id="201" creationId="{51B6E5D4-211F-494D-BFEB-A5C0FBD5B9BF}"/>
          </ac:spMkLst>
        </pc:spChg>
        <pc:spChg chg="mod">
          <ac:chgData name="Kavita Kadia" userId="S::kavita@teaminnovatics.com::9925b883-5052-4944-a375-628c7e19ed32" providerId="AD" clId="Web-{5F52F7C8-9A72-A48B-3E5F-491E2755A819}" dt="2022-08-09T06:34:58.941" v="283" actId="20577"/>
          <ac:spMkLst>
            <pc:docMk/>
            <pc:sldMk cId="3387664317" sldId="404"/>
            <ac:spMk id="222" creationId="{BC60BAF8-370B-4098-8B8A-EC47C814AB42}"/>
          </ac:spMkLst>
        </pc:spChg>
        <pc:graphicFrameChg chg="del">
          <ac:chgData name="Kavita Kadia" userId="S::kavita@teaminnovatics.com::9925b883-5052-4944-a375-628c7e19ed32" providerId="AD" clId="Web-{5F52F7C8-9A72-A48B-3E5F-491E2755A819}" dt="2022-08-09T06:31:58.922" v="248"/>
          <ac:graphicFrameMkLst>
            <pc:docMk/>
            <pc:sldMk cId="3387664317" sldId="404"/>
            <ac:graphicFrameMk id="12" creationId="{10A3D5C2-FF12-5A9B-C14D-5C23ABD56019}"/>
          </ac:graphicFrameMkLst>
        </pc:graphicFrameChg>
      </pc:sldChg>
      <pc:sldChg chg="modSp">
        <pc:chgData name="Kavita Kadia" userId="S::kavita@teaminnovatics.com::9925b883-5052-4944-a375-628c7e19ed32" providerId="AD" clId="Web-{5F52F7C8-9A72-A48B-3E5F-491E2755A819}" dt="2022-08-09T06:31:37.734" v="247" actId="20577"/>
        <pc:sldMkLst>
          <pc:docMk/>
          <pc:sldMk cId="937246377" sldId="405"/>
        </pc:sldMkLst>
        <pc:spChg chg="mod">
          <ac:chgData name="Kavita Kadia" userId="S::kavita@teaminnovatics.com::9925b883-5052-4944-a375-628c7e19ed32" providerId="AD" clId="Web-{5F52F7C8-9A72-A48B-3E5F-491E2755A819}" dt="2022-08-09T06:30:38.437" v="227" actId="20577"/>
          <ac:spMkLst>
            <pc:docMk/>
            <pc:sldMk cId="937246377" sldId="405"/>
            <ac:spMk id="201" creationId="{51B6E5D4-211F-494D-BFEB-A5C0FBD5B9BF}"/>
          </ac:spMkLst>
        </pc:spChg>
        <pc:spChg chg="mod">
          <ac:chgData name="Kavita Kadia" userId="S::kavita@teaminnovatics.com::9925b883-5052-4944-a375-628c7e19ed32" providerId="AD" clId="Web-{5F52F7C8-9A72-A48B-3E5F-491E2755A819}" dt="2022-08-09T06:31:37.734" v="247" actId="20577"/>
          <ac:spMkLst>
            <pc:docMk/>
            <pc:sldMk cId="937246377" sldId="405"/>
            <ac:spMk id="222" creationId="{BC60BAF8-370B-4098-8B8A-EC47C814AB42}"/>
          </ac:spMkLst>
        </pc:spChg>
      </pc:sldChg>
      <pc:sldChg chg="modSp del">
        <pc:chgData name="Kavita Kadia" userId="S::kavita@teaminnovatics.com::9925b883-5052-4944-a375-628c7e19ed32" providerId="AD" clId="Web-{5F52F7C8-9A72-A48B-3E5F-491E2755A819}" dt="2022-08-09T07:02:51.027" v="380"/>
        <pc:sldMkLst>
          <pc:docMk/>
          <pc:sldMk cId="3393257376" sldId="406"/>
        </pc:sldMkLst>
        <pc:spChg chg="mod">
          <ac:chgData name="Kavita Kadia" userId="S::kavita@teaminnovatics.com::9925b883-5052-4944-a375-628c7e19ed32" providerId="AD" clId="Web-{5F52F7C8-9A72-A48B-3E5F-491E2755A819}" dt="2022-08-09T06:35:20.520" v="287" actId="20577"/>
          <ac:spMkLst>
            <pc:docMk/>
            <pc:sldMk cId="3393257376" sldId="406"/>
            <ac:spMk id="2" creationId="{60832007-24A5-C290-F624-8E94F899408B}"/>
          </ac:spMkLst>
        </pc:spChg>
        <pc:spChg chg="mod">
          <ac:chgData name="Kavita Kadia" userId="S::kavita@teaminnovatics.com::9925b883-5052-4944-a375-628c7e19ed32" providerId="AD" clId="Web-{5F52F7C8-9A72-A48B-3E5F-491E2755A819}" dt="2022-08-09T06:59:11.084" v="311" actId="20577"/>
          <ac:spMkLst>
            <pc:docMk/>
            <pc:sldMk cId="3393257376" sldId="406"/>
            <ac:spMk id="4" creationId="{0416255B-05B5-49B2-3776-D18007A4D6AA}"/>
          </ac:spMkLst>
        </pc:spChg>
      </pc:sldChg>
      <pc:sldChg chg="addSp modSp del">
        <pc:chgData name="Kavita Kadia" userId="S::kavita@teaminnovatics.com::9925b883-5052-4944-a375-628c7e19ed32" providerId="AD" clId="Web-{5F52F7C8-9A72-A48B-3E5F-491E2755A819}" dt="2022-08-09T07:04:03.826" v="402"/>
        <pc:sldMkLst>
          <pc:docMk/>
          <pc:sldMk cId="1424778087" sldId="407"/>
        </pc:sldMkLst>
        <pc:spChg chg="mod">
          <ac:chgData name="Kavita Kadia" userId="S::kavita@teaminnovatics.com::9925b883-5052-4944-a375-628c7e19ed32" providerId="AD" clId="Web-{5F52F7C8-9A72-A48B-3E5F-491E2755A819}" dt="2022-08-09T06:59:43.616" v="322" actId="20577"/>
          <ac:spMkLst>
            <pc:docMk/>
            <pc:sldMk cId="1424778087" sldId="407"/>
            <ac:spMk id="2" creationId="{60832007-24A5-C290-F624-8E94F899408B}"/>
          </ac:spMkLst>
        </pc:spChg>
        <pc:spChg chg="mod">
          <ac:chgData name="Kavita Kadia" userId="S::kavita@teaminnovatics.com::9925b883-5052-4944-a375-628c7e19ed32" providerId="AD" clId="Web-{5F52F7C8-9A72-A48B-3E5F-491E2755A819}" dt="2022-08-09T07:03:48.826" v="396" actId="1076"/>
          <ac:spMkLst>
            <pc:docMk/>
            <pc:sldMk cId="1424778087" sldId="407"/>
            <ac:spMk id="4" creationId="{0416255B-05B5-49B2-3776-D18007A4D6AA}"/>
          </ac:spMkLst>
        </pc:spChg>
        <pc:picChg chg="add">
          <ac:chgData name="Kavita Kadia" userId="S::kavita@teaminnovatics.com::9925b883-5052-4944-a375-628c7e19ed32" providerId="AD" clId="Web-{5F52F7C8-9A72-A48B-3E5F-491E2755A819}" dt="2022-08-09T07:03:01.512" v="381"/>
          <ac:picMkLst>
            <pc:docMk/>
            <pc:sldMk cId="1424778087" sldId="407"/>
            <ac:picMk id="5" creationId="{8FC48550-3C3C-1EC1-F91A-B89EACD5E8B6}"/>
          </ac:picMkLst>
        </pc:picChg>
      </pc:sldChg>
      <pc:sldChg chg="del">
        <pc:chgData name="Kavita Kadia" userId="S::kavita@teaminnovatics.com::9925b883-5052-4944-a375-628c7e19ed32" providerId="AD" clId="Web-{5F52F7C8-9A72-A48B-3E5F-491E2755A819}" dt="2022-08-09T07:01:06.946" v="370"/>
        <pc:sldMkLst>
          <pc:docMk/>
          <pc:sldMk cId="2869304706" sldId="408"/>
        </pc:sldMkLst>
      </pc:sldChg>
      <pc:sldChg chg="del">
        <pc:chgData name="Kavita Kadia" userId="S::kavita@teaminnovatics.com::9925b883-5052-4944-a375-628c7e19ed32" providerId="AD" clId="Web-{5F52F7C8-9A72-A48B-3E5F-491E2755A819}" dt="2022-08-09T07:04:05.530" v="403"/>
        <pc:sldMkLst>
          <pc:docMk/>
          <pc:sldMk cId="3281229572" sldId="409"/>
        </pc:sldMkLst>
      </pc:sldChg>
      <pc:sldChg chg="del">
        <pc:chgData name="Kavita Kadia" userId="S::kavita@teaminnovatics.com::9925b883-5052-4944-a375-628c7e19ed32" providerId="AD" clId="Web-{5F52F7C8-9A72-A48B-3E5F-491E2755A819}" dt="2022-08-09T07:01:03.087" v="369"/>
        <pc:sldMkLst>
          <pc:docMk/>
          <pc:sldMk cId="372586121" sldId="410"/>
        </pc:sldMkLst>
      </pc:sldChg>
      <pc:sldChg chg="new del">
        <pc:chgData name="Kavita Kadia" userId="S::kavita@teaminnovatics.com::9925b883-5052-4944-a375-628c7e19ed32" providerId="AD" clId="Web-{5F52F7C8-9A72-A48B-3E5F-491E2755A819}" dt="2022-08-09T07:04:07.561" v="404"/>
        <pc:sldMkLst>
          <pc:docMk/>
          <pc:sldMk cId="3721887393" sldId="410"/>
        </pc:sldMkLst>
      </pc:sldChg>
      <pc:sldChg chg="modSp add">
        <pc:chgData name="Kavita Kadia" userId="S::kavita@teaminnovatics.com::9925b883-5052-4944-a375-628c7e19ed32" providerId="AD" clId="Web-{5F52F7C8-9A72-A48B-3E5F-491E2755A819}" dt="2022-08-09T07:02:44.230" v="379" actId="20577"/>
        <pc:sldMkLst>
          <pc:docMk/>
          <pc:sldMk cId="844054673" sldId="411"/>
        </pc:sldMkLst>
        <pc:spChg chg="mod">
          <ac:chgData name="Kavita Kadia" userId="S::kavita@teaminnovatics.com::9925b883-5052-4944-a375-628c7e19ed32" providerId="AD" clId="Web-{5F52F7C8-9A72-A48B-3E5F-491E2755A819}" dt="2022-08-09T07:02:26.949" v="374" actId="20577"/>
          <ac:spMkLst>
            <pc:docMk/>
            <pc:sldMk cId="844054673" sldId="411"/>
            <ac:spMk id="201" creationId="{51B6E5D4-211F-494D-BFEB-A5C0FBD5B9BF}"/>
          </ac:spMkLst>
        </pc:spChg>
        <pc:spChg chg="mod">
          <ac:chgData name="Kavita Kadia" userId="S::kavita@teaminnovatics.com::9925b883-5052-4944-a375-628c7e19ed32" providerId="AD" clId="Web-{5F52F7C8-9A72-A48B-3E5F-491E2755A819}" dt="2022-08-09T07:02:44.230" v="379" actId="20577"/>
          <ac:spMkLst>
            <pc:docMk/>
            <pc:sldMk cId="844054673" sldId="411"/>
            <ac:spMk id="222" creationId="{BC60BAF8-370B-4098-8B8A-EC47C814AB42}"/>
          </ac:spMkLst>
        </pc:spChg>
      </pc:sldChg>
      <pc:sldChg chg="del">
        <pc:chgData name="Kavita Kadia" userId="S::kavita@teaminnovatics.com::9925b883-5052-4944-a375-628c7e19ed32" providerId="AD" clId="Web-{5F52F7C8-9A72-A48B-3E5F-491E2755A819}" dt="2022-08-09T07:01:02.056" v="368"/>
        <pc:sldMkLst>
          <pc:docMk/>
          <pc:sldMk cId="854843388" sldId="411"/>
        </pc:sldMkLst>
      </pc:sldChg>
      <pc:sldChg chg="modSp add">
        <pc:chgData name="Kavita Kadia" userId="S::kavita@teaminnovatics.com::9925b883-5052-4944-a375-628c7e19ed32" providerId="AD" clId="Web-{5F52F7C8-9A72-A48B-3E5F-491E2755A819}" dt="2022-08-09T07:04:01.154" v="401" actId="20577"/>
        <pc:sldMkLst>
          <pc:docMk/>
          <pc:sldMk cId="425426357" sldId="412"/>
        </pc:sldMkLst>
        <pc:spChg chg="mod">
          <ac:chgData name="Kavita Kadia" userId="S::kavita@teaminnovatics.com::9925b883-5052-4944-a375-628c7e19ed32" providerId="AD" clId="Web-{5F52F7C8-9A72-A48B-3E5F-491E2755A819}" dt="2022-08-09T07:03:40.638" v="394" actId="20577"/>
          <ac:spMkLst>
            <pc:docMk/>
            <pc:sldMk cId="425426357" sldId="412"/>
            <ac:spMk id="201" creationId="{51B6E5D4-211F-494D-BFEB-A5C0FBD5B9BF}"/>
          </ac:spMkLst>
        </pc:spChg>
        <pc:spChg chg="mod">
          <ac:chgData name="Kavita Kadia" userId="S::kavita@teaminnovatics.com::9925b883-5052-4944-a375-628c7e19ed32" providerId="AD" clId="Web-{5F52F7C8-9A72-A48B-3E5F-491E2755A819}" dt="2022-08-09T07:04:01.154" v="401" actId="20577"/>
          <ac:spMkLst>
            <pc:docMk/>
            <pc:sldMk cId="425426357" sldId="412"/>
            <ac:spMk id="222" creationId="{BC60BAF8-370B-4098-8B8A-EC47C814AB42}"/>
          </ac:spMkLst>
        </pc:spChg>
      </pc:sldChg>
      <pc:sldChg chg="del">
        <pc:chgData name="Kavita Kadia" userId="S::kavita@teaminnovatics.com::9925b883-5052-4944-a375-628c7e19ed32" providerId="AD" clId="Web-{5F52F7C8-9A72-A48B-3E5F-491E2755A819}" dt="2022-08-09T07:01:00.868" v="366"/>
        <pc:sldMkLst>
          <pc:docMk/>
          <pc:sldMk cId="2172403895" sldId="413"/>
        </pc:sldMkLst>
      </pc:sldChg>
      <pc:sldChg chg="delSp modSp add">
        <pc:chgData name="Kavita Kadia" userId="S::kavita@teaminnovatics.com::9925b883-5052-4944-a375-628c7e19ed32" providerId="AD" clId="Web-{5F52F7C8-9A72-A48B-3E5F-491E2755A819}" dt="2022-08-09T07:04:50.359" v="422" actId="1076"/>
        <pc:sldMkLst>
          <pc:docMk/>
          <pc:sldMk cId="2684173377" sldId="413"/>
        </pc:sldMkLst>
        <pc:spChg chg="mod">
          <ac:chgData name="Kavita Kadia" userId="S::kavita@teaminnovatics.com::9925b883-5052-4944-a375-628c7e19ed32" providerId="AD" clId="Web-{5F52F7C8-9A72-A48B-3E5F-491E2755A819}" dt="2022-08-09T07:04:50.359" v="422" actId="1076"/>
          <ac:spMkLst>
            <pc:docMk/>
            <pc:sldMk cId="2684173377" sldId="413"/>
            <ac:spMk id="201" creationId="{51B6E5D4-211F-494D-BFEB-A5C0FBD5B9BF}"/>
          </ac:spMkLst>
        </pc:spChg>
        <pc:spChg chg="del">
          <ac:chgData name="Kavita Kadia" userId="S::kavita@teaminnovatics.com::9925b883-5052-4944-a375-628c7e19ed32" providerId="AD" clId="Web-{5F52F7C8-9A72-A48B-3E5F-491E2755A819}" dt="2022-08-09T07:04:25.343" v="406"/>
          <ac:spMkLst>
            <pc:docMk/>
            <pc:sldMk cId="2684173377" sldId="413"/>
            <ac:spMk id="222" creationId="{BC60BAF8-370B-4098-8B8A-EC47C814AB42}"/>
          </ac:spMkLst>
        </pc:spChg>
      </pc:sldChg>
    </pc:docChg>
  </pc:docChgLst>
  <pc:docChgLst>
    <pc:chgData name="Kavita Kadia" userId="S::kavita@teaminnovatics.com::9925b883-5052-4944-a375-628c7e19ed32" providerId="AD" clId="Web-{57D437A9-74F1-E2B0-402D-E0B8A8622D99}"/>
    <pc:docChg chg="modSld">
      <pc:chgData name="Kavita Kadia" userId="S::kavita@teaminnovatics.com::9925b883-5052-4944-a375-628c7e19ed32" providerId="AD" clId="Web-{57D437A9-74F1-E2B0-402D-E0B8A8622D99}" dt="2022-08-09T18:53:57.673" v="3" actId="20577"/>
      <pc:docMkLst>
        <pc:docMk/>
      </pc:docMkLst>
      <pc:sldChg chg="modSp">
        <pc:chgData name="Kavita Kadia" userId="S::kavita@teaminnovatics.com::9925b883-5052-4944-a375-628c7e19ed32" providerId="AD" clId="Web-{57D437A9-74F1-E2B0-402D-E0B8A8622D99}" dt="2022-08-09T18:53:57.673" v="3" actId="20577"/>
        <pc:sldMkLst>
          <pc:docMk/>
          <pc:sldMk cId="937246377" sldId="405"/>
        </pc:sldMkLst>
        <pc:spChg chg="mod">
          <ac:chgData name="Kavita Kadia" userId="S::kavita@teaminnovatics.com::9925b883-5052-4944-a375-628c7e19ed32" providerId="AD" clId="Web-{57D437A9-74F1-E2B0-402D-E0B8A8622D99}" dt="2022-08-09T18:53:57.673" v="3" actId="20577"/>
          <ac:spMkLst>
            <pc:docMk/>
            <pc:sldMk cId="937246377" sldId="405"/>
            <ac:spMk id="222" creationId="{BC60BAF8-370B-4098-8B8A-EC47C814AB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D08939A9-F7F4-4ABA-B53D-5991DD400101}" type="datetimeFigureOut">
              <a:rPr lang="en-ID" smtClean="0"/>
              <a:t>13/02/2023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E7763-7AA7-4511-95D0-0DC176BB7E31}" type="slidenum">
              <a:rPr lang="en-ID" smtClean="0"/>
              <a:t>‹#›</a:t>
            </a:fld>
            <a:endParaRPr lang="en-ID"/>
          </a:p>
        </p:txBody>
      </p:sp>
    </p:spTree>
    <p:extLst>
      <p:ext uri="{BB962C8B-B14F-4D97-AF65-F5344CB8AC3E}">
        <p14:creationId xmlns:p14="http://schemas.microsoft.com/office/powerpoint/2010/main" val="2274929329"/>
      </p:ext>
    </p:extLst>
  </p:cSld>
  <p:clrMap bg1="lt1" tx1="dk1" bg2="lt2" tx2="dk2" accent1="accent1" accent2="accent2" accent3="accent3" accent4="accent4" accent5="accent5" accent6="accent6" hlink="hlink" folHlink="folHlink"/>
  <p:notesStyle>
    <a:lvl1pPr marL="0" algn="l" defTabSz="658399" rtl="0" eaLnBrk="1" latinLnBrk="0" hangingPunct="1">
      <a:defRPr sz="864" kern="1200">
        <a:solidFill>
          <a:schemeClr val="tx1"/>
        </a:solidFill>
        <a:latin typeface="+mn-lt"/>
        <a:ea typeface="+mn-ea"/>
        <a:cs typeface="+mn-cs"/>
      </a:defRPr>
    </a:lvl1pPr>
    <a:lvl2pPr marL="329199" algn="l" defTabSz="658399" rtl="0" eaLnBrk="1" latinLnBrk="0" hangingPunct="1">
      <a:defRPr sz="864" kern="1200">
        <a:solidFill>
          <a:schemeClr val="tx1"/>
        </a:solidFill>
        <a:latin typeface="+mn-lt"/>
        <a:ea typeface="+mn-ea"/>
        <a:cs typeface="+mn-cs"/>
      </a:defRPr>
    </a:lvl2pPr>
    <a:lvl3pPr marL="658399" algn="l" defTabSz="658399" rtl="0" eaLnBrk="1" latinLnBrk="0" hangingPunct="1">
      <a:defRPr sz="864" kern="1200">
        <a:solidFill>
          <a:schemeClr val="tx1"/>
        </a:solidFill>
        <a:latin typeface="+mn-lt"/>
        <a:ea typeface="+mn-ea"/>
        <a:cs typeface="+mn-cs"/>
      </a:defRPr>
    </a:lvl3pPr>
    <a:lvl4pPr marL="987597" algn="l" defTabSz="658399" rtl="0" eaLnBrk="1" latinLnBrk="0" hangingPunct="1">
      <a:defRPr sz="864" kern="1200">
        <a:solidFill>
          <a:schemeClr val="tx1"/>
        </a:solidFill>
        <a:latin typeface="+mn-lt"/>
        <a:ea typeface="+mn-ea"/>
        <a:cs typeface="+mn-cs"/>
      </a:defRPr>
    </a:lvl4pPr>
    <a:lvl5pPr marL="1316797" algn="l" defTabSz="658399" rtl="0" eaLnBrk="1" latinLnBrk="0" hangingPunct="1">
      <a:defRPr sz="864" kern="1200">
        <a:solidFill>
          <a:schemeClr val="tx1"/>
        </a:solidFill>
        <a:latin typeface="+mn-lt"/>
        <a:ea typeface="+mn-ea"/>
        <a:cs typeface="+mn-cs"/>
      </a:defRPr>
    </a:lvl5pPr>
    <a:lvl6pPr marL="1645996" algn="l" defTabSz="658399" rtl="0" eaLnBrk="1" latinLnBrk="0" hangingPunct="1">
      <a:defRPr sz="864" kern="1200">
        <a:solidFill>
          <a:schemeClr val="tx1"/>
        </a:solidFill>
        <a:latin typeface="+mn-lt"/>
        <a:ea typeface="+mn-ea"/>
        <a:cs typeface="+mn-cs"/>
      </a:defRPr>
    </a:lvl6pPr>
    <a:lvl7pPr marL="1975195" algn="l" defTabSz="658399" rtl="0" eaLnBrk="1" latinLnBrk="0" hangingPunct="1">
      <a:defRPr sz="864" kern="1200">
        <a:solidFill>
          <a:schemeClr val="tx1"/>
        </a:solidFill>
        <a:latin typeface="+mn-lt"/>
        <a:ea typeface="+mn-ea"/>
        <a:cs typeface="+mn-cs"/>
      </a:defRPr>
    </a:lvl7pPr>
    <a:lvl8pPr marL="2304395" algn="l" defTabSz="658399" rtl="0" eaLnBrk="1" latinLnBrk="0" hangingPunct="1">
      <a:defRPr sz="864" kern="1200">
        <a:solidFill>
          <a:schemeClr val="tx1"/>
        </a:solidFill>
        <a:latin typeface="+mn-lt"/>
        <a:ea typeface="+mn-ea"/>
        <a:cs typeface="+mn-cs"/>
      </a:defRPr>
    </a:lvl8pPr>
    <a:lvl9pPr marL="2633594" algn="l" defTabSz="658399" rtl="0" eaLnBrk="1" latinLnBrk="0" hangingPunct="1">
      <a:defRPr sz="86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4807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ackground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46413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65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383248"/>
      </p:ext>
    </p:extLst>
  </p:cSld>
  <p:clrMap bg1="lt1" tx1="dk1" bg2="lt2" tx2="dk2" accent1="accent1" accent2="accent2" accent3="accent3" accent4="accent4" accent5="accent5" accent6="accent6" hlink="hlink" folHlink="folHlink"/>
  <p:sldLayoutIdLst>
    <p:sldLayoutId id="2147483690" r:id="rId1"/>
    <p:sldLayoutId id="2147483702" r:id="rId2"/>
  </p:sldLayoutIdLst>
  <p:hf hdr="0" ftr="0" dt="0"/>
  <p:txStyles>
    <p:titleStyle>
      <a:lvl1pPr algn="l" defTabSz="914065"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17" indent="-228517" algn="l" defTabSz="9140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548" indent="-228517" algn="l" defTabSz="9140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595" indent="-228517" algn="l" defTabSz="9140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640"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672"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760"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789"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822"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855"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65" rtl="0" eaLnBrk="1" latinLnBrk="0" hangingPunct="1">
        <a:defRPr sz="1800" kern="1200">
          <a:solidFill>
            <a:schemeClr val="tx1"/>
          </a:solidFill>
          <a:latin typeface="+mn-lt"/>
          <a:ea typeface="+mn-ea"/>
          <a:cs typeface="+mn-cs"/>
        </a:defRPr>
      </a:lvl1pPr>
      <a:lvl2pPr marL="457032" algn="l" defTabSz="914065" rtl="0" eaLnBrk="1" latinLnBrk="0" hangingPunct="1">
        <a:defRPr sz="1800" kern="1200">
          <a:solidFill>
            <a:schemeClr val="tx1"/>
          </a:solidFill>
          <a:latin typeface="+mn-lt"/>
          <a:ea typeface="+mn-ea"/>
          <a:cs typeface="+mn-cs"/>
        </a:defRPr>
      </a:lvl2pPr>
      <a:lvl3pPr marL="914065" algn="l" defTabSz="914065" rtl="0" eaLnBrk="1" latinLnBrk="0" hangingPunct="1">
        <a:defRPr sz="1800" kern="1200">
          <a:solidFill>
            <a:schemeClr val="tx1"/>
          </a:solidFill>
          <a:latin typeface="+mn-lt"/>
          <a:ea typeface="+mn-ea"/>
          <a:cs typeface="+mn-cs"/>
        </a:defRPr>
      </a:lvl3pPr>
      <a:lvl4pPr marL="1371098" algn="l" defTabSz="914065" rtl="0" eaLnBrk="1" latinLnBrk="0" hangingPunct="1">
        <a:defRPr sz="1800" kern="1200">
          <a:solidFill>
            <a:schemeClr val="tx1"/>
          </a:solidFill>
          <a:latin typeface="+mn-lt"/>
          <a:ea typeface="+mn-ea"/>
          <a:cs typeface="+mn-cs"/>
        </a:defRPr>
      </a:lvl4pPr>
      <a:lvl5pPr marL="1828131" algn="l" defTabSz="914065" rtl="0" eaLnBrk="1" latinLnBrk="0" hangingPunct="1">
        <a:defRPr sz="1800" kern="1200">
          <a:solidFill>
            <a:schemeClr val="tx1"/>
          </a:solidFill>
          <a:latin typeface="+mn-lt"/>
          <a:ea typeface="+mn-ea"/>
          <a:cs typeface="+mn-cs"/>
        </a:defRPr>
      </a:lvl5pPr>
      <a:lvl6pPr marL="2285160" algn="l" defTabSz="914065" rtl="0" eaLnBrk="1" latinLnBrk="0" hangingPunct="1">
        <a:defRPr sz="1800" kern="1200">
          <a:solidFill>
            <a:schemeClr val="tx1"/>
          </a:solidFill>
          <a:latin typeface="+mn-lt"/>
          <a:ea typeface="+mn-ea"/>
          <a:cs typeface="+mn-cs"/>
        </a:defRPr>
      </a:lvl6pPr>
      <a:lvl7pPr marL="2742221" algn="l" defTabSz="914065" rtl="0" eaLnBrk="1" latinLnBrk="0" hangingPunct="1">
        <a:defRPr sz="1800" kern="1200">
          <a:solidFill>
            <a:schemeClr val="tx1"/>
          </a:solidFill>
          <a:latin typeface="+mn-lt"/>
          <a:ea typeface="+mn-ea"/>
          <a:cs typeface="+mn-cs"/>
        </a:defRPr>
      </a:lvl7pPr>
      <a:lvl8pPr marL="3199280" algn="l" defTabSz="914065" rtl="0" eaLnBrk="1" latinLnBrk="0" hangingPunct="1">
        <a:defRPr sz="1800" kern="1200">
          <a:solidFill>
            <a:schemeClr val="tx1"/>
          </a:solidFill>
          <a:latin typeface="+mn-lt"/>
          <a:ea typeface="+mn-ea"/>
          <a:cs typeface="+mn-cs"/>
        </a:defRPr>
      </a:lvl8pPr>
      <a:lvl9pPr marL="3656312" algn="l" defTabSz="91406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42">
          <p15:clr>
            <a:srgbClr val="F26B43"/>
          </p15:clr>
        </p15:guide>
        <p15:guide id="2" pos="280">
          <p15:clr>
            <a:srgbClr val="F26B43"/>
          </p15:clr>
        </p15:guide>
        <p15:guide id="3" pos="7401">
          <p15:clr>
            <a:srgbClr val="F26B43"/>
          </p15:clr>
        </p15:guide>
        <p15:guide id="4" orient="horz" pos="27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p:cNvGrpSpPr/>
          <p:nvPr/>
        </p:nvGrpSpPr>
        <p:grpSpPr>
          <a:xfrm>
            <a:off x="2810924" y="940628"/>
            <a:ext cx="9379625" cy="5915128"/>
            <a:chOff x="0" y="0"/>
            <a:chExt cx="18759249" cy="11830254"/>
          </a:xfrm>
        </p:grpSpPr>
        <p:sp>
          <p:nvSpPr>
            <p:cNvPr id="60" name="Line"/>
            <p:cNvSpPr/>
            <p:nvPr/>
          </p:nvSpPr>
          <p:spPr>
            <a:xfrm flipV="1">
              <a:off x="9766300" y="1192991"/>
              <a:ext cx="1914772" cy="1914773"/>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defTabSz="412750">
                <a:defRPr sz="3200">
                  <a:solidFill>
                    <a:srgbClr val="000000"/>
                  </a:solidFill>
                  <a:latin typeface="Helvetica Light"/>
                  <a:ea typeface="Helvetica Light"/>
                  <a:cs typeface="Helvetica Light"/>
                  <a:sym typeface="Helvetica Light"/>
                </a:defRPr>
              </a:pPr>
              <a:endParaRPr sz="1600" dirty="0"/>
            </a:p>
          </p:txBody>
        </p:sp>
        <p:sp>
          <p:nvSpPr>
            <p:cNvPr id="61" name="Line"/>
            <p:cNvSpPr/>
            <p:nvPr/>
          </p:nvSpPr>
          <p:spPr>
            <a:xfrm flipV="1">
              <a:off x="9463838" y="4985724"/>
              <a:ext cx="3885289" cy="3885289"/>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50">
                <a:defRPr sz="3200">
                  <a:solidFill>
                    <a:srgbClr val="000000"/>
                  </a:solidFill>
                  <a:latin typeface="Helvetica Light"/>
                  <a:ea typeface="Helvetica Light"/>
                  <a:cs typeface="Helvetica Light"/>
                  <a:sym typeface="Helvetica Light"/>
                </a:defRPr>
              </a:pPr>
              <a:endParaRPr sz="1600"/>
            </a:p>
          </p:txBody>
        </p:sp>
        <p:sp>
          <p:nvSpPr>
            <p:cNvPr id="62" name="Line"/>
            <p:cNvSpPr/>
            <p:nvPr/>
          </p:nvSpPr>
          <p:spPr>
            <a:xfrm flipV="1">
              <a:off x="11360627" y="0"/>
              <a:ext cx="7398623" cy="7398622"/>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defTabSz="412750">
                <a:defRPr sz="3200">
                  <a:solidFill>
                    <a:srgbClr val="000000"/>
                  </a:solidFill>
                  <a:latin typeface="Helvetica Light"/>
                  <a:ea typeface="Helvetica Light"/>
                  <a:cs typeface="Helvetica Light"/>
                  <a:sym typeface="Helvetica Light"/>
                </a:defRPr>
              </a:pPr>
              <a:endParaRPr sz="1600"/>
            </a:p>
          </p:txBody>
        </p:sp>
        <p:sp>
          <p:nvSpPr>
            <p:cNvPr id="63" name="Line"/>
            <p:cNvSpPr/>
            <p:nvPr/>
          </p:nvSpPr>
          <p:spPr>
            <a:xfrm flipV="1">
              <a:off x="459609" y="7714163"/>
              <a:ext cx="4116091" cy="4116091"/>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defTabSz="412750">
                <a:defRPr sz="3200">
                  <a:solidFill>
                    <a:srgbClr val="000000"/>
                  </a:solidFill>
                  <a:latin typeface="Helvetica Light"/>
                  <a:ea typeface="Helvetica Light"/>
                  <a:cs typeface="Helvetica Light"/>
                  <a:sym typeface="Helvetica Light"/>
                </a:defRPr>
              </a:pPr>
              <a:endParaRPr sz="1600"/>
            </a:p>
          </p:txBody>
        </p:sp>
        <p:sp>
          <p:nvSpPr>
            <p:cNvPr id="64" name="Line"/>
            <p:cNvSpPr/>
            <p:nvPr/>
          </p:nvSpPr>
          <p:spPr>
            <a:xfrm flipV="1">
              <a:off x="-1" y="9915483"/>
              <a:ext cx="1914773" cy="1914772"/>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defTabSz="412750">
                <a:defRPr sz="3200">
                  <a:solidFill>
                    <a:srgbClr val="000000"/>
                  </a:solidFill>
                  <a:latin typeface="Helvetica Light"/>
                  <a:ea typeface="Helvetica Light"/>
                  <a:cs typeface="Helvetica Light"/>
                  <a:sym typeface="Helvetica Light"/>
                </a:defRPr>
              </a:pPr>
              <a:endParaRPr sz="1600"/>
            </a:p>
          </p:txBody>
        </p:sp>
      </p:grpSp>
      <p:grpSp>
        <p:nvGrpSpPr>
          <p:cNvPr id="12" name="Group 11">
            <a:extLst>
              <a:ext uri="{FF2B5EF4-FFF2-40B4-BE49-F238E27FC236}">
                <a16:creationId xmlns:a16="http://schemas.microsoft.com/office/drawing/2014/main" id="{000F712F-BCE9-4389-80E4-E4DF234536D2}"/>
              </a:ext>
            </a:extLst>
          </p:cNvPr>
          <p:cNvGrpSpPr/>
          <p:nvPr/>
        </p:nvGrpSpPr>
        <p:grpSpPr>
          <a:xfrm>
            <a:off x="3768310" y="1882053"/>
            <a:ext cx="5124801" cy="1388524"/>
            <a:chOff x="3900517" y="2927350"/>
            <a:chExt cx="5124801" cy="1388524"/>
          </a:xfrm>
        </p:grpSpPr>
        <p:pic>
          <p:nvPicPr>
            <p:cNvPr id="13" name="Picture 12">
              <a:extLst>
                <a:ext uri="{FF2B5EF4-FFF2-40B4-BE49-F238E27FC236}">
                  <a16:creationId xmlns:a16="http://schemas.microsoft.com/office/drawing/2014/main" id="{A0AC43C5-C701-4B04-BBDF-864E4C20E8BD}"/>
                </a:ext>
              </a:extLst>
            </p:cNvPr>
            <p:cNvPicPr>
              <a:picLocks noChangeAspect="1"/>
            </p:cNvPicPr>
            <p:nvPr/>
          </p:nvPicPr>
          <p:blipFill>
            <a:blip r:embed="rId2"/>
            <a:stretch>
              <a:fillRect/>
            </a:stretch>
          </p:blipFill>
          <p:spPr>
            <a:xfrm>
              <a:off x="4591844" y="2927350"/>
              <a:ext cx="3009900" cy="1003300"/>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EC148A0C-967C-459A-9175-77B865406DD8}"/>
                </a:ext>
              </a:extLst>
            </p:cNvPr>
            <p:cNvSpPr txBox="1"/>
            <p:nvPr/>
          </p:nvSpPr>
          <p:spPr>
            <a:xfrm>
              <a:off x="3900517" y="4069653"/>
              <a:ext cx="5124801" cy="246221"/>
            </a:xfrm>
            <a:prstGeom prst="rect">
              <a:avLst/>
            </a:prstGeom>
            <a:noFill/>
          </p:spPr>
          <p:txBody>
            <a:bodyPr wrap="none" lIns="0" tIns="0" rIns="0" bIns="0" rtlCol="0">
              <a:spAutoFit/>
            </a:bodyPr>
            <a:lstStyle/>
            <a:p>
              <a:pPr algn="ctr"/>
              <a:r>
                <a:rPr lang="en-ID" sz="1600" spc="300" dirty="0">
                  <a:solidFill>
                    <a:schemeClr val="tx1">
                      <a:lumMod val="75000"/>
                      <a:lumOff val="25000"/>
                    </a:schemeClr>
                  </a:solidFill>
                  <a:ea typeface="Open Sans" panose="020B0606030504020204" pitchFamily="34" charset="0"/>
                  <a:cs typeface="Open Sans" panose="020B0606030504020204" pitchFamily="34" charset="0"/>
                </a:rPr>
                <a:t>Where Innovation Blends With Analytics</a:t>
              </a:r>
              <a:endParaRPr lang="id-ID" sz="1600" spc="300" dirty="0">
                <a:solidFill>
                  <a:schemeClr val="tx1">
                    <a:lumMod val="75000"/>
                    <a:lumOff val="25000"/>
                  </a:schemeClr>
                </a:solidFill>
                <a:ea typeface="Open Sans" panose="020B0606030504020204" pitchFamily="34" charset="0"/>
                <a:cs typeface="Open Sans" panose="020B0606030504020204" pitchFamily="34" charset="0"/>
              </a:endParaRPr>
            </a:p>
          </p:txBody>
        </p:sp>
      </p:grpSp>
      <p:sp>
        <p:nvSpPr>
          <p:cNvPr id="11" name="Our advantages">
            <a:extLst>
              <a:ext uri="{FF2B5EF4-FFF2-40B4-BE49-F238E27FC236}">
                <a16:creationId xmlns:a16="http://schemas.microsoft.com/office/drawing/2014/main" id="{51B6E5D4-211F-494D-BFEB-A5C0FBD5B9BF}"/>
              </a:ext>
            </a:extLst>
          </p:cNvPr>
          <p:cNvSpPr txBox="1"/>
          <p:nvPr/>
        </p:nvSpPr>
        <p:spPr>
          <a:xfrm>
            <a:off x="2320995" y="3587424"/>
            <a:ext cx="796642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algn="ctr" defTabSz="457200">
              <a:defRPr/>
            </a:pPr>
            <a:r>
              <a:rPr lang="en-US" sz="5000" b="1" dirty="0" smtClean="0">
                <a:solidFill>
                  <a:srgbClr val="FCA700"/>
                </a:solidFill>
                <a:latin typeface="Roboto"/>
                <a:ea typeface="Roboto"/>
              </a:rPr>
              <a:t>Market Basket Analysis</a:t>
            </a:r>
            <a:endParaRPr kumimoji="0" lang="en-US" sz="5000" b="1" i="0" u="none" strike="noStrike" kern="1200" cap="none" spc="0" normalizeH="0" baseline="0" noProof="0" dirty="0">
              <a:ln>
                <a:noFill/>
              </a:ln>
              <a:solidFill>
                <a:srgbClr val="FCA700"/>
              </a:solidFill>
              <a:effectLst/>
              <a:uLnTx/>
              <a:uFillTx/>
              <a:latin typeface="Roboto"/>
              <a:ea typeface="+mn-ea"/>
              <a:cs typeface="+mn-cs"/>
              <a:sym typeface="Open Sans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449591"/>
            <a:ext cx="10879854" cy="4185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a:latin typeface="Roboto"/>
              </a:rPr>
              <a:t>Confidence (Books) = 0.06/0.08 = 0.75</a:t>
            </a:r>
          </a:p>
          <a:p>
            <a:pPr indent="-285750">
              <a:buFont typeface="Arial" panose="020B0604020202020204" pitchFamily="34" charset="0"/>
              <a:buChar char="•"/>
              <a:defRPr/>
            </a:pPr>
            <a:endParaRPr lang="en-US" sz="1600" cap="none" dirty="0">
              <a:latin typeface="Roboto"/>
            </a:endParaRPr>
          </a:p>
          <a:p>
            <a:pPr>
              <a:defRPr/>
            </a:pPr>
            <a:r>
              <a:rPr lang="en-US" sz="1600" cap="none" dirty="0">
                <a:latin typeface="Roboto"/>
              </a:rPr>
              <a:t>3. Lift: It is the ratio between the confidence rate and the support rate.</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Lift = 0.75/0.10 = 7.5</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If the value of Lift </a:t>
            </a:r>
            <a:r>
              <a:rPr lang="en-US" sz="1600" cap="none" dirty="0" smtClean="0">
                <a:latin typeface="Roboto"/>
              </a:rPr>
              <a:t>is &lt; 1</a:t>
            </a:r>
            <a:r>
              <a:rPr lang="en-US" sz="1600" cap="none" dirty="0">
                <a:latin typeface="Roboto"/>
              </a:rPr>
              <a:t>, the combination is not frequently purchased by consumers.</a:t>
            </a:r>
          </a:p>
          <a:p>
            <a:pPr indent="-285750">
              <a:buFont typeface="Arial" panose="020B0604020202020204" pitchFamily="34" charset="0"/>
              <a:buChar char="•"/>
              <a:defRPr/>
            </a:pPr>
            <a:r>
              <a:rPr lang="en-US" sz="1600" cap="none" dirty="0" smtClean="0">
                <a:latin typeface="Roboto"/>
              </a:rPr>
              <a:t>If the </a:t>
            </a:r>
            <a:r>
              <a:rPr lang="en-US" sz="1600" cap="none" dirty="0">
                <a:latin typeface="Roboto"/>
              </a:rPr>
              <a:t>value of Lift &gt;is 1, the combination is frequently purchased by consumers.</a:t>
            </a:r>
          </a:p>
          <a:p>
            <a:pPr indent="-285750">
              <a:buFont typeface="Arial" panose="020B0604020202020204" pitchFamily="34" charset="0"/>
              <a:buChar char="•"/>
              <a:defRPr/>
            </a:pPr>
            <a:r>
              <a:rPr lang="en-US" sz="1600" cap="none" dirty="0">
                <a:latin typeface="Roboto"/>
              </a:rPr>
              <a:t>If the value of Lift = 1, then the purchase of the predecessor does not affect the successor.</a:t>
            </a:r>
          </a:p>
          <a:p>
            <a:pPr indent="-285750">
              <a:buFont typeface="Arial" panose="020B0604020202020204" pitchFamily="34" charset="0"/>
              <a:buChar char="•"/>
              <a:defRPr/>
            </a:pPr>
            <a:r>
              <a:rPr lang="en-US" sz="1600" cap="none" dirty="0">
                <a:latin typeface="Roboto"/>
              </a:rPr>
              <a:t>The basket analysis is used to look for the rules that lead to a Lift value greater than 1.</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Note: Confidence and support can be used to influence the </a:t>
            </a:r>
            <a:r>
              <a:rPr lang="en-US" sz="1600" cap="none" dirty="0" err="1">
                <a:latin typeface="Roboto"/>
              </a:rPr>
              <a:t>Apriori</a:t>
            </a:r>
            <a:r>
              <a:rPr lang="en-US" sz="1600" cap="none" dirty="0">
                <a:latin typeface="Roboto"/>
              </a:rPr>
              <a:t> algorithm. This is done by specifying threshold values to search for. For example, if we set a minimum support value of 0.5 and a confidence value of 0.65, we instruct the computer to report only those association rules that are above these thresholds. In this way, we eliminate useless tools that do not add value to the decision process.</a:t>
            </a:r>
          </a:p>
          <a:p>
            <a:pPr indent="-285750">
              <a:buFont typeface="Arial" panose="020B0604020202020204" pitchFamily="34" charset="0"/>
              <a:buChar char="•"/>
              <a:defRPr/>
            </a:pP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33462"/>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Tree>
    <p:extLst>
      <p:ext uri="{BB962C8B-B14F-4D97-AF65-F5344CB8AC3E}">
        <p14:creationId xmlns:p14="http://schemas.microsoft.com/office/powerpoint/2010/main" val="307996484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50978" y="1103190"/>
            <a:ext cx="10879854" cy="566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marL="342900" indent="-342900">
              <a:buFont typeface="+mj-lt"/>
              <a:buAutoNum type="alphaLcPeriod"/>
              <a:defRPr/>
            </a:pPr>
            <a:r>
              <a:rPr lang="en-US" sz="1600" cap="none" dirty="0" smtClean="0">
                <a:latin typeface="Roboto"/>
              </a:rPr>
              <a:t>For </a:t>
            </a:r>
            <a:r>
              <a:rPr lang="en-US" sz="1600" cap="none" dirty="0">
                <a:latin typeface="Roboto"/>
              </a:rPr>
              <a:t>retailers: </a:t>
            </a:r>
            <a:r>
              <a:rPr lang="en-US" sz="1600" cap="none" dirty="0" smtClean="0">
                <a:latin typeface="Roboto"/>
              </a:rPr>
              <a:t>Market basket </a:t>
            </a:r>
            <a:r>
              <a:rPr lang="en-US" sz="1600" cap="none" dirty="0">
                <a:latin typeface="Roboto"/>
              </a:rPr>
              <a:t>analysis (MBA) is highly beneficial for the marketing perspective of retailers. It helps retailers optimize their marketing campaigns and strategically plan future sales by better understanding their customers. Offering actionable customer patterns and behaviors helps to increase store sales and increases ROI. It also increases customer loyalty and improves the customer experience while shopping in a </a:t>
            </a:r>
            <a:r>
              <a:rPr lang="en-US" sz="1600" cap="none" dirty="0" smtClean="0">
                <a:latin typeface="Roboto"/>
              </a:rPr>
              <a:t>store.</a:t>
            </a:r>
          </a:p>
          <a:p>
            <a:pPr marL="342900" indent="-342900">
              <a:buFont typeface="+mj-lt"/>
              <a:buAutoNum type="alphaLcPeriod"/>
              <a:defRPr/>
            </a:pPr>
            <a:endParaRPr lang="en-US" sz="1600" cap="none" dirty="0" smtClean="0">
              <a:latin typeface="Roboto"/>
            </a:endParaRPr>
          </a:p>
          <a:p>
            <a:pPr marL="342900" indent="-342900">
              <a:buFont typeface="+mj-lt"/>
              <a:buAutoNum type="alphaLcPeriod"/>
              <a:defRPr/>
            </a:pPr>
            <a:r>
              <a:rPr lang="en-US" sz="1600" cap="none" dirty="0" smtClean="0">
                <a:latin typeface="Roboto"/>
              </a:rPr>
              <a:t>Personalized </a:t>
            </a:r>
            <a:r>
              <a:rPr lang="en-US" sz="1600" cap="none" dirty="0">
                <a:latin typeface="Roboto"/>
              </a:rPr>
              <a:t>recommendations: Market </a:t>
            </a:r>
            <a:r>
              <a:rPr lang="en-US" sz="1600" cap="none" dirty="0" smtClean="0">
                <a:latin typeface="Roboto"/>
              </a:rPr>
              <a:t>basket </a:t>
            </a:r>
            <a:r>
              <a:rPr lang="en-US" sz="1600" cap="none" dirty="0">
                <a:latin typeface="Roboto"/>
              </a:rPr>
              <a:t>analytics identifies the genre of movies a person likes to watch and recommends movies on OTT platforms such as Amazon Prime and </a:t>
            </a:r>
            <a:r>
              <a:rPr lang="en-US" sz="1600" cap="none" dirty="0" smtClean="0">
                <a:latin typeface="Roboto"/>
              </a:rPr>
              <a:t>Netflix.</a:t>
            </a:r>
          </a:p>
          <a:p>
            <a:pPr marL="342900" indent="-342900">
              <a:buFont typeface="+mj-lt"/>
              <a:buAutoNum type="alphaLcPeriod"/>
              <a:defRPr/>
            </a:pPr>
            <a:endParaRPr lang="en-US" sz="1600" cap="none" dirty="0" smtClean="0">
              <a:latin typeface="Roboto"/>
            </a:endParaRPr>
          </a:p>
          <a:p>
            <a:pPr marL="342900" indent="-342900">
              <a:buFont typeface="+mj-lt"/>
              <a:buAutoNum type="alphaLcPeriod"/>
              <a:defRPr/>
            </a:pPr>
            <a:r>
              <a:rPr lang="en-US" sz="1600" cap="none" dirty="0" smtClean="0">
                <a:latin typeface="Roboto"/>
              </a:rPr>
              <a:t>Promotions </a:t>
            </a:r>
            <a:r>
              <a:rPr lang="en-US" sz="1600" cap="none" dirty="0">
                <a:latin typeface="Roboto"/>
              </a:rPr>
              <a:t>and campaigns: This analysis helps understand the products that go together with the products that form the cornerstones of the product </a:t>
            </a:r>
            <a:r>
              <a:rPr lang="en-US" sz="1600" cap="none" dirty="0" smtClean="0">
                <a:latin typeface="Roboto"/>
              </a:rPr>
              <a:t>line.</a:t>
            </a:r>
          </a:p>
          <a:p>
            <a:pPr marL="342900" indent="-342900">
              <a:buFont typeface="+mj-lt"/>
              <a:buAutoNum type="alphaLcPeriod"/>
              <a:defRPr/>
            </a:pPr>
            <a:endParaRPr lang="en-US" sz="1600" cap="none" dirty="0" smtClean="0">
              <a:latin typeface="Roboto"/>
            </a:endParaRPr>
          </a:p>
          <a:p>
            <a:pPr marL="342900" indent="-342900">
              <a:buFont typeface="+mj-lt"/>
              <a:buAutoNum type="alphaLcPeriod"/>
              <a:defRPr/>
            </a:pPr>
            <a:r>
              <a:rPr lang="en-US" sz="1600" cap="none" dirty="0" smtClean="0">
                <a:latin typeface="Roboto"/>
              </a:rPr>
              <a:t>Customer </a:t>
            </a:r>
            <a:r>
              <a:rPr lang="en-US" sz="1600" cap="none" dirty="0">
                <a:latin typeface="Roboto"/>
              </a:rPr>
              <a:t>behavior analysis: Market basket</a:t>
            </a:r>
            <a:r>
              <a:rPr lang="en-US" sz="1600" cap="none" dirty="0" smtClean="0">
                <a:latin typeface="Roboto"/>
              </a:rPr>
              <a:t> </a:t>
            </a:r>
            <a:r>
              <a:rPr lang="en-US" sz="1600" cap="none" dirty="0">
                <a:latin typeface="Roboto"/>
              </a:rPr>
              <a:t>analysis helps you understand customer behavior used from UX /UI design to catalog </a:t>
            </a:r>
            <a:r>
              <a:rPr lang="en-US" sz="1600" cap="none" dirty="0" smtClean="0">
                <a:latin typeface="Roboto"/>
              </a:rPr>
              <a:t>design.</a:t>
            </a:r>
          </a:p>
          <a:p>
            <a:pPr marL="342900" indent="-342900">
              <a:buFont typeface="+mj-lt"/>
              <a:buAutoNum type="alphaLcPeriod"/>
              <a:defRPr/>
            </a:pPr>
            <a:endParaRPr lang="en-US" sz="1600" cap="none" dirty="0" smtClean="0">
              <a:latin typeface="Roboto"/>
            </a:endParaRPr>
          </a:p>
          <a:p>
            <a:pPr marL="342900" indent="-342900">
              <a:buFont typeface="+mj-lt"/>
              <a:buAutoNum type="alphaLcPeriod"/>
              <a:defRPr/>
            </a:pPr>
            <a:r>
              <a:rPr lang="en-US" sz="1600" cap="none" dirty="0" smtClean="0">
                <a:latin typeface="Roboto"/>
              </a:rPr>
              <a:t>Optimizing </a:t>
            </a:r>
            <a:r>
              <a:rPr lang="en-US" sz="1600" cap="none" dirty="0">
                <a:latin typeface="Roboto"/>
              </a:rPr>
              <a:t>store operations: The MBA has great application in optimizing inventory by determining the popularity of products in a </a:t>
            </a:r>
            <a:r>
              <a:rPr lang="en-US" sz="1600" cap="none" dirty="0" smtClean="0">
                <a:latin typeface="Roboto"/>
              </a:rPr>
              <a:t>store.</a:t>
            </a:r>
          </a:p>
          <a:p>
            <a:pPr marL="342900" indent="-342900">
              <a:buFont typeface="+mj-lt"/>
              <a:buAutoNum type="alphaLcPeriod"/>
              <a:defRPr/>
            </a:pPr>
            <a:endParaRPr lang="en-US" sz="1600" cap="none" dirty="0" smtClean="0">
              <a:latin typeface="Roboto"/>
            </a:endParaRPr>
          </a:p>
          <a:p>
            <a:pPr marL="342900" indent="-342900">
              <a:buFont typeface="+mj-lt"/>
              <a:buAutoNum type="alphaLcPeriod"/>
              <a:defRPr/>
            </a:pPr>
            <a:r>
              <a:rPr lang="en-US" sz="1600" cap="none" dirty="0" smtClean="0">
                <a:latin typeface="Roboto"/>
              </a:rPr>
              <a:t>New </a:t>
            </a:r>
            <a:r>
              <a:rPr lang="en-US" sz="1600" cap="none" dirty="0">
                <a:latin typeface="Roboto"/>
              </a:rPr>
              <a:t>marketing tactics: MBA facilitates the task of discovering new marketing strategies to grow a brand. It analyzes demographic and gentrification data to help you make informed decisions about where to open your next store or place ads.</a:t>
            </a: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33462"/>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10"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smtClean="0">
                <a:solidFill>
                  <a:srgbClr val="FCA700"/>
                </a:solidFill>
                <a:ea typeface="Roboto"/>
              </a:rPr>
              <a:t>MBA  Advantage</a:t>
            </a:r>
            <a:endParaRPr lang="en-US" sz="3200" dirty="0">
              <a:solidFill>
                <a:srgbClr val="FCA700"/>
              </a:solidFill>
              <a:ea typeface="Roboto"/>
            </a:endParaRPr>
          </a:p>
        </p:txBody>
      </p:sp>
    </p:spTree>
    <p:extLst>
      <p:ext uri="{BB962C8B-B14F-4D97-AF65-F5344CB8AC3E}">
        <p14:creationId xmlns:p14="http://schemas.microsoft.com/office/powerpoint/2010/main" val="387831162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1161440"/>
            <a:ext cx="5917331" cy="51706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marL="342900" indent="-342900">
              <a:buFont typeface="+mj-lt"/>
              <a:buAutoNum type="arabicPeriod"/>
              <a:defRPr/>
            </a:pPr>
            <a:r>
              <a:rPr lang="en-US" sz="1600" cap="none" dirty="0" smtClean="0">
                <a:latin typeface="Roboto"/>
              </a:rPr>
              <a:t>Finance/Criminology</a:t>
            </a:r>
            <a:r>
              <a:rPr lang="en-US" sz="1600" cap="none" dirty="0">
                <a:latin typeface="Roboto"/>
              </a:rPr>
              <a:t>: </a:t>
            </a:r>
            <a:r>
              <a:rPr lang="en-US" sz="1600" cap="none" dirty="0" smtClean="0">
                <a:latin typeface="Roboto"/>
              </a:rPr>
              <a:t>Market basket </a:t>
            </a:r>
            <a:r>
              <a:rPr lang="en-US" sz="1600" cap="none" dirty="0">
                <a:latin typeface="Roboto"/>
              </a:rPr>
              <a:t>analysis has great application in detecting fraud related to credit card usage </a:t>
            </a:r>
            <a:r>
              <a:rPr lang="en-US" sz="1600" cap="none" dirty="0" smtClean="0">
                <a:latin typeface="Roboto"/>
              </a:rPr>
              <a:t>data.</a:t>
            </a:r>
          </a:p>
          <a:p>
            <a:pPr marL="342900" indent="-342900">
              <a:buFont typeface="+mj-lt"/>
              <a:buAutoNum type="arabicPeriod"/>
              <a:defRPr/>
            </a:pPr>
            <a:endParaRPr lang="en-US" sz="1600" cap="none" dirty="0">
              <a:latin typeface="Roboto"/>
            </a:endParaRPr>
          </a:p>
          <a:p>
            <a:pPr marL="342900" indent="-342900">
              <a:buFont typeface="+mj-lt"/>
              <a:buAutoNum type="arabicPeriod"/>
              <a:defRPr/>
            </a:pPr>
            <a:r>
              <a:rPr lang="en-US" sz="1600" cap="none" dirty="0" smtClean="0">
                <a:latin typeface="Roboto"/>
              </a:rPr>
              <a:t>Manufacturing</a:t>
            </a:r>
            <a:r>
              <a:rPr lang="en-US" sz="1600" cap="none" dirty="0">
                <a:latin typeface="Roboto"/>
              </a:rPr>
              <a:t>: Predictive </a:t>
            </a:r>
            <a:r>
              <a:rPr lang="en-US" sz="1600" cap="none" dirty="0" smtClean="0">
                <a:latin typeface="Roboto"/>
              </a:rPr>
              <a:t>market </a:t>
            </a:r>
            <a:r>
              <a:rPr lang="en-US" sz="1600" cap="none" dirty="0">
                <a:latin typeface="Roboto"/>
              </a:rPr>
              <a:t>basket</a:t>
            </a:r>
            <a:r>
              <a:rPr lang="en-US" sz="1600" cap="none" dirty="0" smtClean="0">
                <a:latin typeface="Roboto"/>
              </a:rPr>
              <a:t> </a:t>
            </a:r>
            <a:r>
              <a:rPr lang="en-US" sz="1600" cap="none" dirty="0">
                <a:latin typeface="Roboto"/>
              </a:rPr>
              <a:t>analysis helps in predicting equipment </a:t>
            </a:r>
            <a:r>
              <a:rPr lang="en-US" sz="1600" cap="none" dirty="0" smtClean="0">
                <a:latin typeface="Roboto"/>
              </a:rPr>
              <a:t>failure.</a:t>
            </a:r>
          </a:p>
          <a:p>
            <a:pPr marL="342900" indent="-342900">
              <a:buFont typeface="+mj-lt"/>
              <a:buAutoNum type="arabicPeriod"/>
              <a:defRPr/>
            </a:pPr>
            <a:endParaRPr lang="en-US" sz="1600" cap="none" dirty="0">
              <a:latin typeface="Roboto"/>
            </a:endParaRPr>
          </a:p>
          <a:p>
            <a:pPr marL="342900" indent="-342900">
              <a:buFont typeface="+mj-lt"/>
              <a:buAutoNum type="arabicPeriod"/>
              <a:defRPr/>
            </a:pPr>
            <a:r>
              <a:rPr lang="en-US" sz="1600" cap="none" dirty="0" smtClean="0">
                <a:latin typeface="Roboto"/>
              </a:rPr>
              <a:t>Bioinformatics/Pharmacy</a:t>
            </a:r>
            <a:r>
              <a:rPr lang="en-US" sz="1600" cap="none" dirty="0">
                <a:latin typeface="Roboto"/>
              </a:rPr>
              <a:t>: Market Basket analysis helps in discovering correlations between pharmaceutical agents and diagnoses prescribed to different patient </a:t>
            </a:r>
            <a:r>
              <a:rPr lang="en-US" sz="1600" cap="none" dirty="0" smtClean="0">
                <a:latin typeface="Roboto"/>
              </a:rPr>
              <a:t>populations.</a:t>
            </a:r>
          </a:p>
          <a:p>
            <a:pPr marL="342900" indent="-342900">
              <a:buFont typeface="+mj-lt"/>
              <a:buAutoNum type="arabicPeriod"/>
              <a:defRPr/>
            </a:pPr>
            <a:endParaRPr lang="en-US" sz="1600" cap="none" dirty="0">
              <a:latin typeface="Roboto"/>
            </a:endParaRPr>
          </a:p>
          <a:p>
            <a:pPr marL="342900" indent="-342900">
              <a:buFont typeface="+mj-lt"/>
              <a:buAutoNum type="arabicPeriod"/>
              <a:defRPr/>
            </a:pPr>
            <a:r>
              <a:rPr lang="en-US" sz="1600" cap="none" dirty="0" smtClean="0">
                <a:latin typeface="Roboto"/>
              </a:rPr>
              <a:t>Customer </a:t>
            </a:r>
            <a:r>
              <a:rPr lang="en-US" sz="1600" cap="none" dirty="0">
                <a:latin typeface="Roboto"/>
              </a:rPr>
              <a:t>behavior: Using socioeconomic and demographic data, shopping cart analysis helps determine associated </a:t>
            </a:r>
            <a:r>
              <a:rPr lang="en-US" sz="1600" cap="none" dirty="0" smtClean="0">
                <a:latin typeface="Roboto"/>
              </a:rPr>
              <a:t>purchases.</a:t>
            </a:r>
          </a:p>
          <a:p>
            <a:pPr marL="342900" indent="-342900">
              <a:buFont typeface="+mj-lt"/>
              <a:buAutoNum type="arabicPeriod"/>
              <a:defRPr/>
            </a:pPr>
            <a:endParaRPr lang="en-US" sz="1600" cap="none" dirty="0">
              <a:latin typeface="Roboto"/>
            </a:endParaRPr>
          </a:p>
          <a:p>
            <a:pPr marL="342900" indent="-342900">
              <a:buFont typeface="+mj-lt"/>
              <a:buAutoNum type="arabicPeriod"/>
              <a:defRPr/>
            </a:pPr>
            <a:r>
              <a:rPr lang="en-US" sz="1600" cap="none" dirty="0" smtClean="0">
                <a:latin typeface="Roboto"/>
              </a:rPr>
              <a:t>Medical</a:t>
            </a:r>
            <a:r>
              <a:rPr lang="en-US" sz="1600" cap="none" dirty="0">
                <a:latin typeface="Roboto"/>
              </a:rPr>
              <a:t>: Market basket analysis finds great use in determining symptom analysis and comorbid conditions in the medical field. It also helps in identifying hereditary traits and genes associated with local environmental </a:t>
            </a:r>
            <a:r>
              <a:rPr lang="en-US" sz="1600" cap="none" dirty="0" smtClean="0">
                <a:latin typeface="Roboto"/>
              </a:rPr>
              <a:t>influences</a:t>
            </a:r>
            <a:r>
              <a:rPr lang="en-US" sz="1600" cap="none" dirty="0" smtClean="0">
                <a:latin typeface="Roboto"/>
              </a:rPr>
              <a:t>.</a:t>
            </a:r>
            <a:endParaRPr lang="en-US" sz="1600" cap="none" dirty="0" smtClean="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smtClean="0">
                <a:solidFill>
                  <a:srgbClr val="FCA700"/>
                </a:solidFill>
                <a:ea typeface="Roboto"/>
              </a:rPr>
              <a:t>MBA Applications</a:t>
            </a:r>
            <a:endParaRPr lang="en-US" sz="3200" dirty="0">
              <a:solidFill>
                <a:srgbClr val="FCA700"/>
              </a:solidFill>
              <a:ea typeface="Roboto"/>
            </a:endParaRPr>
          </a:p>
        </p:txBody>
      </p:sp>
      <p:pic>
        <p:nvPicPr>
          <p:cNvPr id="2" name="Picture 1"/>
          <p:cNvPicPr>
            <a:picLocks noChangeAspect="1"/>
          </p:cNvPicPr>
          <p:nvPr/>
        </p:nvPicPr>
        <p:blipFill>
          <a:blip r:embed="rId3"/>
          <a:stretch>
            <a:fillRect/>
          </a:stretch>
        </p:blipFill>
        <p:spPr>
          <a:xfrm>
            <a:off x="6774920" y="1161440"/>
            <a:ext cx="5343525" cy="5032096"/>
          </a:xfrm>
          <a:prstGeom prst="rect">
            <a:avLst/>
          </a:prstGeom>
        </p:spPr>
      </p:pic>
    </p:spTree>
    <p:extLst>
      <p:ext uri="{BB962C8B-B14F-4D97-AF65-F5344CB8AC3E}">
        <p14:creationId xmlns:p14="http://schemas.microsoft.com/office/powerpoint/2010/main" val="71958873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1161440"/>
            <a:ext cx="11087454" cy="2215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marL="342900" indent="-342900">
              <a:buFont typeface="+mj-lt"/>
              <a:buAutoNum type="arabicPeriod"/>
              <a:defRPr/>
            </a:pPr>
            <a:endParaRPr lang="en-US" sz="1600" cap="none" dirty="0" smtClean="0">
              <a:latin typeface="Roboto"/>
            </a:endParaRPr>
          </a:p>
          <a:p>
            <a:pPr>
              <a:defRPr/>
            </a:pPr>
            <a:r>
              <a:rPr lang="en-US" sz="1600" cap="none" dirty="0" smtClean="0">
                <a:latin typeface="Roboto"/>
              </a:rPr>
              <a:t>6. Telecommunications: increasing attention to customer service by telecommunications companies is facilitated by market basket analysis. For example, telecom companies have begun offering TV and Internet packages along with other discounted online services to avoid churn.</a:t>
            </a:r>
          </a:p>
          <a:p>
            <a:pPr>
              <a:defRPr/>
            </a:pPr>
            <a:endParaRPr lang="en-US" sz="1600" cap="none" dirty="0" smtClean="0">
              <a:latin typeface="Roboto"/>
            </a:endParaRPr>
          </a:p>
          <a:p>
            <a:pPr>
              <a:defRPr/>
            </a:pPr>
            <a:r>
              <a:rPr lang="en-US" sz="1600" cap="none" dirty="0" smtClean="0">
                <a:latin typeface="Roboto"/>
              </a:rPr>
              <a:t>7. IBFS: The IBFS organization uses market basket analytics to track a consumer's credit card history. Based on the data obtained, these companies entice potential customers with attractive discounts by deploying sales experts in shopping malls.</a:t>
            </a:r>
          </a:p>
          <a:p>
            <a:pPr marL="342900" indent="-342900">
              <a:buFont typeface="+mj-lt"/>
              <a:buAutoNum type="arabicPeriod"/>
              <a:defRPr/>
            </a:pPr>
            <a:endParaRPr lang="en-US" sz="1600" cap="none" dirty="0" smtClean="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Tree>
    <p:extLst>
      <p:ext uri="{BB962C8B-B14F-4D97-AF65-F5344CB8AC3E}">
        <p14:creationId xmlns:p14="http://schemas.microsoft.com/office/powerpoint/2010/main" val="363965349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4708875" y="2905267"/>
            <a:ext cx="3520842"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a:solidFill>
                  <a:srgbClr val="FCA700"/>
                </a:solidFill>
                <a:ea typeface="Roboto"/>
              </a:rPr>
              <a:t>Thank you</a:t>
            </a:r>
          </a:p>
        </p:txBody>
      </p:sp>
    </p:spTree>
    <p:extLst>
      <p:ext uri="{BB962C8B-B14F-4D97-AF65-F5344CB8AC3E}">
        <p14:creationId xmlns:p14="http://schemas.microsoft.com/office/powerpoint/2010/main" val="26841733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665515" y="1070719"/>
            <a:ext cx="5595673" cy="3939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smtClean="0">
                <a:latin typeface="Roboto"/>
              </a:rPr>
              <a:t>Market </a:t>
            </a:r>
            <a:r>
              <a:rPr lang="en-US" sz="1600" cap="none" dirty="0">
                <a:latin typeface="Roboto"/>
              </a:rPr>
              <a:t>Basket analysis (MBA) is one such top application of machine learning in retail</a:t>
            </a:r>
            <a:r>
              <a:rPr lang="en-US" sz="1600" cap="none" dirty="0" smtClean="0">
                <a:latin typeface="Roboto"/>
              </a:rPr>
              <a:t>.</a:t>
            </a:r>
            <a:r>
              <a:rPr lang="en-US" sz="1600" cap="none" dirty="0">
                <a:latin typeface="Roboto"/>
              </a:rPr>
              <a:t> Machine learning is a unique asset to the retail industry. It assists retailers in everything from predicting sales success to locating customers</a:t>
            </a:r>
            <a:r>
              <a:rPr lang="en-US" sz="1600" cap="none" dirty="0" smtClean="0">
                <a:latin typeface="Roboto"/>
              </a:rPr>
              <a:t>.</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smtClean="0">
                <a:latin typeface="Roboto"/>
              </a:rPr>
              <a:t> </a:t>
            </a:r>
            <a:r>
              <a:rPr lang="en-US" sz="1600" cap="none" dirty="0">
                <a:latin typeface="Roboto"/>
              </a:rPr>
              <a:t>It helps retailers know which products customers buy together so that the store/website layout can be designed in the same way. This is mainly done by studying past purchase activity</a:t>
            </a:r>
            <a:r>
              <a:rPr lang="en-US" sz="1600" cap="none" dirty="0" smtClean="0">
                <a:latin typeface="Roboto"/>
              </a:rPr>
              <a:t>.</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smtClean="0">
                <a:latin typeface="Roboto"/>
              </a:rPr>
              <a:t> </a:t>
            </a:r>
            <a:r>
              <a:rPr lang="en-US" sz="1600" cap="none" dirty="0">
                <a:latin typeface="Roboto"/>
              </a:rPr>
              <a:t>Companies also use it to cross-sell their products on their online platform. However, it is not only used in retail, but also in fraudulent insurance claims and credit card transactions</a:t>
            </a:r>
            <a:r>
              <a:rPr lang="en-US" sz="1600" cap="none" dirty="0" smtClean="0">
                <a:latin typeface="Roboto"/>
              </a:rPr>
              <a:t>.</a:t>
            </a: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smtClean="0">
                <a:solidFill>
                  <a:srgbClr val="FCA700"/>
                </a:solidFill>
                <a:latin typeface="Roboto"/>
                <a:ea typeface="Roboto"/>
              </a:rPr>
              <a:t>Overview</a:t>
            </a:r>
            <a:endParaRPr lang="en-US" sz="3200" b="0" i="0" u="none" strike="noStrike" kern="1200" cap="none" spc="0" normalizeH="0" baseline="0" noProof="0" dirty="0">
              <a:ln>
                <a:noFill/>
              </a:ln>
              <a:solidFill>
                <a:srgbClr val="FCA700"/>
              </a:solidFill>
              <a:effectLst/>
              <a:uLnTx/>
              <a:uFillTx/>
              <a:latin typeface="Roboto"/>
              <a:ea typeface="Roboto"/>
            </a:endParaRPr>
          </a:p>
        </p:txBody>
      </p:sp>
      <p:pic>
        <p:nvPicPr>
          <p:cNvPr id="2" name="Picture 1"/>
          <p:cNvPicPr>
            <a:picLocks noChangeAspect="1"/>
          </p:cNvPicPr>
          <p:nvPr/>
        </p:nvPicPr>
        <p:blipFill>
          <a:blip r:embed="rId3"/>
          <a:stretch>
            <a:fillRect/>
          </a:stretch>
        </p:blipFill>
        <p:spPr>
          <a:xfrm>
            <a:off x="6279046" y="903924"/>
            <a:ext cx="5681306" cy="3999282"/>
          </a:xfrm>
          <a:prstGeom prst="rect">
            <a:avLst/>
          </a:prstGeom>
        </p:spPr>
      </p:pic>
      <p:sp>
        <p:nvSpPr>
          <p:cNvPr id="12" name="Some facts">
            <a:extLst>
              <a:ext uri="{FF2B5EF4-FFF2-40B4-BE49-F238E27FC236}">
                <a16:creationId xmlns:a16="http://schemas.microsoft.com/office/drawing/2014/main" id="{BC60BAF8-370B-4098-8B8A-EC47C814AB42}"/>
              </a:ext>
            </a:extLst>
          </p:cNvPr>
          <p:cNvSpPr txBox="1"/>
          <p:nvPr/>
        </p:nvSpPr>
        <p:spPr>
          <a:xfrm>
            <a:off x="665515" y="4862841"/>
            <a:ext cx="11402160" cy="12311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Amazon is a great example that uses this analysis to cross-sell products. These are the products listed in the suggested items that you might be interested in along with your current purchase. Which products appear in the suggested category depends on your browsing history, other customers' purchases, and other factors</a:t>
            </a:r>
            <a:r>
              <a:rPr lang="en-US" sz="1600" cap="none" dirty="0" smtClean="0">
                <a:latin typeface="Roboto"/>
              </a:rPr>
              <a:t>.</a:t>
            </a:r>
          </a:p>
        </p:txBody>
      </p:sp>
    </p:spTree>
    <p:extLst>
      <p:ext uri="{BB962C8B-B14F-4D97-AF65-F5344CB8AC3E}">
        <p14:creationId xmlns:p14="http://schemas.microsoft.com/office/powerpoint/2010/main" val="24462606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656867" y="1285451"/>
            <a:ext cx="10879854" cy="3939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smtClean="0">
                <a:latin typeface="Roboto"/>
              </a:rPr>
              <a:t>Market </a:t>
            </a:r>
            <a:r>
              <a:rPr lang="en-US" sz="1600" cap="none" dirty="0">
                <a:latin typeface="Roboto"/>
              </a:rPr>
              <a:t>Basket analysis is a data mining technique that analyzes patterns of co-occurrence and determines the strength of association between commonly purchased products. </a:t>
            </a:r>
            <a:endParaRPr lang="en-US" sz="1600" cap="none" dirty="0" smtClean="0">
              <a:latin typeface="Roboto"/>
            </a:endParaRP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smtClean="0">
                <a:latin typeface="Roboto"/>
              </a:rPr>
              <a:t>It </a:t>
            </a:r>
            <a:r>
              <a:rPr lang="en-US" sz="1600" cap="none" dirty="0">
                <a:latin typeface="Roboto"/>
              </a:rPr>
              <a:t>is also known as frequent </a:t>
            </a:r>
            <a:r>
              <a:rPr lang="en-US" sz="1600" cap="none" dirty="0" smtClean="0">
                <a:latin typeface="Roboto"/>
              </a:rPr>
              <a:t>item-set </a:t>
            </a:r>
            <a:r>
              <a:rPr lang="en-US" sz="1600" cap="none" dirty="0">
                <a:latin typeface="Roboto"/>
              </a:rPr>
              <a:t>mining or association analysis. It uses these patterns, which are recognized in any retail environment, to understand customer behavior by determining the relationships between the items they purchase</a:t>
            </a:r>
            <a:r>
              <a:rPr lang="en-US" sz="1600" cap="none" dirty="0" smtClean="0">
                <a:latin typeface="Roboto"/>
              </a:rPr>
              <a:t>.</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smtClean="0">
                <a:latin typeface="Roboto"/>
              </a:rPr>
              <a:t> </a:t>
            </a:r>
            <a:r>
              <a:rPr lang="en-US" sz="1600" cap="none" dirty="0">
                <a:latin typeface="Roboto"/>
              </a:rPr>
              <a:t>In simple terms, </a:t>
            </a:r>
            <a:r>
              <a:rPr lang="en-US" sz="1600" cap="none" dirty="0" smtClean="0">
                <a:latin typeface="Roboto"/>
              </a:rPr>
              <a:t>market basket </a:t>
            </a:r>
            <a:r>
              <a:rPr lang="en-US" sz="1600" cap="none" dirty="0">
                <a:latin typeface="Roboto"/>
              </a:rPr>
              <a:t>analysis helps retailers identify the products that are frequently purchased together so they can keep those items in stock at all times.</a:t>
            </a:r>
          </a:p>
          <a:p>
            <a:pPr>
              <a:defRPr/>
            </a:pPr>
            <a:r>
              <a:rPr lang="en-US" sz="1600" cap="none" dirty="0" smtClean="0">
                <a:latin typeface="Roboto"/>
              </a:rPr>
              <a:t>The </a:t>
            </a:r>
            <a:r>
              <a:rPr lang="en-US" sz="1600" cap="none" dirty="0">
                <a:latin typeface="Roboto"/>
              </a:rPr>
              <a:t>source from which these patterns are found is the vast amount of data that is continuously collected and stored. </a:t>
            </a:r>
            <a:endParaRPr lang="en-US" sz="1600" cap="none" dirty="0" smtClean="0">
              <a:latin typeface="Roboto"/>
            </a:endParaRP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smtClean="0">
                <a:latin typeface="Roboto"/>
              </a:rPr>
              <a:t>By </a:t>
            </a:r>
            <a:r>
              <a:rPr lang="en-US" sz="1600" cap="none" dirty="0">
                <a:latin typeface="Roboto"/>
              </a:rPr>
              <a:t>mining the item set frequently, it becomes easy to discover the correlation between items in huge relational or transactional datasets. This greatly helps in decision making related to cross-marketing, catalog design, and consumer shopping behavior analysis.</a:t>
            </a:r>
          </a:p>
          <a:p>
            <a:pPr indent="-285750">
              <a:buFont typeface="Arial" panose="020B0604020202020204" pitchFamily="34" charset="0"/>
              <a:buChar char="•"/>
              <a:defRPr/>
            </a:pP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kumimoji="0" lang="en-US" sz="3200" b="0" i="0" u="none" strike="noStrike" kern="1200" cap="none" spc="0" normalizeH="0" baseline="0" noProof="0" dirty="0" smtClean="0">
                <a:ln>
                  <a:noFill/>
                </a:ln>
                <a:solidFill>
                  <a:srgbClr val="FCA700"/>
                </a:solidFill>
                <a:effectLst/>
                <a:uLnTx/>
                <a:uFillTx/>
                <a:latin typeface="Roboto"/>
                <a:ea typeface="+mn-ea"/>
                <a:cs typeface="+mn-cs"/>
                <a:sym typeface="Open Sans Light"/>
              </a:rPr>
              <a:t>How its done?</a:t>
            </a:r>
            <a:endParaRPr kumimoji="0" lang="en-ID" sz="3200" b="0" i="0" u="none" strike="noStrike" kern="1200" cap="none" spc="0" normalizeH="0" baseline="0" noProof="0" dirty="0">
              <a:ln>
                <a:noFill/>
              </a:ln>
              <a:solidFill>
                <a:srgbClr val="FCA700"/>
              </a:solidFill>
              <a:effectLst/>
              <a:uLnTx/>
              <a:uFillTx/>
              <a:latin typeface="Roboto"/>
              <a:ea typeface="+mn-ea"/>
              <a:cs typeface="+mn-cs"/>
              <a:sym typeface="Open Sans Light"/>
            </a:endParaRPr>
          </a:p>
        </p:txBody>
      </p:sp>
    </p:spTree>
    <p:extLst>
      <p:ext uri="{BB962C8B-B14F-4D97-AF65-F5344CB8AC3E}">
        <p14:creationId xmlns:p14="http://schemas.microsoft.com/office/powerpoint/2010/main" val="31199286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1371365"/>
            <a:ext cx="10879854" cy="3693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smtClean="0">
                <a:latin typeface="Roboto"/>
              </a:rPr>
              <a:t>When </a:t>
            </a:r>
            <a:r>
              <a:rPr lang="en-US" sz="1600" cap="none" dirty="0">
                <a:latin typeface="Roboto"/>
              </a:rPr>
              <a:t>people buy green tea, it stands to reason that they also buy honey with it. This relationship is mapped as a conditional algorithm, as shown below.</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IF {green tea} THEN {honey}</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This means that the items on the right are more likely to be ordered along with the items on the left. Market Basket analysis in data mining helps us understand this relationship and how helpful it would be to change our decisions based on the analysis.</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Machine learning engineers develop data-driven strategies based on detailed shopping cart analytics that help retailers improve sales in the following ways.</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They offer discounts on only one of the connected products.</a:t>
            </a:r>
          </a:p>
          <a:p>
            <a:pPr indent="-285750">
              <a:buFont typeface="Arial" panose="020B0604020202020204" pitchFamily="34" charset="0"/>
              <a:buChar char="•"/>
              <a:defRPr/>
            </a:pPr>
            <a:r>
              <a:rPr lang="en-US" sz="1600" cap="none" dirty="0">
                <a:latin typeface="Roboto"/>
              </a:rPr>
              <a:t>The connected products are placed close to each other so that when the customer buys one product, he is inclined to buy the other product as well</a:t>
            </a:r>
            <a:r>
              <a:rPr lang="en-US" sz="1600" cap="none" dirty="0" smtClean="0">
                <a:latin typeface="Roboto"/>
              </a:rPr>
              <a:t>.</a:t>
            </a: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smtClean="0">
                <a:solidFill>
                  <a:srgbClr val="FCA700"/>
                </a:solidFill>
                <a:ea typeface="Roboto"/>
              </a:rPr>
              <a:t>Example for MBA</a:t>
            </a:r>
            <a:endParaRPr lang="en-US" sz="3200" dirty="0">
              <a:solidFill>
                <a:srgbClr val="FCA700"/>
              </a:solidFill>
              <a:ea typeface="Roboto"/>
            </a:endParaRPr>
          </a:p>
        </p:txBody>
      </p:sp>
    </p:spTree>
    <p:extLst>
      <p:ext uri="{BB962C8B-B14F-4D97-AF65-F5344CB8AC3E}">
        <p14:creationId xmlns:p14="http://schemas.microsoft.com/office/powerpoint/2010/main" val="181357820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1176293"/>
            <a:ext cx="10879854" cy="566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smtClean="0">
                <a:latin typeface="Roboto"/>
              </a:rPr>
              <a:t>Market </a:t>
            </a:r>
            <a:r>
              <a:rPr lang="en-US" sz="1600" cap="none" dirty="0">
                <a:latin typeface="Roboto"/>
              </a:rPr>
              <a:t>Basket analysis includes the following </a:t>
            </a:r>
            <a:r>
              <a:rPr lang="en-US" sz="1600" cap="none" dirty="0" smtClean="0">
                <a:latin typeface="Roboto"/>
              </a:rPr>
              <a:t>types.</a:t>
            </a:r>
          </a:p>
          <a:p>
            <a:pPr>
              <a:defRPr/>
            </a:pPr>
            <a:endParaRPr lang="en-US" sz="1600" cap="none" dirty="0" smtClean="0">
              <a:latin typeface="Roboto"/>
            </a:endParaRPr>
          </a:p>
          <a:p>
            <a:pPr marL="57150" indent="-342900">
              <a:buFont typeface="+mj-lt"/>
              <a:buAutoNum type="arabicPeriod"/>
              <a:defRPr/>
            </a:pPr>
            <a:r>
              <a:rPr lang="en-US" sz="1600" cap="none" dirty="0" smtClean="0">
                <a:latin typeface="Roboto"/>
              </a:rPr>
              <a:t>Descriptive market basket analysis</a:t>
            </a:r>
          </a:p>
          <a:p>
            <a:pPr>
              <a:defRPr/>
            </a:pPr>
            <a:endParaRPr lang="en-US" sz="1600" cap="none" dirty="0" smtClean="0">
              <a:latin typeface="Roboto"/>
            </a:endParaRPr>
          </a:p>
          <a:p>
            <a:pPr marL="285750" indent="-285750">
              <a:buFont typeface="Wingdings" panose="05000000000000000000" pitchFamily="2" charset="2"/>
              <a:buChar char="q"/>
              <a:defRPr/>
            </a:pPr>
            <a:r>
              <a:rPr lang="en-US" sz="1600" cap="none" dirty="0" smtClean="0">
                <a:latin typeface="Roboto"/>
              </a:rPr>
              <a:t>This </a:t>
            </a:r>
            <a:r>
              <a:rPr lang="en-US" sz="1600" cap="none" dirty="0">
                <a:latin typeface="Roboto"/>
              </a:rPr>
              <a:t>type of market basket analysis provides actionable insights based on historical data. It is a commonly used approach that does not make predictions, but evaluates the association between products using statistical techniques. We also refer to it as unsupervised learning based on the way it is modeled.</a:t>
            </a:r>
          </a:p>
          <a:p>
            <a:pPr indent="-285750">
              <a:buFont typeface="Arial" panose="020B0604020202020204" pitchFamily="34" charset="0"/>
              <a:buChar char="•"/>
              <a:defRPr/>
            </a:pPr>
            <a:endParaRPr lang="en-US" sz="1600" cap="none" dirty="0">
              <a:latin typeface="Roboto"/>
            </a:endParaRPr>
          </a:p>
          <a:p>
            <a:pPr>
              <a:defRPr/>
            </a:pPr>
            <a:r>
              <a:rPr lang="en-US" sz="1600" cap="none" dirty="0" smtClean="0">
                <a:latin typeface="Roboto"/>
              </a:rPr>
              <a:t>2. Predictive market basket analysis</a:t>
            </a:r>
          </a:p>
          <a:p>
            <a:pPr>
              <a:defRPr/>
            </a:pPr>
            <a:endParaRPr lang="en-US" sz="1600" cap="none" dirty="0" smtClean="0">
              <a:latin typeface="Roboto"/>
            </a:endParaRPr>
          </a:p>
          <a:p>
            <a:pPr marL="285750" indent="-285750">
              <a:buFont typeface="Wingdings" panose="05000000000000000000" pitchFamily="2" charset="2"/>
              <a:buChar char="q"/>
              <a:defRPr/>
            </a:pPr>
            <a:r>
              <a:rPr lang="en-US" sz="1600" cap="none" dirty="0" smtClean="0">
                <a:latin typeface="Roboto"/>
              </a:rPr>
              <a:t>Although </a:t>
            </a:r>
            <a:r>
              <a:rPr lang="en-US" sz="1600" cap="none" dirty="0">
                <a:latin typeface="Roboto"/>
              </a:rPr>
              <a:t>the terms "prediction" and "analysis" form the word "predictive analysis," it actually works the other way around. It first analyzes and then predicts what the future holds. This type of analysis uses supervised learning models such as regression and classification. It is a valuable tool for marketers, even though it is less used than descriptive basket </a:t>
            </a:r>
            <a:r>
              <a:rPr lang="en-US" sz="1600" cap="none" dirty="0" smtClean="0">
                <a:latin typeface="Roboto"/>
              </a:rPr>
              <a:t>analysis.</a:t>
            </a:r>
          </a:p>
          <a:p>
            <a:pPr marL="285750" indent="-285750">
              <a:buFont typeface="Wingdings" panose="05000000000000000000" pitchFamily="2" charset="2"/>
              <a:buChar char="q"/>
              <a:defRPr/>
            </a:pPr>
            <a:endParaRPr lang="en-US" sz="1600" cap="none" dirty="0">
              <a:latin typeface="Roboto"/>
            </a:endParaRPr>
          </a:p>
          <a:p>
            <a:pPr marL="285750" indent="-285750">
              <a:buFont typeface="Wingdings" panose="05000000000000000000" pitchFamily="2" charset="2"/>
              <a:buChar char="q"/>
              <a:defRPr/>
            </a:pPr>
            <a:r>
              <a:rPr lang="en-US" sz="1600" cap="none" dirty="0" smtClean="0">
                <a:latin typeface="Roboto"/>
              </a:rPr>
              <a:t>Predictive market basket </a:t>
            </a:r>
            <a:r>
              <a:rPr lang="en-US" sz="1600" cap="none" dirty="0">
                <a:latin typeface="Roboto"/>
              </a:rPr>
              <a:t>analysis considers items purchased sequentially to evaluate cross-selling. It is mainly used in retail to identify the baskets of goods that are bought </a:t>
            </a:r>
            <a:r>
              <a:rPr lang="en-US" sz="1600" cap="none" dirty="0" err="1" smtClean="0">
                <a:latin typeface="Roboto"/>
              </a:rPr>
              <a:t>together.For</a:t>
            </a:r>
            <a:r>
              <a:rPr lang="en-US" sz="1600" cap="none" dirty="0" smtClean="0">
                <a:latin typeface="Roboto"/>
              </a:rPr>
              <a:t> </a:t>
            </a:r>
            <a:r>
              <a:rPr lang="en-US" sz="1600" cap="none" dirty="0">
                <a:latin typeface="Roboto"/>
              </a:rPr>
              <a:t>example, if a consumer buys a laptop, they are more likely to also buy an extended warranty with it. So this analysis helps identify the items being considered in a sequence so they can be sold together.</a:t>
            </a:r>
          </a:p>
          <a:p>
            <a:pPr>
              <a:defRPr/>
            </a:pP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smtClean="0">
                <a:solidFill>
                  <a:srgbClr val="FCA700"/>
                </a:solidFill>
                <a:ea typeface="Roboto"/>
              </a:rPr>
              <a:t>Type of MBA</a:t>
            </a:r>
            <a:endParaRPr lang="en-US" sz="3200" dirty="0">
              <a:solidFill>
                <a:srgbClr val="FCA700"/>
              </a:solidFill>
              <a:ea typeface="Roboto"/>
            </a:endParaRPr>
          </a:p>
        </p:txBody>
      </p:sp>
    </p:spTree>
    <p:extLst>
      <p:ext uri="{BB962C8B-B14F-4D97-AF65-F5344CB8AC3E}">
        <p14:creationId xmlns:p14="http://schemas.microsoft.com/office/powerpoint/2010/main" val="177268920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862968" y="934922"/>
            <a:ext cx="10879854" cy="3693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a:defRPr/>
            </a:pPr>
            <a:r>
              <a:rPr lang="en-US" sz="1600" cap="none" dirty="0">
                <a:latin typeface="Roboto"/>
              </a:rPr>
              <a:t>3. Differential </a:t>
            </a:r>
            <a:r>
              <a:rPr lang="en-US" sz="1600" cap="none" dirty="0" smtClean="0">
                <a:latin typeface="Roboto"/>
              </a:rPr>
              <a:t>market basket </a:t>
            </a:r>
            <a:r>
              <a:rPr lang="en-US" sz="1600" cap="none" dirty="0">
                <a:latin typeface="Roboto"/>
              </a:rPr>
              <a:t>analysis</a:t>
            </a:r>
          </a:p>
          <a:p>
            <a:pPr indent="-285750">
              <a:buFont typeface="Arial" panose="020B0604020202020204" pitchFamily="34" charset="0"/>
              <a:buChar char="•"/>
              <a:defRPr/>
            </a:pPr>
            <a:endParaRPr lang="en-US" sz="1600" cap="none" dirty="0">
              <a:latin typeface="Roboto"/>
            </a:endParaRPr>
          </a:p>
          <a:p>
            <a:pPr marL="57150" indent="-342900">
              <a:buFont typeface="Wingdings" panose="05000000000000000000" pitchFamily="2" charset="2"/>
              <a:buChar char="q"/>
              <a:defRPr/>
            </a:pPr>
            <a:r>
              <a:rPr lang="en-US" sz="1600" cap="none" dirty="0">
                <a:latin typeface="Roboto"/>
              </a:rPr>
              <a:t>Differential </a:t>
            </a:r>
            <a:r>
              <a:rPr lang="en-US" sz="1600" cap="none" dirty="0" smtClean="0">
                <a:latin typeface="Roboto"/>
              </a:rPr>
              <a:t>market basket </a:t>
            </a:r>
            <a:r>
              <a:rPr lang="en-US" sz="1600" cap="none" dirty="0">
                <a:latin typeface="Roboto"/>
              </a:rPr>
              <a:t>analysis is an excellent tool for competitive analysis, allowing you to determine why consumers prefer to buy the same product on a particular platform, even if it is marked with the same price on both platforms.</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This consumer decision is often based on several factors, which are listed below.</a:t>
            </a:r>
          </a:p>
          <a:p>
            <a:pPr indent="-285750">
              <a:buFont typeface="Arial" panose="020B0604020202020204" pitchFamily="34" charset="0"/>
              <a:buChar char="•"/>
              <a:defRPr/>
            </a:pPr>
            <a:endParaRPr lang="en-US" sz="1600" cap="none" dirty="0">
              <a:latin typeface="Roboto"/>
            </a:endParaRPr>
          </a:p>
          <a:p>
            <a:pPr marL="57150" indent="-342900">
              <a:buFont typeface="+mj-lt"/>
              <a:buAutoNum type="alphaLcPeriod"/>
              <a:defRPr/>
            </a:pPr>
            <a:r>
              <a:rPr lang="en-US" sz="1600" cap="none" dirty="0">
                <a:latin typeface="Roboto"/>
              </a:rPr>
              <a:t>Delivery </a:t>
            </a:r>
            <a:r>
              <a:rPr lang="en-US" sz="1600" cap="none" dirty="0" smtClean="0">
                <a:latin typeface="Roboto"/>
              </a:rPr>
              <a:t>time</a:t>
            </a:r>
          </a:p>
          <a:p>
            <a:pPr marL="57150" indent="-342900">
              <a:buFont typeface="+mj-lt"/>
              <a:buAutoNum type="alphaLcPeriod"/>
              <a:defRPr/>
            </a:pPr>
            <a:r>
              <a:rPr lang="en-US" sz="1600" cap="none" dirty="0" smtClean="0">
                <a:latin typeface="Roboto"/>
              </a:rPr>
              <a:t>User experience</a:t>
            </a:r>
          </a:p>
          <a:p>
            <a:pPr marL="57150" indent="-342900">
              <a:buFont typeface="+mj-lt"/>
              <a:buAutoNum type="alphaLcPeriod"/>
              <a:defRPr/>
            </a:pPr>
            <a:r>
              <a:rPr lang="en-US" sz="1600" cap="none" dirty="0" smtClean="0">
                <a:latin typeface="Roboto"/>
              </a:rPr>
              <a:t>Purchase </a:t>
            </a:r>
            <a:r>
              <a:rPr lang="en-US" sz="1600" cap="none" dirty="0">
                <a:latin typeface="Roboto"/>
              </a:rPr>
              <a:t>history between stores, seasons, time periods, and others.</a:t>
            </a:r>
          </a:p>
          <a:p>
            <a:pPr indent="-285750">
              <a:buFont typeface="Arial" panose="020B0604020202020204" pitchFamily="34" charset="0"/>
              <a:buChar char="•"/>
              <a:defRPr/>
            </a:pPr>
            <a:endParaRPr lang="en-US" sz="1600" cap="none" dirty="0" smtClean="0">
              <a:latin typeface="Roboto"/>
            </a:endParaRPr>
          </a:p>
          <a:p>
            <a:pPr indent="-285750">
              <a:buFont typeface="Arial" panose="020B0604020202020204" pitchFamily="34" charset="0"/>
              <a:buChar char="•"/>
              <a:defRPr/>
            </a:pPr>
            <a:r>
              <a:rPr lang="en-US" sz="1600" cap="none" dirty="0" smtClean="0">
                <a:latin typeface="Roboto"/>
              </a:rPr>
              <a:t>By </a:t>
            </a:r>
            <a:r>
              <a:rPr lang="en-US" sz="1600" cap="none" dirty="0">
                <a:latin typeface="Roboto"/>
              </a:rPr>
              <a:t>considering all these factors behind consumer decision, businesses can benefit from differentiated shopping cart analysis. They can align all the parameters with excellent consumer user experience and increase sales on their platform</a:t>
            </a:r>
            <a:r>
              <a:rPr lang="en-US" sz="1600" cap="none" dirty="0" smtClean="0">
                <a:latin typeface="Roboto"/>
              </a:rPr>
              <a:t>.</a:t>
            </a: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Tree>
    <p:extLst>
      <p:ext uri="{BB962C8B-B14F-4D97-AF65-F5344CB8AC3E}">
        <p14:creationId xmlns:p14="http://schemas.microsoft.com/office/powerpoint/2010/main" val="354587165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1145207"/>
            <a:ext cx="10879854" cy="5416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smtClean="0">
                <a:latin typeface="Roboto"/>
              </a:rPr>
              <a:t>Below </a:t>
            </a:r>
            <a:r>
              <a:rPr lang="en-US" sz="1600" cap="none" dirty="0">
                <a:latin typeface="Roboto"/>
              </a:rPr>
              <a:t>are some terminologies to keep in mind when working with the </a:t>
            </a:r>
            <a:r>
              <a:rPr lang="en-US" sz="1600" cap="none" dirty="0" smtClean="0">
                <a:latin typeface="Roboto"/>
              </a:rPr>
              <a:t>market basket analysis.</a:t>
            </a:r>
          </a:p>
          <a:p>
            <a:pPr indent="-285750">
              <a:buFont typeface="Arial" panose="020B0604020202020204" pitchFamily="34" charset="0"/>
              <a:buChar char="•"/>
              <a:defRPr/>
            </a:pPr>
            <a:endParaRPr lang="en-US" sz="1600" cap="none" dirty="0">
              <a:latin typeface="Roboto"/>
            </a:endParaRPr>
          </a:p>
          <a:p>
            <a:pPr marL="400050" indent="-400050">
              <a:buFont typeface="+mj-lt"/>
              <a:buAutoNum type="romanUcPeriod"/>
              <a:defRPr/>
            </a:pPr>
            <a:r>
              <a:rPr lang="en-US" sz="1600" cap="none" dirty="0" smtClean="0">
                <a:latin typeface="Roboto"/>
              </a:rPr>
              <a:t>Item </a:t>
            </a:r>
            <a:r>
              <a:rPr lang="en-US" sz="1600" cap="none" dirty="0">
                <a:latin typeface="Roboto"/>
              </a:rPr>
              <a:t>set: refers to the set of items that are purchased by a customer at the same time. By default, we specify it as a logical rule with IF and THEN. For example: IF (bread, butter), THEN (milk). It is also possible that an item set consists of no items, which are normally ignored by all items in the </a:t>
            </a:r>
            <a:r>
              <a:rPr lang="en-US" sz="1600" cap="none" dirty="0" smtClean="0">
                <a:latin typeface="Roboto"/>
              </a:rPr>
              <a:t>dataset.</a:t>
            </a:r>
          </a:p>
          <a:p>
            <a:pPr marL="400050" indent="-400050">
              <a:buFont typeface="+mj-lt"/>
              <a:buAutoNum type="romanUcPeriod"/>
              <a:defRPr/>
            </a:pPr>
            <a:endParaRPr lang="en-US" sz="1600" cap="none" dirty="0">
              <a:latin typeface="Roboto"/>
            </a:endParaRPr>
          </a:p>
          <a:p>
            <a:pPr marL="400050" indent="-400050">
              <a:buFont typeface="+mj-lt"/>
              <a:buAutoNum type="romanUcPeriod"/>
              <a:defRPr/>
            </a:pPr>
            <a:r>
              <a:rPr lang="en-US" sz="1600" cap="none" dirty="0" smtClean="0">
                <a:latin typeface="Roboto"/>
              </a:rPr>
              <a:t>Number </a:t>
            </a:r>
            <a:r>
              <a:rPr lang="en-US" sz="1600" cap="none" dirty="0">
                <a:latin typeface="Roboto"/>
              </a:rPr>
              <a:t>of supports: This is the frequency of occurrence of a particular item set in the transaction database. It is also given as a probability. For example, for milk, if 50 out of 500 possible transactions are supported, the probability is 50/500 or </a:t>
            </a:r>
            <a:r>
              <a:rPr lang="en-US" sz="1600" cap="none" dirty="0" smtClean="0">
                <a:latin typeface="Roboto"/>
              </a:rPr>
              <a:t>0.1.</a:t>
            </a:r>
          </a:p>
          <a:p>
            <a:pPr marL="400050" indent="-400050">
              <a:buFont typeface="+mj-lt"/>
              <a:buAutoNum type="romanUcPeriod"/>
              <a:defRPr/>
            </a:pPr>
            <a:endParaRPr lang="en-US" sz="1600" cap="none" dirty="0">
              <a:latin typeface="Roboto"/>
            </a:endParaRPr>
          </a:p>
          <a:p>
            <a:pPr marL="400050" indent="-400050">
              <a:buFont typeface="+mj-lt"/>
              <a:buAutoNum type="romanUcPeriod"/>
              <a:defRPr/>
            </a:pPr>
            <a:r>
              <a:rPr lang="en-US" sz="1600" cap="none" dirty="0" smtClean="0">
                <a:latin typeface="Roboto"/>
              </a:rPr>
              <a:t>Confidence</a:t>
            </a:r>
            <a:r>
              <a:rPr lang="en-US" sz="1600" cap="none" dirty="0">
                <a:latin typeface="Roboto"/>
              </a:rPr>
              <a:t>: Refers to the conditional probability that indicates which items are likely to be purchased together. It finds application in product placement strategy aimed at increasing profitability. For example, by placing high margin items near high confidence items, retailers can increase overall sales and revenue from </a:t>
            </a:r>
            <a:r>
              <a:rPr lang="en-US" sz="1600" cap="none" dirty="0" smtClean="0">
                <a:latin typeface="Roboto"/>
              </a:rPr>
              <a:t>purchases.</a:t>
            </a:r>
          </a:p>
          <a:p>
            <a:pPr marL="400050" indent="-400050">
              <a:buFont typeface="+mj-lt"/>
              <a:buAutoNum type="romanUcPeriod"/>
              <a:defRPr/>
            </a:pPr>
            <a:endParaRPr lang="en-US" sz="1600" cap="none" dirty="0">
              <a:latin typeface="Roboto"/>
            </a:endParaRPr>
          </a:p>
          <a:p>
            <a:pPr marL="400050" indent="-400050">
              <a:buFont typeface="+mj-lt"/>
              <a:buAutoNum type="romanUcPeriod"/>
              <a:defRPr/>
            </a:pPr>
            <a:r>
              <a:rPr lang="en-US" sz="1600" cap="none" dirty="0" smtClean="0">
                <a:latin typeface="Roboto"/>
              </a:rPr>
              <a:t>Antecedent</a:t>
            </a:r>
            <a:r>
              <a:rPr lang="en-US" sz="1600" cap="none" dirty="0">
                <a:latin typeface="Roboto"/>
              </a:rPr>
              <a:t>: The component IF, which is on the left, or the item records in the data are called antecedents</a:t>
            </a:r>
            <a:r>
              <a:rPr lang="en-US" sz="1600" cap="none" dirty="0" smtClean="0">
                <a:latin typeface="Roboto"/>
              </a:rPr>
              <a:t>.</a:t>
            </a:r>
          </a:p>
          <a:p>
            <a:pPr marL="400050" indent="-400050">
              <a:buFont typeface="+mj-lt"/>
              <a:buAutoNum type="romanUcPeriod"/>
              <a:defRPr/>
            </a:pPr>
            <a:endParaRPr lang="en-US" sz="1600" cap="none" dirty="0">
              <a:latin typeface="Roboto"/>
            </a:endParaRPr>
          </a:p>
          <a:p>
            <a:pPr marL="400050" indent="-400050">
              <a:buFont typeface="+mj-lt"/>
              <a:buAutoNum type="romanUcPeriod"/>
              <a:defRPr/>
            </a:pPr>
            <a:r>
              <a:rPr lang="en-US" sz="1600" cap="none" dirty="0">
                <a:latin typeface="Roboto"/>
              </a:rPr>
              <a:t>Consequence: the component THEN or an item or item set found in combination with the antecedent is called a consequence</a:t>
            </a:r>
            <a:r>
              <a:rPr lang="en-US" sz="1600" cap="none" dirty="0" smtClean="0">
                <a:latin typeface="Roboto"/>
              </a:rPr>
              <a:t>.</a:t>
            </a: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smtClean="0">
                <a:solidFill>
                  <a:srgbClr val="FCA700"/>
                </a:solidFill>
                <a:ea typeface="Roboto"/>
              </a:rPr>
              <a:t>MBA Terminologies</a:t>
            </a:r>
            <a:endParaRPr lang="en-US" sz="3200" dirty="0">
              <a:solidFill>
                <a:srgbClr val="FCA700"/>
              </a:solidFill>
              <a:ea typeface="Roboto"/>
            </a:endParaRPr>
          </a:p>
        </p:txBody>
      </p:sp>
    </p:spTree>
    <p:extLst>
      <p:ext uri="{BB962C8B-B14F-4D97-AF65-F5344CB8AC3E}">
        <p14:creationId xmlns:p14="http://schemas.microsoft.com/office/powerpoint/2010/main" val="35819340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1371365"/>
            <a:ext cx="10879854" cy="4924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smtClean="0">
                <a:latin typeface="Roboto"/>
              </a:rPr>
              <a:t>Market </a:t>
            </a:r>
            <a:r>
              <a:rPr lang="en-US" sz="1600" cap="none" dirty="0">
                <a:latin typeface="Roboto"/>
              </a:rPr>
              <a:t>Basket analysis uses the association rule { IF } - &gt; { THEN } to predict the probability that certain products will be purchased together. They count the frequency of co-occurrence of items and look for associations that occur more often than expected.</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Some algorithms that take advantage of these association rules are AIS, </a:t>
            </a:r>
            <a:r>
              <a:rPr lang="en-US" sz="1600" cap="none" dirty="0" err="1">
                <a:latin typeface="Roboto"/>
              </a:rPr>
              <a:t>Apriori</a:t>
            </a:r>
            <a:r>
              <a:rPr lang="en-US" sz="1600" cap="none" dirty="0">
                <a:latin typeface="Roboto"/>
              </a:rPr>
              <a:t>, and SETM.</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err="1">
                <a:latin typeface="Roboto"/>
              </a:rPr>
              <a:t>Apriori</a:t>
            </a:r>
            <a:r>
              <a:rPr lang="en-US" sz="1600" cap="none" dirty="0">
                <a:latin typeface="Roboto"/>
              </a:rPr>
              <a:t> is the most commonly cited algorithm by data scientists that identifies frequent items in the database. It is suitable for unsupervised learning and requires no training and thus no predictions. This algorithm is mainly used for large datasets where useful relationships between elements should be identified.</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A</a:t>
            </a:r>
            <a:r>
              <a:rPr lang="en-US" sz="1600" cap="none" dirty="0" smtClean="0">
                <a:latin typeface="Roboto"/>
              </a:rPr>
              <a:t>ll </a:t>
            </a:r>
            <a:r>
              <a:rPr lang="en-US" sz="1600" cap="none" dirty="0">
                <a:latin typeface="Roboto"/>
              </a:rPr>
              <a:t>elements in a frequent element set must also be frequent. This can save a lot of computation time.</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The </a:t>
            </a:r>
            <a:r>
              <a:rPr lang="en-US" sz="1600" cap="none" dirty="0" err="1">
                <a:latin typeface="Roboto"/>
              </a:rPr>
              <a:t>Apriori</a:t>
            </a:r>
            <a:r>
              <a:rPr lang="en-US" sz="1600" cap="none" dirty="0">
                <a:latin typeface="Roboto"/>
              </a:rPr>
              <a:t> algorithm works in two steps, which are explained below.</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It systematically identifies the </a:t>
            </a:r>
            <a:r>
              <a:rPr lang="en-US" sz="1600" cap="none" dirty="0" err="1">
                <a:latin typeface="Roboto"/>
              </a:rPr>
              <a:t>itemsets</a:t>
            </a:r>
            <a:r>
              <a:rPr lang="en-US" sz="1600" cap="none" dirty="0">
                <a:latin typeface="Roboto"/>
              </a:rPr>
              <a:t> that are frequent in the data set and whose support is greater than the given threshold.</a:t>
            </a:r>
          </a:p>
          <a:p>
            <a:pPr indent="-285750">
              <a:buFont typeface="Arial" panose="020B0604020202020204" pitchFamily="34" charset="0"/>
              <a:buChar char="•"/>
              <a:defRPr/>
            </a:pPr>
            <a:r>
              <a:rPr lang="en-US" sz="1600" cap="none" dirty="0">
                <a:latin typeface="Roboto"/>
              </a:rPr>
              <a:t>Then, it calculates the confidence of all possible rules. However, it retains only the item sets whose confidence is greater than a given threshold</a:t>
            </a:r>
            <a:r>
              <a:rPr lang="en-US" sz="1600" cap="none" dirty="0" smtClean="0">
                <a:latin typeface="Roboto"/>
              </a:rPr>
              <a:t>.</a:t>
            </a: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
        <p:nvSpPr>
          <p:cNvPr id="201" name="Our advantages">
            <a:extLst>
              <a:ext uri="{FF2B5EF4-FFF2-40B4-BE49-F238E27FC236}">
                <a16:creationId xmlns:a16="http://schemas.microsoft.com/office/drawing/2014/main" id="{51B6E5D4-211F-494D-BFEB-A5C0FBD5B9BF}"/>
              </a:ext>
            </a:extLst>
          </p:cNvPr>
          <p:cNvSpPr txBox="1"/>
          <p:nvPr/>
        </p:nvSpPr>
        <p:spPr>
          <a:xfrm>
            <a:off x="665515" y="471100"/>
            <a:ext cx="7966421"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825500">
              <a:lnSpc>
                <a:spcPct val="100000"/>
              </a:lnSpc>
              <a:defRPr sz="4800">
                <a:solidFill>
                  <a:srgbClr val="686B73"/>
                </a:solidFill>
                <a:latin typeface="+mn-lt"/>
                <a:ea typeface="+mn-ea"/>
                <a:cs typeface="+mn-cs"/>
                <a:sym typeface="Open Sans Light"/>
              </a:defRPr>
            </a:lvl1pPr>
          </a:lstStyle>
          <a:p>
            <a:pPr defTabSz="457200">
              <a:defRPr/>
            </a:pPr>
            <a:r>
              <a:rPr lang="en-US" sz="3200" dirty="0" smtClean="0">
                <a:solidFill>
                  <a:srgbClr val="FCA700"/>
                </a:solidFill>
                <a:ea typeface="Roboto"/>
              </a:rPr>
              <a:t>MBA Algorithms</a:t>
            </a:r>
            <a:endParaRPr lang="en-US" sz="3200" dirty="0">
              <a:solidFill>
                <a:srgbClr val="FCA700"/>
              </a:solidFill>
              <a:ea typeface="Roboto"/>
            </a:endParaRPr>
          </a:p>
        </p:txBody>
      </p:sp>
    </p:spTree>
    <p:extLst>
      <p:ext uri="{BB962C8B-B14F-4D97-AF65-F5344CB8AC3E}">
        <p14:creationId xmlns:p14="http://schemas.microsoft.com/office/powerpoint/2010/main" val="19660109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ome facts">
            <a:extLst>
              <a:ext uri="{FF2B5EF4-FFF2-40B4-BE49-F238E27FC236}">
                <a16:creationId xmlns:a16="http://schemas.microsoft.com/office/drawing/2014/main" id="{BC60BAF8-370B-4098-8B8A-EC47C814AB42}"/>
              </a:ext>
            </a:extLst>
          </p:cNvPr>
          <p:cNvSpPr txBox="1"/>
          <p:nvPr/>
        </p:nvSpPr>
        <p:spPr>
          <a:xfrm>
            <a:off x="763170" y="449591"/>
            <a:ext cx="10879854" cy="6155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825500">
              <a:defRPr sz="2000" cap="all" spc="199">
                <a:latin typeface="Open Sans Bold"/>
                <a:ea typeface="Open Sans Bold"/>
                <a:cs typeface="Open Sans Bold"/>
                <a:sym typeface="Open Sans Bold"/>
              </a:defRPr>
            </a:lvl1pPr>
          </a:lstStyle>
          <a:p>
            <a:pPr indent="-285750">
              <a:buFont typeface="Arial" panose="020B0604020202020204" pitchFamily="34" charset="0"/>
              <a:buChar char="•"/>
              <a:defRPr/>
            </a:pPr>
            <a:r>
              <a:rPr lang="en-US" sz="1600" cap="none" dirty="0">
                <a:latin typeface="Roboto"/>
              </a:rPr>
              <a:t>It is further divided into three </a:t>
            </a:r>
            <a:r>
              <a:rPr lang="en-US" sz="1600" cap="none" dirty="0" smtClean="0">
                <a:latin typeface="Roboto"/>
              </a:rPr>
              <a:t>components.</a:t>
            </a:r>
          </a:p>
          <a:p>
            <a:pPr indent="-285750">
              <a:buFont typeface="Arial" panose="020B0604020202020204" pitchFamily="34" charset="0"/>
              <a:buChar char="•"/>
              <a:defRPr/>
            </a:pPr>
            <a:endParaRPr lang="en-US" sz="1600" cap="none" dirty="0">
              <a:latin typeface="Roboto"/>
            </a:endParaRPr>
          </a:p>
          <a:p>
            <a:pPr marL="57150" indent="-342900">
              <a:buFont typeface="+mj-lt"/>
              <a:buAutoNum type="alphaLcParenR"/>
              <a:defRPr/>
            </a:pPr>
            <a:r>
              <a:rPr lang="en-US" sz="1600" cap="none" dirty="0" smtClean="0">
                <a:latin typeface="Roboto"/>
              </a:rPr>
              <a:t>Support</a:t>
            </a:r>
          </a:p>
          <a:p>
            <a:pPr marL="57150" indent="-342900">
              <a:buFont typeface="+mj-lt"/>
              <a:buAutoNum type="alphaLcParenR"/>
              <a:defRPr/>
            </a:pPr>
            <a:r>
              <a:rPr lang="en-US" sz="1600" cap="none" dirty="0" smtClean="0">
                <a:latin typeface="Roboto"/>
              </a:rPr>
              <a:t>Confidence</a:t>
            </a:r>
          </a:p>
          <a:p>
            <a:pPr marL="57150" indent="-342900">
              <a:buFont typeface="+mj-lt"/>
              <a:buAutoNum type="alphaLcParenR"/>
              <a:defRPr/>
            </a:pPr>
            <a:r>
              <a:rPr lang="en-US" sz="1600" cap="none" dirty="0" smtClean="0">
                <a:latin typeface="Roboto"/>
              </a:rPr>
              <a:t>Lift</a:t>
            </a:r>
            <a:endParaRPr lang="en-US" sz="1600" cap="none" dirty="0">
              <a:latin typeface="Roboto"/>
            </a:endParaRPr>
          </a:p>
          <a:p>
            <a:pP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Let us assume that a popular </a:t>
            </a:r>
            <a:r>
              <a:rPr lang="en-US" sz="1600" cap="none" dirty="0" err="1">
                <a:latin typeface="Roboto"/>
              </a:rPr>
              <a:t>eCommerce</a:t>
            </a:r>
            <a:r>
              <a:rPr lang="en-US" sz="1600" cap="none" dirty="0">
                <a:latin typeface="Roboto"/>
              </a:rPr>
              <a:t> website does 100 transactions. Now, if we want to calculate Lift, Support, and Confidence for two products, e.g., books and pencils, we proceed as follows.</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Suppose there are 10 transactions for books and 8 transactions for pencils and 6 transactions are made for both products.</a:t>
            </a:r>
          </a:p>
          <a:p>
            <a:pPr indent="-285750">
              <a:buFont typeface="Arial" panose="020B0604020202020204" pitchFamily="34" charset="0"/>
              <a:buChar char="•"/>
              <a:defRPr/>
            </a:pPr>
            <a:endParaRPr lang="en-US" sz="1600" cap="none" dirty="0">
              <a:latin typeface="Roboto"/>
            </a:endParaRPr>
          </a:p>
          <a:p>
            <a:pPr>
              <a:defRPr/>
            </a:pPr>
            <a:r>
              <a:rPr lang="en-US" sz="1600" cap="none" dirty="0">
                <a:latin typeface="Roboto"/>
              </a:rPr>
              <a:t>1. Support: this is the total number of transactions for a given product divided by the total number of transactions made. Zero means no support, while one represents the highest support. The higher the value of support, the greater the importance of the item set in the data.</a:t>
            </a:r>
          </a:p>
          <a:p>
            <a:pP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Support (books) = </a:t>
            </a:r>
            <a:r>
              <a:rPr lang="en-US" sz="1600" cap="none" dirty="0" err="1">
                <a:latin typeface="Roboto"/>
              </a:rPr>
              <a:t>Freq</a:t>
            </a:r>
            <a:r>
              <a:rPr lang="en-US" sz="1600" cap="none" dirty="0">
                <a:latin typeface="Roboto"/>
              </a:rPr>
              <a:t> (books)/Total transactions</a:t>
            </a:r>
          </a:p>
          <a:p>
            <a:pPr indent="-285750">
              <a:buFont typeface="Arial" panose="020B0604020202020204" pitchFamily="34" charset="0"/>
              <a:buChar cha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Support (books) = 6/100 = 0.06%</a:t>
            </a:r>
          </a:p>
          <a:p>
            <a:pPr indent="-285750">
              <a:buFont typeface="Arial" panose="020B0604020202020204" pitchFamily="34" charset="0"/>
              <a:buChar char="•"/>
              <a:defRPr/>
            </a:pPr>
            <a:endParaRPr lang="en-US" sz="1600" cap="none" dirty="0">
              <a:latin typeface="Roboto"/>
            </a:endParaRPr>
          </a:p>
          <a:p>
            <a:pPr>
              <a:defRPr/>
            </a:pPr>
            <a:r>
              <a:rPr lang="en-US" sz="1600" cap="none" dirty="0">
                <a:latin typeface="Roboto"/>
              </a:rPr>
              <a:t>2. Confidence: This is the ratio of combined transactions to individual transactions.</a:t>
            </a:r>
          </a:p>
          <a:p>
            <a:pPr>
              <a:defRPr/>
            </a:pPr>
            <a:endParaRPr lang="en-US" sz="1600" cap="none" dirty="0">
              <a:latin typeface="Roboto"/>
            </a:endParaRPr>
          </a:p>
          <a:p>
            <a:pPr indent="-285750">
              <a:buFont typeface="Arial" panose="020B0604020202020204" pitchFamily="34" charset="0"/>
              <a:buChar char="•"/>
              <a:defRPr/>
            </a:pPr>
            <a:r>
              <a:rPr lang="en-US" sz="1600" cap="none" dirty="0">
                <a:latin typeface="Roboto"/>
              </a:rPr>
              <a:t>Confidence (books) = Combined transactions/individual </a:t>
            </a:r>
            <a:r>
              <a:rPr lang="en-US" sz="1600" cap="none" dirty="0" smtClean="0">
                <a:latin typeface="Roboto"/>
              </a:rPr>
              <a:t>transaction</a:t>
            </a:r>
            <a:endParaRPr lang="en-US" sz="1600" cap="none" dirty="0">
              <a:latin typeface="Roboto"/>
            </a:endParaRPr>
          </a:p>
        </p:txBody>
      </p:sp>
      <p:pic>
        <p:nvPicPr>
          <p:cNvPr id="223" name="Picture 222"/>
          <p:cNvPicPr>
            <a:picLocks noChangeAspect="1"/>
          </p:cNvPicPr>
          <p:nvPr/>
        </p:nvPicPr>
        <p:blipFill rotWithShape="1">
          <a:blip r:embed="rId2"/>
          <a:srcRect l="13673" r="69614" b="31339"/>
          <a:stretch/>
        </p:blipFill>
        <p:spPr>
          <a:xfrm>
            <a:off x="11417969" y="135998"/>
            <a:ext cx="649706" cy="767926"/>
          </a:xfrm>
          <a:prstGeom prst="rect">
            <a:avLst/>
          </a:prstGeom>
          <a:ln>
            <a:noFill/>
          </a:ln>
          <a:effectLst>
            <a:outerShdw blurRad="292100" dist="139700" dir="2700000" sx="97000" sy="97000" algn="tl" rotWithShape="0">
              <a:srgbClr val="333333">
                <a:alpha val="65000"/>
              </a:srgbClr>
            </a:outerShdw>
          </a:effectLst>
        </p:spPr>
      </p:pic>
      <p:grpSp>
        <p:nvGrpSpPr>
          <p:cNvPr id="204" name="Group"/>
          <p:cNvGrpSpPr/>
          <p:nvPr/>
        </p:nvGrpSpPr>
        <p:grpSpPr>
          <a:xfrm>
            <a:off x="2134" y="9078"/>
            <a:ext cx="10482750" cy="6840000"/>
            <a:chOff x="0" y="0"/>
            <a:chExt cx="20965498" cy="13720437"/>
          </a:xfrm>
        </p:grpSpPr>
        <p:sp>
          <p:nvSpPr>
            <p:cNvPr id="205" name="Line"/>
            <p:cNvSpPr/>
            <p:nvPr/>
          </p:nvSpPr>
          <p:spPr>
            <a:xfrm flipV="1">
              <a:off x="19877404" y="1875"/>
              <a:ext cx="1088095" cy="1088095"/>
            </a:xfrm>
            <a:prstGeom prst="line">
              <a:avLst/>
            </a:prstGeom>
            <a:noFill/>
            <a:ln w="12700" cap="flat">
              <a:solidFill>
                <a:srgbClr val="FFC0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6" name="Line"/>
            <p:cNvSpPr/>
            <p:nvPr/>
          </p:nvSpPr>
          <p:spPr>
            <a:xfrm flipV="1">
              <a:off x="18196948" y="-1"/>
              <a:ext cx="2579713" cy="2579714"/>
            </a:xfrm>
            <a:prstGeom prst="line">
              <a:avLst/>
            </a:prstGeom>
            <a:noFill/>
            <a:ln w="12700" cap="flat">
              <a:solidFill>
                <a:srgbClr val="319ECD"/>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7" name="Line"/>
            <p:cNvSpPr/>
            <p:nvPr/>
          </p:nvSpPr>
          <p:spPr>
            <a:xfrm flipV="1">
              <a:off x="13711551" y="12851345"/>
              <a:ext cx="869092" cy="869092"/>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8" name="Line"/>
            <p:cNvSpPr/>
            <p:nvPr/>
          </p:nvSpPr>
          <p:spPr>
            <a:xfrm flipV="1">
              <a:off x="0" y="7330425"/>
              <a:ext cx="4116090" cy="4116091"/>
            </a:xfrm>
            <a:prstGeom prst="line">
              <a:avLst/>
            </a:prstGeom>
            <a:noFill/>
            <a:ln w="12700" cap="flat">
              <a:solidFill>
                <a:srgbClr val="1D95C9"/>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sp>
          <p:nvSpPr>
            <p:cNvPr id="209" name="Line"/>
            <p:cNvSpPr/>
            <p:nvPr/>
          </p:nvSpPr>
          <p:spPr>
            <a:xfrm flipV="1">
              <a:off x="0" y="9074543"/>
              <a:ext cx="1914772" cy="1914773"/>
            </a:xfrm>
            <a:prstGeom prst="line">
              <a:avLst/>
            </a:prstGeom>
            <a:noFill/>
            <a:ln w="12700" cap="flat">
              <a:solidFill>
                <a:srgbClr val="FCA700"/>
              </a:solidFill>
              <a:prstDash val="solid"/>
              <a:miter lim="400000"/>
            </a:ln>
            <a:effectLst/>
          </p:spPr>
          <p:txBody>
            <a:bodyPr wrap="square" lIns="25400" tIns="25400" rIns="25400" bIns="25400" numCol="1" anchor="ctr">
              <a:noAutofit/>
            </a:bodyP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000000"/>
                  </a:solidFill>
                  <a:latin typeface="Helvetica Light"/>
                  <a:ea typeface="Helvetica Light"/>
                  <a:cs typeface="Helvetica Light"/>
                  <a:sym typeface="Helvetica Light"/>
                </a:defRPr>
              </a:pPr>
              <a:endParaRPr kumimoji="0" sz="1600" b="0" i="0" u="none" strike="noStrike" kern="1200" cap="none" spc="0" normalizeH="0" baseline="0" noProof="0" dirty="0">
                <a:ln>
                  <a:noFill/>
                </a:ln>
                <a:solidFill>
                  <a:srgbClr val="000000"/>
                </a:solidFill>
                <a:effectLst/>
                <a:uLnTx/>
                <a:uFillTx/>
                <a:latin typeface="Helvetica Light"/>
                <a:sym typeface="Helvetica Light"/>
              </a:endParaRPr>
            </a:p>
          </p:txBody>
        </p:sp>
      </p:grpSp>
    </p:spTree>
    <p:extLst>
      <p:ext uri="{BB962C8B-B14F-4D97-AF65-F5344CB8AC3E}">
        <p14:creationId xmlns:p14="http://schemas.microsoft.com/office/powerpoint/2010/main" val="79386249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19">
      <a:majorFont>
        <a:latin typeface="Montserrat SemiBold"/>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just">
          <a:lnSpc>
            <a:spcPct val="150000"/>
          </a:lnSpc>
          <a:defRPr sz="14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DE8EA5B-A1DE-4310-B010-E1E9FA1A5BDE}">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21621</TotalTime>
  <Words>2002</Words>
  <Application>Microsoft Office PowerPoint</Application>
  <PresentationFormat>Custom</PresentationFormat>
  <Paragraphs>136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Helvetica Light</vt:lpstr>
      <vt:lpstr>Open Sans</vt:lpstr>
      <vt:lpstr>Open Sans Bold</vt:lpstr>
      <vt:lpstr>Open Sans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Walkin' 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farid nurjamil</dc:creator>
  <cp:lastModifiedBy>Devang Gandhi</cp:lastModifiedBy>
  <cp:revision>926</cp:revision>
  <dcterms:created xsi:type="dcterms:W3CDTF">2018-11-06T00:42:49Z</dcterms:created>
  <dcterms:modified xsi:type="dcterms:W3CDTF">2023-02-13T10:24:27Z</dcterms:modified>
</cp:coreProperties>
</file>