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2"/>
    <a:srgbClr val="FFC00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7059"/>
  </p:normalViewPr>
  <p:slideViewPr>
    <p:cSldViewPr snapToGrid="0" snapToObjects="1">
      <p:cViewPr>
        <p:scale>
          <a:sx n="136" d="100"/>
          <a:sy n="136" d="100"/>
        </p:scale>
        <p:origin x="10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A143E-E53B-8048-9E59-FEA8D49820AD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F211D088-EB3B-7847-9236-386502E084C8}">
      <dgm:prSet phldrT="[Text]"/>
      <dgm:spPr/>
      <dgm:t>
        <a:bodyPr/>
        <a:lstStyle/>
        <a:p>
          <a:r>
            <a:rPr lang="en-GB" dirty="0"/>
            <a:t>Marketing Tools and Platforms</a:t>
          </a:r>
        </a:p>
      </dgm:t>
    </dgm:pt>
    <dgm:pt modelId="{5E9A33E4-B0D9-9E45-BFF1-F5160AF096D8}" type="parTrans" cxnId="{31145755-DBFD-614E-ACA5-ED2AE9F7557D}">
      <dgm:prSet/>
      <dgm:spPr/>
      <dgm:t>
        <a:bodyPr/>
        <a:lstStyle/>
        <a:p>
          <a:endParaRPr lang="en-GB"/>
        </a:p>
      </dgm:t>
    </dgm:pt>
    <dgm:pt modelId="{2B255483-2812-324E-A878-782EB64517C1}" type="sibTrans" cxnId="{31145755-DBFD-614E-ACA5-ED2AE9F7557D}">
      <dgm:prSet/>
      <dgm:spPr/>
      <dgm:t>
        <a:bodyPr/>
        <a:lstStyle/>
        <a:p>
          <a:endParaRPr lang="en-GB"/>
        </a:p>
      </dgm:t>
    </dgm:pt>
    <dgm:pt modelId="{1018E077-A299-284B-9A1D-6ABE7F911A44}">
      <dgm:prSet phldrT="[Text]"/>
      <dgm:spPr/>
      <dgm:t>
        <a:bodyPr/>
        <a:lstStyle/>
        <a:p>
          <a:r>
            <a:rPr lang="en-GB" dirty="0"/>
            <a:t>Data Transformation</a:t>
          </a:r>
        </a:p>
      </dgm:t>
    </dgm:pt>
    <dgm:pt modelId="{281B7B6A-92B9-3647-9216-2D7DF8FBFE21}" type="parTrans" cxnId="{1B9EF56D-9DD2-8E46-9407-4D1CD85DC28B}">
      <dgm:prSet/>
      <dgm:spPr/>
      <dgm:t>
        <a:bodyPr/>
        <a:lstStyle/>
        <a:p>
          <a:endParaRPr lang="en-GB"/>
        </a:p>
      </dgm:t>
    </dgm:pt>
    <dgm:pt modelId="{49B31DC5-9C1B-6342-84FC-793D343D282A}" type="sibTrans" cxnId="{1B9EF56D-9DD2-8E46-9407-4D1CD85DC28B}">
      <dgm:prSet/>
      <dgm:spPr/>
      <dgm:t>
        <a:bodyPr/>
        <a:lstStyle/>
        <a:p>
          <a:endParaRPr lang="en-GB"/>
        </a:p>
      </dgm:t>
    </dgm:pt>
    <dgm:pt modelId="{24700EDE-A4B6-9D43-A98B-D5FBAD3A48BB}">
      <dgm:prSet phldrT="[Text]"/>
      <dgm:spPr/>
      <dgm:t>
        <a:bodyPr/>
        <a:lstStyle/>
        <a:p>
          <a:r>
            <a:rPr lang="en-GB" dirty="0"/>
            <a:t>Business Intelligence Tools</a:t>
          </a:r>
        </a:p>
      </dgm:t>
    </dgm:pt>
    <dgm:pt modelId="{E9F318C7-D503-F248-8CE9-AB0AF13E6AE5}" type="parTrans" cxnId="{3A5D0E19-92C9-9047-A92B-8FE9C2907063}">
      <dgm:prSet/>
      <dgm:spPr/>
      <dgm:t>
        <a:bodyPr/>
        <a:lstStyle/>
        <a:p>
          <a:endParaRPr lang="en-GB"/>
        </a:p>
      </dgm:t>
    </dgm:pt>
    <dgm:pt modelId="{EE64D9C3-3E15-D244-AA03-5E6D81358B63}" type="sibTrans" cxnId="{3A5D0E19-92C9-9047-A92B-8FE9C2907063}">
      <dgm:prSet/>
      <dgm:spPr/>
      <dgm:t>
        <a:bodyPr/>
        <a:lstStyle/>
        <a:p>
          <a:endParaRPr lang="en-GB"/>
        </a:p>
      </dgm:t>
    </dgm:pt>
    <dgm:pt modelId="{6EA1100B-B3EF-134E-9015-80A59B5C6441}" type="pres">
      <dgm:prSet presAssocID="{B58A143E-E53B-8048-9E59-FEA8D49820AD}" presName="CompostProcess" presStyleCnt="0">
        <dgm:presLayoutVars>
          <dgm:dir/>
          <dgm:resizeHandles val="exact"/>
        </dgm:presLayoutVars>
      </dgm:prSet>
      <dgm:spPr/>
    </dgm:pt>
    <dgm:pt modelId="{50E4F346-EED0-1D4A-AF79-7C0BACCA13D2}" type="pres">
      <dgm:prSet presAssocID="{B58A143E-E53B-8048-9E59-FEA8D49820AD}" presName="arrow" presStyleLbl="bgShp" presStyleIdx="0" presStyleCnt="1" custScaleX="117647"/>
      <dgm:spPr/>
    </dgm:pt>
    <dgm:pt modelId="{B6C119A9-BC64-204F-B8A3-BFF76D4A9818}" type="pres">
      <dgm:prSet presAssocID="{B58A143E-E53B-8048-9E59-FEA8D49820AD}" presName="linearProcess" presStyleCnt="0"/>
      <dgm:spPr/>
    </dgm:pt>
    <dgm:pt modelId="{7DC4769F-134D-7A41-B9D2-14A2288E37AA}" type="pres">
      <dgm:prSet presAssocID="{F211D088-EB3B-7847-9236-386502E084C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1EFAB-7EBB-C44B-AB00-76E4337849FF}" type="pres">
      <dgm:prSet presAssocID="{2B255483-2812-324E-A878-782EB64517C1}" presName="sibTrans" presStyleCnt="0"/>
      <dgm:spPr/>
    </dgm:pt>
    <dgm:pt modelId="{51461EA3-F055-8C40-82E2-EA9CD4E5CC00}" type="pres">
      <dgm:prSet presAssocID="{1018E077-A299-284B-9A1D-6ABE7F911A4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506B9-84F5-E14D-9ADD-41AF3DDBC38A}" type="pres">
      <dgm:prSet presAssocID="{49B31DC5-9C1B-6342-84FC-793D343D282A}" presName="sibTrans" presStyleCnt="0"/>
      <dgm:spPr/>
    </dgm:pt>
    <dgm:pt modelId="{C3AE73A5-E26D-F948-8A98-3469A25B86EF}" type="pres">
      <dgm:prSet presAssocID="{24700EDE-A4B6-9D43-A98B-D5FBAD3A48B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C5B22E-A662-2442-9608-B5FB2903E263}" type="presOf" srcId="{1018E077-A299-284B-9A1D-6ABE7F911A44}" destId="{51461EA3-F055-8C40-82E2-EA9CD4E5CC00}" srcOrd="0" destOrd="0" presId="urn:microsoft.com/office/officeart/2005/8/layout/hProcess9"/>
    <dgm:cxn modelId="{E10C7E63-EDE7-C146-8BC9-AA31D6708F2A}" type="presOf" srcId="{B58A143E-E53B-8048-9E59-FEA8D49820AD}" destId="{6EA1100B-B3EF-134E-9015-80A59B5C6441}" srcOrd="0" destOrd="0" presId="urn:microsoft.com/office/officeart/2005/8/layout/hProcess9"/>
    <dgm:cxn modelId="{4A7BB93B-6577-F849-8FDA-A27186A60C4A}" type="presOf" srcId="{F211D088-EB3B-7847-9236-386502E084C8}" destId="{7DC4769F-134D-7A41-B9D2-14A2288E37AA}" srcOrd="0" destOrd="0" presId="urn:microsoft.com/office/officeart/2005/8/layout/hProcess9"/>
    <dgm:cxn modelId="{1B9EF56D-9DD2-8E46-9407-4D1CD85DC28B}" srcId="{B58A143E-E53B-8048-9E59-FEA8D49820AD}" destId="{1018E077-A299-284B-9A1D-6ABE7F911A44}" srcOrd="1" destOrd="0" parTransId="{281B7B6A-92B9-3647-9216-2D7DF8FBFE21}" sibTransId="{49B31DC5-9C1B-6342-84FC-793D343D282A}"/>
    <dgm:cxn modelId="{3A5D0E19-92C9-9047-A92B-8FE9C2907063}" srcId="{B58A143E-E53B-8048-9E59-FEA8D49820AD}" destId="{24700EDE-A4B6-9D43-A98B-D5FBAD3A48BB}" srcOrd="2" destOrd="0" parTransId="{E9F318C7-D503-F248-8CE9-AB0AF13E6AE5}" sibTransId="{EE64D9C3-3E15-D244-AA03-5E6D81358B63}"/>
    <dgm:cxn modelId="{F6202E86-C7F0-ED4E-9E7E-CC1A252F1316}" type="presOf" srcId="{24700EDE-A4B6-9D43-A98B-D5FBAD3A48BB}" destId="{C3AE73A5-E26D-F948-8A98-3469A25B86EF}" srcOrd="0" destOrd="0" presId="urn:microsoft.com/office/officeart/2005/8/layout/hProcess9"/>
    <dgm:cxn modelId="{31145755-DBFD-614E-ACA5-ED2AE9F7557D}" srcId="{B58A143E-E53B-8048-9E59-FEA8D49820AD}" destId="{F211D088-EB3B-7847-9236-386502E084C8}" srcOrd="0" destOrd="0" parTransId="{5E9A33E4-B0D9-9E45-BFF1-F5160AF096D8}" sibTransId="{2B255483-2812-324E-A878-782EB64517C1}"/>
    <dgm:cxn modelId="{618B5B09-E1CA-474B-A339-6F982CAA1243}" type="presParOf" srcId="{6EA1100B-B3EF-134E-9015-80A59B5C6441}" destId="{50E4F346-EED0-1D4A-AF79-7C0BACCA13D2}" srcOrd="0" destOrd="0" presId="urn:microsoft.com/office/officeart/2005/8/layout/hProcess9"/>
    <dgm:cxn modelId="{95EB006E-F7DE-8E40-B669-973C03320D3C}" type="presParOf" srcId="{6EA1100B-B3EF-134E-9015-80A59B5C6441}" destId="{B6C119A9-BC64-204F-B8A3-BFF76D4A9818}" srcOrd="1" destOrd="0" presId="urn:microsoft.com/office/officeart/2005/8/layout/hProcess9"/>
    <dgm:cxn modelId="{0CA9B887-138C-9640-B1C5-53D988761078}" type="presParOf" srcId="{B6C119A9-BC64-204F-B8A3-BFF76D4A9818}" destId="{7DC4769F-134D-7A41-B9D2-14A2288E37AA}" srcOrd="0" destOrd="0" presId="urn:microsoft.com/office/officeart/2005/8/layout/hProcess9"/>
    <dgm:cxn modelId="{035717D9-2E7F-3B4C-A478-D050DA6918EA}" type="presParOf" srcId="{B6C119A9-BC64-204F-B8A3-BFF76D4A9818}" destId="{4AA1EFAB-7EBB-C44B-AB00-76E4337849FF}" srcOrd="1" destOrd="0" presId="urn:microsoft.com/office/officeart/2005/8/layout/hProcess9"/>
    <dgm:cxn modelId="{799E3D15-154F-BA47-A60A-97F30A27C9C8}" type="presParOf" srcId="{B6C119A9-BC64-204F-B8A3-BFF76D4A9818}" destId="{51461EA3-F055-8C40-82E2-EA9CD4E5CC00}" srcOrd="2" destOrd="0" presId="urn:microsoft.com/office/officeart/2005/8/layout/hProcess9"/>
    <dgm:cxn modelId="{27193394-48F5-B14B-A30A-8D02DBA28C01}" type="presParOf" srcId="{B6C119A9-BC64-204F-B8A3-BFF76D4A9818}" destId="{C22506B9-84F5-E14D-9ADD-41AF3DDBC38A}" srcOrd="3" destOrd="0" presId="urn:microsoft.com/office/officeart/2005/8/layout/hProcess9"/>
    <dgm:cxn modelId="{B14E8DF5-DD7B-0743-9586-4067EA5B96AC}" type="presParOf" srcId="{B6C119A9-BC64-204F-B8A3-BFF76D4A9818}" destId="{C3AE73A5-E26D-F948-8A98-3469A25B86E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4F346-EED0-1D4A-AF79-7C0BACCA13D2}">
      <dsp:nvSpPr>
        <dsp:cNvPr id="0" name=""/>
        <dsp:cNvSpPr/>
      </dsp:nvSpPr>
      <dsp:spPr>
        <a:xfrm>
          <a:off x="1" y="0"/>
          <a:ext cx="6733778" cy="89181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4769F-134D-7A41-B9D2-14A2288E37AA}">
      <dsp:nvSpPr>
        <dsp:cNvPr id="0" name=""/>
        <dsp:cNvSpPr/>
      </dsp:nvSpPr>
      <dsp:spPr>
        <a:xfrm>
          <a:off x="228185" y="267543"/>
          <a:ext cx="2020134" cy="356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Marketing Tools and Platforms</a:t>
          </a:r>
        </a:p>
      </dsp:txBody>
      <dsp:txXfrm>
        <a:off x="245599" y="284957"/>
        <a:ext cx="1985306" cy="321896"/>
      </dsp:txXfrm>
    </dsp:sp>
    <dsp:sp modelId="{51461EA3-F055-8C40-82E2-EA9CD4E5CC00}">
      <dsp:nvSpPr>
        <dsp:cNvPr id="0" name=""/>
        <dsp:cNvSpPr/>
      </dsp:nvSpPr>
      <dsp:spPr>
        <a:xfrm>
          <a:off x="2356823" y="267543"/>
          <a:ext cx="2020134" cy="3567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Data Transformation</a:t>
          </a:r>
        </a:p>
      </dsp:txBody>
      <dsp:txXfrm>
        <a:off x="2374237" y="284957"/>
        <a:ext cx="1985306" cy="321896"/>
      </dsp:txXfrm>
    </dsp:sp>
    <dsp:sp modelId="{C3AE73A5-E26D-F948-8A98-3469A25B86EF}">
      <dsp:nvSpPr>
        <dsp:cNvPr id="0" name=""/>
        <dsp:cNvSpPr/>
      </dsp:nvSpPr>
      <dsp:spPr>
        <a:xfrm>
          <a:off x="4485461" y="267543"/>
          <a:ext cx="2020134" cy="3567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Business Intelligence Tools</a:t>
          </a:r>
        </a:p>
      </dsp:txBody>
      <dsp:txXfrm>
        <a:off x="4502875" y="284957"/>
        <a:ext cx="1985306" cy="32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4C88-A895-3048-B7BA-B396F173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5B6ED-386D-1F45-9EF5-3288F005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B27-B57C-6B4B-AD16-8E1EC5D4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6474-811F-E54B-B643-98703AE6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9F0F-9DD5-5249-8AB6-F2E5B5D3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8C3F-0E27-7E47-937D-1EDAE467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202C9-B574-8C45-A6B0-EF76E10B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DBDB-5DBB-5A49-B077-A7767A28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A9F5-E4B2-2A40-8B73-082A05B7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E11F-3C6B-3E44-86FB-1B1234DF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24C5E-B85C-B64F-98EF-9E8D341F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0048-8D7D-B541-8771-A3989D8B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B3BE-A932-5846-AFF1-1078787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0E96B-92A0-8E41-B53A-14E33B01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AB779-C200-3F46-B00F-DE316EA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13673" r="69614" b="31339"/>
          <a:stretch/>
        </p:blipFill>
        <p:spPr>
          <a:xfrm>
            <a:off x="11416482" y="135998"/>
            <a:ext cx="649621" cy="76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Group"/>
          <p:cNvGrpSpPr/>
          <p:nvPr userDrawn="1"/>
        </p:nvGrpSpPr>
        <p:grpSpPr>
          <a:xfrm>
            <a:off x="794" y="-938"/>
            <a:ext cx="10481385" cy="6860219"/>
            <a:chOff x="0" y="0"/>
            <a:chExt cx="20965498" cy="13720437"/>
          </a:xfrm>
        </p:grpSpPr>
        <p:sp>
          <p:nvSpPr>
            <p:cNvPr id="24" name="Line"/>
            <p:cNvSpPr/>
            <p:nvPr/>
          </p:nvSpPr>
          <p:spPr>
            <a:xfrm flipV="1">
              <a:off x="19877404" y="1875"/>
              <a:ext cx="1088095" cy="1088095"/>
            </a:xfrm>
            <a:prstGeom prst="line">
              <a:avLst/>
            </a:prstGeom>
            <a:noFill/>
            <a:ln w="12700" cap="flat">
              <a:solidFill>
                <a:srgbClr val="FCA7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25" name="Line"/>
            <p:cNvSpPr/>
            <p:nvPr/>
          </p:nvSpPr>
          <p:spPr>
            <a:xfrm flipV="1">
              <a:off x="18196948" y="-1"/>
              <a:ext cx="2579713" cy="2579714"/>
            </a:xfrm>
            <a:prstGeom prst="line">
              <a:avLst/>
            </a:prstGeom>
            <a:noFill/>
            <a:ln w="12700" cap="flat">
              <a:solidFill>
                <a:srgbClr val="1D95C9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6" name="Line"/>
            <p:cNvSpPr/>
            <p:nvPr/>
          </p:nvSpPr>
          <p:spPr>
            <a:xfrm flipV="1">
              <a:off x="13711551" y="12851345"/>
              <a:ext cx="869092" cy="869092"/>
            </a:xfrm>
            <a:prstGeom prst="line">
              <a:avLst/>
            </a:prstGeom>
            <a:noFill/>
            <a:ln w="12700" cap="flat">
              <a:solidFill>
                <a:srgbClr val="FCA7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7" name="Line"/>
            <p:cNvSpPr/>
            <p:nvPr/>
          </p:nvSpPr>
          <p:spPr>
            <a:xfrm flipV="1">
              <a:off x="0" y="7330425"/>
              <a:ext cx="4116090" cy="4116091"/>
            </a:xfrm>
            <a:prstGeom prst="line">
              <a:avLst/>
            </a:prstGeom>
            <a:noFill/>
            <a:ln w="12700" cap="flat">
              <a:solidFill>
                <a:srgbClr val="1D95C9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28" name="Line"/>
            <p:cNvSpPr/>
            <p:nvPr/>
          </p:nvSpPr>
          <p:spPr>
            <a:xfrm flipV="1">
              <a:off x="0" y="9074543"/>
              <a:ext cx="1914772" cy="1914773"/>
            </a:xfrm>
            <a:prstGeom prst="line">
              <a:avLst/>
            </a:prstGeom>
            <a:noFill/>
            <a:ln w="12700" cap="flat">
              <a:solidFill>
                <a:srgbClr val="FCA700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28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957E-A87F-F742-9BCA-B889EB37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B779-D6C9-0D4F-B3DD-23CD56D4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73EB-31E8-D043-A582-643AE939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3539-6210-A944-AE8D-C502CFBF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0877-6292-9344-8E6E-E80974EB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C1A4-2753-1942-A6D5-2E9C152A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297C-BF7A-2D45-BCDF-3F91F020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CE1E-AE67-6E48-8443-5371DB4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EF42-F8E5-7D45-A998-6461ADFE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9D2B-27CF-EC49-99C4-A5FAF851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8F8-D006-2743-B8E1-5D0CB2EF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0D06-CAA7-364A-ACB6-FC778C40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EBE9-B8F8-E24E-9F0E-1176053E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79C8-C875-DF47-ADF7-04134CA8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5F4E7-9476-3F49-8EF5-35B19B0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DB1D-6F44-824F-87B2-4D7101DA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3C40-697F-A54C-B188-BE3717DA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A236-4E63-2D4C-90A5-C4B3DE60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2E78-E86E-5A4B-A4C5-2026C85D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D134A-99D1-8841-BC0D-57095DF0B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F34E9-D48D-0840-BE20-1E83CEA3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863BF-3FCC-0648-8480-A3CB66E8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9D553-9804-A341-A27B-84AEEC70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8C13E-B1CA-6449-B8A6-528DAD6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F1DF-6675-EE4C-8DDB-9A12516F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71B75-5869-8145-BB82-6102FACC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B69FD-3195-124B-AC74-36C63649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AD32D-C777-2942-BD52-5C9475F8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BA8C-92B5-E34B-AA8C-7B1043E1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A225-696B-AE43-A60A-2305D18E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A5FA-C1CC-DE4B-849D-01B53D5A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0AD1-A560-E849-A8C7-1F0D68DE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A5D4-47B7-5549-B3D1-8A796CC7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140DF-9BBE-1143-B5A4-86F92EDB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E73A-015C-1B42-8DDB-C91DE547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24B9-F1CA-6E4A-9669-220328B4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05EA-46DC-E945-BEBE-052927B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CFB-75B9-344B-BF6F-22E82253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FD692-E64F-6847-8211-33BB840FE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98274-7E0B-9646-AF33-A9941D20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E4D7-A4A4-C547-8AB8-41626129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6FBCA-4137-534D-9D62-13445D74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AD950-7037-D442-AE95-EDB7B283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42E7E-D301-9D47-A6C1-7D654AFA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D12D-9A9C-A549-B71E-46C6E149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571D-B22E-2C4F-BA63-67C8C5ECC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2F97-10B3-3343-AA24-694AEA2EE0D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733F-C83C-714E-9B74-589B48C84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9015-417B-D844-907A-F3B705C31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1258-8B4D-0842-BF12-8CF9D7C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7" y="4374443"/>
            <a:ext cx="3111315" cy="2049903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11622" y="3997942"/>
            <a:ext cx="10958247" cy="25766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srgbClr val="FFAA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00" kern="0" dirty="0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F16360-C1FD-F74F-AC7D-AF440F6840B9}"/>
              </a:ext>
            </a:extLst>
          </p:cNvPr>
          <p:cNvSpPr/>
          <p:nvPr/>
        </p:nvSpPr>
        <p:spPr>
          <a:xfrm>
            <a:off x="4756088" y="1024263"/>
            <a:ext cx="6786418" cy="25766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srgbClr val="FFAA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00" kern="0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10316" y="116664"/>
            <a:ext cx="9622910" cy="585844"/>
          </a:xfrm>
          <a:effectLst>
            <a:outerShdw blurRad="50800" dist="50800" dir="2700000" algn="tl" rotWithShape="0">
              <a:srgbClr val="FF6A00">
                <a:alpha val="40000"/>
              </a:srgbClr>
            </a:outerShdw>
          </a:effectLst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Telecom Industry Dashboard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2131" y="3736338"/>
            <a:ext cx="10970064" cy="301713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Dashboard Sample and Use Case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3074" y="6594855"/>
            <a:ext cx="3466765" cy="309275"/>
          </a:xfrm>
          <a:prstGeom prst="rect">
            <a:avLst/>
          </a:prstGeom>
          <a:noFill/>
        </p:spPr>
        <p:txBody>
          <a:bodyPr wrap="square" tIns="91428" bIns="91428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FFFFFF"/>
                </a:solidFill>
                <a:latin typeface="Segoe UI"/>
              </a:rPr>
              <a:t>* Estimated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259" y="4112980"/>
            <a:ext cx="7736617" cy="233281"/>
          </a:xfrm>
          <a:prstGeom prst="rect">
            <a:avLst/>
          </a:prstGeom>
          <a:solidFill>
            <a:srgbClr val="ED7D3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784" tIns="32000" rIns="308784" bIns="32000" numCol="1" spcCol="1270" anchor="ctr" anchorCtr="0">
            <a:noAutofit/>
          </a:bodyPr>
          <a:lstStyle/>
          <a:p>
            <a:pPr algn="ctr" defTabSz="533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904079" y="4112980"/>
            <a:ext cx="2496670" cy="233281"/>
          </a:xfrm>
          <a:prstGeom prst="rect">
            <a:avLst/>
          </a:prstGeom>
          <a:solidFill>
            <a:srgbClr val="ED7D3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784" tIns="32000" rIns="308784" bIns="32000" numCol="1" spcCol="1270" anchor="ctr" anchorCtr="0">
            <a:noAutofit/>
          </a:bodyPr>
          <a:lstStyle/>
          <a:p>
            <a:pPr algn="ctr" defTabSz="533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49494" y="1057208"/>
            <a:ext cx="3803084" cy="2544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srgbClr val="FFAA7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 dirty="0">
                <a:solidFill>
                  <a:srgbClr val="3F3F3F"/>
                </a:solidFill>
              </a:rPr>
              <a:t>Major Challenges</a:t>
            </a:r>
          </a:p>
          <a:p>
            <a:pPr marL="171433" indent="-17143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F3F3F"/>
                </a:solidFill>
              </a:rPr>
              <a:t>Since the company is Serving in Indian market with major all state where check customer behavior and mainly focus on reduce churn rate and increase revenue.</a:t>
            </a:r>
            <a:endParaRPr lang="en-US" sz="900" dirty="0">
              <a:solidFill>
                <a:srgbClr val="3F3F3F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rgbClr val="3F3F3F"/>
                </a:solidFill>
              </a:rPr>
              <a:t>Our Solution</a:t>
            </a:r>
          </a:p>
          <a:p>
            <a:pPr marL="171433" indent="-17143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F3F3F"/>
                </a:solidFill>
              </a:rPr>
              <a:t>There are 3 Dashboard mainly to solve problem in 3 stages.</a:t>
            </a:r>
          </a:p>
          <a:p>
            <a:pPr marL="171433" indent="-17143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F3F3F"/>
                </a:solidFill>
              </a:rPr>
              <a:t>Management level With improve Management KPI track and improve</a:t>
            </a:r>
          </a:p>
          <a:p>
            <a:pPr marL="171433" indent="-17143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F3F3F"/>
                </a:solidFill>
              </a:rPr>
              <a:t> Network level with network performance improve and tracking</a:t>
            </a:r>
            <a:endParaRPr lang="en-US" sz="900" dirty="0">
              <a:solidFill>
                <a:srgbClr val="3F3F3F"/>
              </a:solidFill>
            </a:endParaRPr>
          </a:p>
          <a:p>
            <a:pPr marL="171433" indent="-17143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F3F3F"/>
                </a:solidFill>
              </a:rPr>
              <a:t>customer level using complain improvement and customer overall history .</a:t>
            </a:r>
            <a:endParaRPr lang="en-US" sz="900" dirty="0">
              <a:solidFill>
                <a:srgbClr val="3F3F3F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5473C4-3697-C542-821C-50F7B0682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648420"/>
              </p:ext>
            </p:extLst>
          </p:nvPr>
        </p:nvGraphicFramePr>
        <p:xfrm>
          <a:off x="4802359" y="1061070"/>
          <a:ext cx="6733782" cy="89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" name="Rectangle 73"/>
          <p:cNvSpPr/>
          <p:nvPr/>
        </p:nvSpPr>
        <p:spPr>
          <a:xfrm>
            <a:off x="655858" y="784430"/>
            <a:ext cx="3824164" cy="30476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Motive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64760" y="784430"/>
            <a:ext cx="6811547" cy="30476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Analytics Pipeline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B395EE-19E2-4B39-9D4B-856B3B1CF147}"/>
              </a:ext>
            </a:extLst>
          </p:cNvPr>
          <p:cNvSpPr txBox="1"/>
          <p:nvPr/>
        </p:nvSpPr>
        <p:spPr>
          <a:xfrm>
            <a:off x="8895689" y="4346262"/>
            <a:ext cx="2505060" cy="2011580"/>
          </a:xfrm>
          <a:prstGeom prst="rect">
            <a:avLst/>
          </a:prstGeom>
          <a:ln>
            <a:solidFill>
              <a:srgbClr val="ED7D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33" indent="-17143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srgbClr val="000000"/>
                </a:solidFill>
              </a:rPr>
              <a:t>Different KPI performance and tracking using this dashboard also get more granularity on week as well day level with geographic bifurcation</a:t>
            </a:r>
            <a:endParaRPr lang="en-US" sz="1000" kern="0" dirty="0">
              <a:solidFill>
                <a:srgbClr val="000000"/>
              </a:solidFill>
            </a:endParaRPr>
          </a:p>
          <a:p>
            <a:pPr marL="171433" indent="-17143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</a:rPr>
              <a:t>Analysis at multiple granularities: </a:t>
            </a:r>
            <a:r>
              <a:rPr lang="en-US" sz="1000" kern="0" dirty="0" smtClean="0">
                <a:solidFill>
                  <a:srgbClr val="000000"/>
                </a:solidFill>
              </a:rPr>
              <a:t>Time duration, KPI, </a:t>
            </a:r>
            <a:r>
              <a:rPr lang="en-US" sz="1000" kern="0" dirty="0">
                <a:solidFill>
                  <a:srgbClr val="000000"/>
                </a:solidFill>
              </a:rPr>
              <a:t>Geography</a:t>
            </a:r>
            <a:r>
              <a:rPr lang="en-US" sz="1000" kern="0" dirty="0" smtClean="0">
                <a:solidFill>
                  <a:srgbClr val="000000"/>
                </a:solidFill>
              </a:rPr>
              <a:t>.</a:t>
            </a:r>
            <a:endParaRPr lang="en-US" sz="1000" kern="0" dirty="0">
              <a:solidFill>
                <a:srgbClr val="000000"/>
              </a:solidFill>
            </a:endParaRPr>
          </a:p>
          <a:p>
            <a:pPr marL="171433" indent="-17143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</a:rPr>
              <a:t>Management </a:t>
            </a:r>
            <a:r>
              <a:rPr lang="en-US" sz="1000" kern="0" dirty="0" smtClean="0">
                <a:solidFill>
                  <a:srgbClr val="000000"/>
                </a:solidFill>
              </a:rPr>
              <a:t>can check </a:t>
            </a:r>
            <a:r>
              <a:rPr lang="en-US" sz="1000" kern="0" dirty="0">
                <a:solidFill>
                  <a:srgbClr val="000000"/>
                </a:solidFill>
              </a:rPr>
              <a:t>Geography wise </a:t>
            </a:r>
            <a:r>
              <a:rPr lang="en-US" sz="1000" kern="0" dirty="0" smtClean="0">
                <a:solidFill>
                  <a:srgbClr val="000000"/>
                </a:solidFill>
              </a:rPr>
              <a:t>Worst and best region as well state and then make further plan for improvement in network.</a:t>
            </a:r>
            <a:endParaRPr lang="en-US" sz="1000" kern="0" dirty="0">
              <a:solidFill>
                <a:srgbClr val="000000"/>
              </a:solidFill>
            </a:endParaRPr>
          </a:p>
          <a:p>
            <a:pPr marL="171433" indent="-17143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</a:rPr>
              <a:t>Ad-Hoc Reports for daily tracking and actions.</a:t>
            </a:r>
          </a:p>
        </p:txBody>
      </p:sp>
      <p:grpSp>
        <p:nvGrpSpPr>
          <p:cNvPr id="30" name="Group"/>
          <p:cNvGrpSpPr/>
          <p:nvPr/>
        </p:nvGrpSpPr>
        <p:grpSpPr>
          <a:xfrm>
            <a:off x="794" y="-491"/>
            <a:ext cx="10481385" cy="6859326"/>
            <a:chOff x="0" y="0"/>
            <a:chExt cx="20965498" cy="13720437"/>
          </a:xfrm>
        </p:grpSpPr>
        <p:sp>
          <p:nvSpPr>
            <p:cNvPr id="31" name="Line"/>
            <p:cNvSpPr/>
            <p:nvPr/>
          </p:nvSpPr>
          <p:spPr>
            <a:xfrm flipV="1">
              <a:off x="19877404" y="1875"/>
              <a:ext cx="1088095" cy="1088095"/>
            </a:xfrm>
            <a:prstGeom prst="line">
              <a:avLst/>
            </a:prstGeom>
            <a:noFill/>
            <a:ln w="12700" cap="flat">
              <a:solidFill>
                <a:srgbClr val="FCA700"/>
              </a:solidFill>
              <a:prstDash val="solid"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32" name="Line"/>
            <p:cNvSpPr/>
            <p:nvPr/>
          </p:nvSpPr>
          <p:spPr>
            <a:xfrm flipV="1">
              <a:off x="18196948" y="-1"/>
              <a:ext cx="2579713" cy="2579714"/>
            </a:xfrm>
            <a:prstGeom prst="line">
              <a:avLst/>
            </a:prstGeom>
            <a:noFill/>
            <a:ln w="12700" cap="flat">
              <a:solidFill>
                <a:srgbClr val="1D95C9"/>
              </a:solidFill>
              <a:prstDash val="solid"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3" name="Line"/>
            <p:cNvSpPr/>
            <p:nvPr/>
          </p:nvSpPr>
          <p:spPr>
            <a:xfrm flipV="1">
              <a:off x="13711551" y="12851345"/>
              <a:ext cx="869092" cy="869092"/>
            </a:xfrm>
            <a:prstGeom prst="line">
              <a:avLst/>
            </a:prstGeom>
            <a:noFill/>
            <a:ln w="12700" cap="flat">
              <a:solidFill>
                <a:srgbClr val="FCA700"/>
              </a:solidFill>
              <a:prstDash val="solid"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35" name="Line"/>
            <p:cNvSpPr/>
            <p:nvPr/>
          </p:nvSpPr>
          <p:spPr>
            <a:xfrm flipV="1">
              <a:off x="0" y="9074543"/>
              <a:ext cx="1914772" cy="1914773"/>
            </a:xfrm>
            <a:prstGeom prst="line">
              <a:avLst/>
            </a:prstGeom>
            <a:noFill/>
            <a:ln w="12700" cap="flat">
              <a:solidFill>
                <a:srgbClr val="FCA700"/>
              </a:solidFill>
              <a:prstDash val="solid"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  <p:sp>
          <p:nvSpPr>
            <p:cNvPr id="34" name="Line"/>
            <p:cNvSpPr/>
            <p:nvPr/>
          </p:nvSpPr>
          <p:spPr>
            <a:xfrm flipV="1">
              <a:off x="0" y="7330425"/>
              <a:ext cx="4116090" cy="4116091"/>
            </a:xfrm>
            <a:prstGeom prst="line">
              <a:avLst/>
            </a:prstGeom>
            <a:noFill/>
            <a:ln w="12700" cap="flat">
              <a:solidFill>
                <a:srgbClr val="1D95C9"/>
              </a:solidFill>
              <a:prstDash val="solid"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412709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C6B1B2D-1F7C-0345-9505-2990F205AD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63" y="2152846"/>
            <a:ext cx="612155" cy="624031"/>
          </a:xfrm>
          <a:prstGeom prst="rect">
            <a:avLst/>
          </a:prstGeom>
        </p:spPr>
      </p:pic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C1ADF5ED-B7A8-674D-8754-9F8FC6A20D03}"/>
              </a:ext>
            </a:extLst>
          </p:cNvPr>
          <p:cNvSpPr/>
          <p:nvPr/>
        </p:nvSpPr>
        <p:spPr>
          <a:xfrm>
            <a:off x="5395481" y="1711572"/>
            <a:ext cx="1360088" cy="1857917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28" rtlCol="0" anchor="ctr"/>
          <a:lstStyle/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  <a:cs typeface="Calibri" panose="020F0502020204030204" pitchFamily="34" charset="0"/>
              </a:rPr>
              <a:t>Overall data taken for network dashboard from Network server on day level and then perform and check KPI data</a:t>
            </a:r>
          </a:p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  <a:cs typeface="Calibri" panose="020F0502020204030204" pitchFamily="34" charset="0"/>
              </a:rPr>
              <a:t>Customer level data taken from customer portal HPSM where overall customer details</a:t>
            </a:r>
            <a:endParaRPr lang="en-US" sz="9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F2A4A6FC-477C-0642-A0E8-D742F0979340}"/>
              </a:ext>
            </a:extLst>
          </p:cNvPr>
          <p:cNvSpPr/>
          <p:nvPr/>
        </p:nvSpPr>
        <p:spPr>
          <a:xfrm>
            <a:off x="7690268" y="1711571"/>
            <a:ext cx="1360088" cy="1857917"/>
          </a:xfrm>
          <a:prstGeom prst="roundRect">
            <a:avLst>
              <a:gd name="adj" fmla="val 16667"/>
            </a:avLst>
          </a:prstGeom>
          <a:noFill/>
          <a:ln>
            <a:solidFill>
              <a:srgbClr val="A5A5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28" rtlCol="0" anchor="ctr"/>
          <a:lstStyle/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All received data will be stored and when require use of SQL and Excel work for further.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1936A209-6397-B74C-801D-00FAA8F2E515}"/>
              </a:ext>
            </a:extLst>
          </p:cNvPr>
          <p:cNvSpPr/>
          <p:nvPr/>
        </p:nvSpPr>
        <p:spPr>
          <a:xfrm>
            <a:off x="9838398" y="1720336"/>
            <a:ext cx="1360088" cy="185791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28" rtlCol="0" anchor="ctr"/>
          <a:lstStyle/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Monthly,weekly</a:t>
            </a: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 and daily refresh plan for updated data.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</a:rPr>
              <a:t>Track geography, </a:t>
            </a: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Segment as well demographic segment with KPI.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33FB1271-43CC-C54A-A5BC-D4EFE980DEDB}"/>
              </a:ext>
            </a:extLst>
          </p:cNvPr>
          <p:cNvSpPr/>
          <p:nvPr/>
        </p:nvSpPr>
        <p:spPr>
          <a:xfrm>
            <a:off x="4495815" y="4501552"/>
            <a:ext cx="3979424" cy="185791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28" rtlCol="0" anchor="ctr"/>
          <a:lstStyle/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</a:rPr>
              <a:t>This dashboard shows a portion of what information can be viewed by </a:t>
            </a: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Network Employee at </a:t>
            </a:r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</a:rPr>
              <a:t>the HQ.</a:t>
            </a:r>
          </a:p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</a:rPr>
              <a:t>The use case shown here is for the performance of the </a:t>
            </a: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Network with different main KPI on daily weekly and monthly basis as well detail bifurcation in Region and states for deep dive analysis.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09527" indent="-109527" algn="just">
              <a:buClr>
                <a:srgbClr val="FF6A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.Top and Bottom perform Region and state also identify and which help to improve network performance.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555" y="1994180"/>
            <a:ext cx="634978" cy="1021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523" y="4391118"/>
            <a:ext cx="3309595" cy="20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298</Words>
  <Application>Microsoft Office PowerPoint</Application>
  <PresentationFormat>Widescreen</PresentationFormat>
  <Paragraphs>31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Verma</dc:creator>
  <cp:lastModifiedBy>Innovatics</cp:lastModifiedBy>
  <cp:revision>16</cp:revision>
  <dcterms:created xsi:type="dcterms:W3CDTF">2021-06-16T15:25:36Z</dcterms:created>
  <dcterms:modified xsi:type="dcterms:W3CDTF">2022-04-13T07:26:10Z</dcterms:modified>
</cp:coreProperties>
</file>