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0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2"/>
    <a:srgbClr val="FFC002"/>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7059"/>
  </p:normalViewPr>
  <p:slideViewPr>
    <p:cSldViewPr snapToGrid="0" snapToObjects="1">
      <p:cViewPr varScale="1">
        <p:scale>
          <a:sx n="75" d="100"/>
          <a:sy n="75" d="100"/>
        </p:scale>
        <p:origin x="3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A143E-E53B-8048-9E59-FEA8D49820AD}" type="doc">
      <dgm:prSet loTypeId="urn:microsoft.com/office/officeart/2005/8/layout/hProcess9" loCatId="process" qsTypeId="urn:microsoft.com/office/officeart/2005/8/quickstyle/simple1" qsCatId="simple" csTypeId="urn:microsoft.com/office/officeart/2005/8/colors/colorful1" csCatId="colorful" phldr="1"/>
      <dgm:spPr/>
    </dgm:pt>
    <dgm:pt modelId="{F211D088-EB3B-7847-9236-386502E084C8}">
      <dgm:prSet phldrT="[Text]"/>
      <dgm:spPr/>
      <dgm:t>
        <a:bodyPr/>
        <a:lstStyle/>
        <a:p>
          <a:r>
            <a:rPr lang="en-GB" dirty="0"/>
            <a:t>Marketing Tools and Platforms</a:t>
          </a:r>
        </a:p>
      </dgm:t>
    </dgm:pt>
    <dgm:pt modelId="{5E9A33E4-B0D9-9E45-BFF1-F5160AF096D8}" type="parTrans" cxnId="{31145755-DBFD-614E-ACA5-ED2AE9F7557D}">
      <dgm:prSet/>
      <dgm:spPr/>
      <dgm:t>
        <a:bodyPr/>
        <a:lstStyle/>
        <a:p>
          <a:endParaRPr lang="en-GB"/>
        </a:p>
      </dgm:t>
    </dgm:pt>
    <dgm:pt modelId="{2B255483-2812-324E-A878-782EB64517C1}" type="sibTrans" cxnId="{31145755-DBFD-614E-ACA5-ED2AE9F7557D}">
      <dgm:prSet/>
      <dgm:spPr/>
      <dgm:t>
        <a:bodyPr/>
        <a:lstStyle/>
        <a:p>
          <a:endParaRPr lang="en-GB"/>
        </a:p>
      </dgm:t>
    </dgm:pt>
    <dgm:pt modelId="{1018E077-A299-284B-9A1D-6ABE7F911A44}">
      <dgm:prSet phldrT="[Text]"/>
      <dgm:spPr/>
      <dgm:t>
        <a:bodyPr/>
        <a:lstStyle/>
        <a:p>
          <a:r>
            <a:rPr lang="en-GB" dirty="0"/>
            <a:t>Data Transformation</a:t>
          </a:r>
        </a:p>
      </dgm:t>
    </dgm:pt>
    <dgm:pt modelId="{281B7B6A-92B9-3647-9216-2D7DF8FBFE21}" type="parTrans" cxnId="{1B9EF56D-9DD2-8E46-9407-4D1CD85DC28B}">
      <dgm:prSet/>
      <dgm:spPr/>
      <dgm:t>
        <a:bodyPr/>
        <a:lstStyle/>
        <a:p>
          <a:endParaRPr lang="en-GB"/>
        </a:p>
      </dgm:t>
    </dgm:pt>
    <dgm:pt modelId="{49B31DC5-9C1B-6342-84FC-793D343D282A}" type="sibTrans" cxnId="{1B9EF56D-9DD2-8E46-9407-4D1CD85DC28B}">
      <dgm:prSet/>
      <dgm:spPr/>
      <dgm:t>
        <a:bodyPr/>
        <a:lstStyle/>
        <a:p>
          <a:endParaRPr lang="en-GB"/>
        </a:p>
      </dgm:t>
    </dgm:pt>
    <dgm:pt modelId="{24700EDE-A4B6-9D43-A98B-D5FBAD3A48BB}">
      <dgm:prSet phldrT="[Text]"/>
      <dgm:spPr/>
      <dgm:t>
        <a:bodyPr/>
        <a:lstStyle/>
        <a:p>
          <a:r>
            <a:rPr lang="en-GB" dirty="0"/>
            <a:t>Business Intelligence Tools</a:t>
          </a:r>
        </a:p>
      </dgm:t>
    </dgm:pt>
    <dgm:pt modelId="{E9F318C7-D503-F248-8CE9-AB0AF13E6AE5}" type="parTrans" cxnId="{3A5D0E19-92C9-9047-A92B-8FE9C2907063}">
      <dgm:prSet/>
      <dgm:spPr/>
      <dgm:t>
        <a:bodyPr/>
        <a:lstStyle/>
        <a:p>
          <a:endParaRPr lang="en-GB"/>
        </a:p>
      </dgm:t>
    </dgm:pt>
    <dgm:pt modelId="{EE64D9C3-3E15-D244-AA03-5E6D81358B63}" type="sibTrans" cxnId="{3A5D0E19-92C9-9047-A92B-8FE9C2907063}">
      <dgm:prSet/>
      <dgm:spPr/>
      <dgm:t>
        <a:bodyPr/>
        <a:lstStyle/>
        <a:p>
          <a:endParaRPr lang="en-GB"/>
        </a:p>
      </dgm:t>
    </dgm:pt>
    <dgm:pt modelId="{6EA1100B-B3EF-134E-9015-80A59B5C6441}" type="pres">
      <dgm:prSet presAssocID="{B58A143E-E53B-8048-9E59-FEA8D49820AD}" presName="CompostProcess" presStyleCnt="0">
        <dgm:presLayoutVars>
          <dgm:dir/>
          <dgm:resizeHandles val="exact"/>
        </dgm:presLayoutVars>
      </dgm:prSet>
      <dgm:spPr/>
    </dgm:pt>
    <dgm:pt modelId="{50E4F346-EED0-1D4A-AF79-7C0BACCA13D2}" type="pres">
      <dgm:prSet presAssocID="{B58A143E-E53B-8048-9E59-FEA8D49820AD}" presName="arrow" presStyleLbl="bgShp" presStyleIdx="0" presStyleCnt="1" custScaleX="117647"/>
      <dgm:spPr/>
    </dgm:pt>
    <dgm:pt modelId="{B6C119A9-BC64-204F-B8A3-BFF76D4A9818}" type="pres">
      <dgm:prSet presAssocID="{B58A143E-E53B-8048-9E59-FEA8D49820AD}" presName="linearProcess" presStyleCnt="0"/>
      <dgm:spPr/>
    </dgm:pt>
    <dgm:pt modelId="{7DC4769F-134D-7A41-B9D2-14A2288E37AA}" type="pres">
      <dgm:prSet presAssocID="{F211D088-EB3B-7847-9236-386502E084C8}" presName="textNode" presStyleLbl="node1" presStyleIdx="0" presStyleCnt="3">
        <dgm:presLayoutVars>
          <dgm:bulletEnabled val="1"/>
        </dgm:presLayoutVars>
      </dgm:prSet>
      <dgm:spPr/>
      <dgm:t>
        <a:bodyPr/>
        <a:lstStyle/>
        <a:p>
          <a:endParaRPr lang="en-US"/>
        </a:p>
      </dgm:t>
    </dgm:pt>
    <dgm:pt modelId="{4AA1EFAB-7EBB-C44B-AB00-76E4337849FF}" type="pres">
      <dgm:prSet presAssocID="{2B255483-2812-324E-A878-782EB64517C1}" presName="sibTrans" presStyleCnt="0"/>
      <dgm:spPr/>
    </dgm:pt>
    <dgm:pt modelId="{51461EA3-F055-8C40-82E2-EA9CD4E5CC00}" type="pres">
      <dgm:prSet presAssocID="{1018E077-A299-284B-9A1D-6ABE7F911A44}" presName="textNode" presStyleLbl="node1" presStyleIdx="1" presStyleCnt="3">
        <dgm:presLayoutVars>
          <dgm:bulletEnabled val="1"/>
        </dgm:presLayoutVars>
      </dgm:prSet>
      <dgm:spPr/>
      <dgm:t>
        <a:bodyPr/>
        <a:lstStyle/>
        <a:p>
          <a:endParaRPr lang="en-US"/>
        </a:p>
      </dgm:t>
    </dgm:pt>
    <dgm:pt modelId="{C22506B9-84F5-E14D-9ADD-41AF3DDBC38A}" type="pres">
      <dgm:prSet presAssocID="{49B31DC5-9C1B-6342-84FC-793D343D282A}" presName="sibTrans" presStyleCnt="0"/>
      <dgm:spPr/>
    </dgm:pt>
    <dgm:pt modelId="{C3AE73A5-E26D-F948-8A98-3469A25B86EF}" type="pres">
      <dgm:prSet presAssocID="{24700EDE-A4B6-9D43-A98B-D5FBAD3A48BB}" presName="textNode" presStyleLbl="node1" presStyleIdx="2" presStyleCnt="3">
        <dgm:presLayoutVars>
          <dgm:bulletEnabled val="1"/>
        </dgm:presLayoutVars>
      </dgm:prSet>
      <dgm:spPr/>
      <dgm:t>
        <a:bodyPr/>
        <a:lstStyle/>
        <a:p>
          <a:endParaRPr lang="en-US"/>
        </a:p>
      </dgm:t>
    </dgm:pt>
  </dgm:ptLst>
  <dgm:cxnLst>
    <dgm:cxn modelId="{B3C5B22E-A662-2442-9608-B5FB2903E263}" type="presOf" srcId="{1018E077-A299-284B-9A1D-6ABE7F911A44}" destId="{51461EA3-F055-8C40-82E2-EA9CD4E5CC00}" srcOrd="0" destOrd="0" presId="urn:microsoft.com/office/officeart/2005/8/layout/hProcess9"/>
    <dgm:cxn modelId="{E10C7E63-EDE7-C146-8BC9-AA31D6708F2A}" type="presOf" srcId="{B58A143E-E53B-8048-9E59-FEA8D49820AD}" destId="{6EA1100B-B3EF-134E-9015-80A59B5C6441}" srcOrd="0" destOrd="0" presId="urn:microsoft.com/office/officeart/2005/8/layout/hProcess9"/>
    <dgm:cxn modelId="{4A7BB93B-6577-F849-8FDA-A27186A60C4A}" type="presOf" srcId="{F211D088-EB3B-7847-9236-386502E084C8}" destId="{7DC4769F-134D-7A41-B9D2-14A2288E37AA}" srcOrd="0" destOrd="0" presId="urn:microsoft.com/office/officeart/2005/8/layout/hProcess9"/>
    <dgm:cxn modelId="{1B9EF56D-9DD2-8E46-9407-4D1CD85DC28B}" srcId="{B58A143E-E53B-8048-9E59-FEA8D49820AD}" destId="{1018E077-A299-284B-9A1D-6ABE7F911A44}" srcOrd="1" destOrd="0" parTransId="{281B7B6A-92B9-3647-9216-2D7DF8FBFE21}" sibTransId="{49B31DC5-9C1B-6342-84FC-793D343D282A}"/>
    <dgm:cxn modelId="{3A5D0E19-92C9-9047-A92B-8FE9C2907063}" srcId="{B58A143E-E53B-8048-9E59-FEA8D49820AD}" destId="{24700EDE-A4B6-9D43-A98B-D5FBAD3A48BB}" srcOrd="2" destOrd="0" parTransId="{E9F318C7-D503-F248-8CE9-AB0AF13E6AE5}" sibTransId="{EE64D9C3-3E15-D244-AA03-5E6D81358B63}"/>
    <dgm:cxn modelId="{F6202E86-C7F0-ED4E-9E7E-CC1A252F1316}" type="presOf" srcId="{24700EDE-A4B6-9D43-A98B-D5FBAD3A48BB}" destId="{C3AE73A5-E26D-F948-8A98-3469A25B86EF}" srcOrd="0" destOrd="0" presId="urn:microsoft.com/office/officeart/2005/8/layout/hProcess9"/>
    <dgm:cxn modelId="{31145755-DBFD-614E-ACA5-ED2AE9F7557D}" srcId="{B58A143E-E53B-8048-9E59-FEA8D49820AD}" destId="{F211D088-EB3B-7847-9236-386502E084C8}" srcOrd="0" destOrd="0" parTransId="{5E9A33E4-B0D9-9E45-BFF1-F5160AF096D8}" sibTransId="{2B255483-2812-324E-A878-782EB64517C1}"/>
    <dgm:cxn modelId="{618B5B09-E1CA-474B-A339-6F982CAA1243}" type="presParOf" srcId="{6EA1100B-B3EF-134E-9015-80A59B5C6441}" destId="{50E4F346-EED0-1D4A-AF79-7C0BACCA13D2}" srcOrd="0" destOrd="0" presId="urn:microsoft.com/office/officeart/2005/8/layout/hProcess9"/>
    <dgm:cxn modelId="{95EB006E-F7DE-8E40-B669-973C03320D3C}" type="presParOf" srcId="{6EA1100B-B3EF-134E-9015-80A59B5C6441}" destId="{B6C119A9-BC64-204F-B8A3-BFF76D4A9818}" srcOrd="1" destOrd="0" presId="urn:microsoft.com/office/officeart/2005/8/layout/hProcess9"/>
    <dgm:cxn modelId="{0CA9B887-138C-9640-B1C5-53D988761078}" type="presParOf" srcId="{B6C119A9-BC64-204F-B8A3-BFF76D4A9818}" destId="{7DC4769F-134D-7A41-B9D2-14A2288E37AA}" srcOrd="0" destOrd="0" presId="urn:microsoft.com/office/officeart/2005/8/layout/hProcess9"/>
    <dgm:cxn modelId="{035717D9-2E7F-3B4C-A478-D050DA6918EA}" type="presParOf" srcId="{B6C119A9-BC64-204F-B8A3-BFF76D4A9818}" destId="{4AA1EFAB-7EBB-C44B-AB00-76E4337849FF}" srcOrd="1" destOrd="0" presId="urn:microsoft.com/office/officeart/2005/8/layout/hProcess9"/>
    <dgm:cxn modelId="{799E3D15-154F-BA47-A60A-97F30A27C9C8}" type="presParOf" srcId="{B6C119A9-BC64-204F-B8A3-BFF76D4A9818}" destId="{51461EA3-F055-8C40-82E2-EA9CD4E5CC00}" srcOrd="2" destOrd="0" presId="urn:microsoft.com/office/officeart/2005/8/layout/hProcess9"/>
    <dgm:cxn modelId="{27193394-48F5-B14B-A30A-8D02DBA28C01}" type="presParOf" srcId="{B6C119A9-BC64-204F-B8A3-BFF76D4A9818}" destId="{C22506B9-84F5-E14D-9ADD-41AF3DDBC38A}" srcOrd="3" destOrd="0" presId="urn:microsoft.com/office/officeart/2005/8/layout/hProcess9"/>
    <dgm:cxn modelId="{B14E8DF5-DD7B-0743-9586-4067EA5B96AC}" type="presParOf" srcId="{B6C119A9-BC64-204F-B8A3-BFF76D4A9818}" destId="{C3AE73A5-E26D-F948-8A98-3469A25B86EF}"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F346-EED0-1D4A-AF79-7C0BACCA13D2}">
      <dsp:nvSpPr>
        <dsp:cNvPr id="0" name=""/>
        <dsp:cNvSpPr/>
      </dsp:nvSpPr>
      <dsp:spPr>
        <a:xfrm>
          <a:off x="1" y="0"/>
          <a:ext cx="6733778" cy="89181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4769F-134D-7A41-B9D2-14A2288E37AA}">
      <dsp:nvSpPr>
        <dsp:cNvPr id="0" name=""/>
        <dsp:cNvSpPr/>
      </dsp:nvSpPr>
      <dsp:spPr>
        <a:xfrm>
          <a:off x="228185" y="267543"/>
          <a:ext cx="2020134" cy="3567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Marketing Tools and Platforms</a:t>
          </a:r>
        </a:p>
      </dsp:txBody>
      <dsp:txXfrm>
        <a:off x="245599" y="284957"/>
        <a:ext cx="1985306" cy="321896"/>
      </dsp:txXfrm>
    </dsp:sp>
    <dsp:sp modelId="{51461EA3-F055-8C40-82E2-EA9CD4E5CC00}">
      <dsp:nvSpPr>
        <dsp:cNvPr id="0" name=""/>
        <dsp:cNvSpPr/>
      </dsp:nvSpPr>
      <dsp:spPr>
        <a:xfrm>
          <a:off x="2356823" y="267543"/>
          <a:ext cx="2020134" cy="35672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Data Transformation</a:t>
          </a:r>
        </a:p>
      </dsp:txBody>
      <dsp:txXfrm>
        <a:off x="2374237" y="284957"/>
        <a:ext cx="1985306" cy="321896"/>
      </dsp:txXfrm>
    </dsp:sp>
    <dsp:sp modelId="{C3AE73A5-E26D-F948-8A98-3469A25B86EF}">
      <dsp:nvSpPr>
        <dsp:cNvPr id="0" name=""/>
        <dsp:cNvSpPr/>
      </dsp:nvSpPr>
      <dsp:spPr>
        <a:xfrm>
          <a:off x="4485461" y="267543"/>
          <a:ext cx="2020134" cy="35672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Business Intelligence Tools</a:t>
          </a:r>
        </a:p>
      </dsp:txBody>
      <dsp:txXfrm>
        <a:off x="4502875" y="284957"/>
        <a:ext cx="1985306" cy="3218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4C88-A895-3048-B7BA-B396F17368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115B6ED-386D-1F45-9EF5-3288F005D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4802B27-B57C-6B4B-AD16-8E1EC5D445DC}"/>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5" name="Footer Placeholder 4">
            <a:extLst>
              <a:ext uri="{FF2B5EF4-FFF2-40B4-BE49-F238E27FC236}">
                <a16:creationId xmlns:a16="http://schemas.microsoft.com/office/drawing/2014/main" id="{FF4C6474-811F-E54B-B643-98703AE6D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B9F0F-9DD5-5249-8AB6-F2E5B5D3840B}"/>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11426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8C3F-0E27-7E47-937D-1EDAE4671CC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5202C9-B574-8C45-A6B0-EF76E10BBE6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41DBDB-5DBB-5A49-B077-A7767A288E7B}"/>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5" name="Footer Placeholder 4">
            <a:extLst>
              <a:ext uri="{FF2B5EF4-FFF2-40B4-BE49-F238E27FC236}">
                <a16:creationId xmlns:a16="http://schemas.microsoft.com/office/drawing/2014/main" id="{FA83A9F5-E4B2-2A40-8B73-082A05B74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5E11F-3C6B-3E44-86FB-1B1234DF59B5}"/>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90823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24C5E-B85C-B64F-98EF-9E8D341FFA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A30048-8D7D-B541-8771-A3989D8B4EF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4AB3BE-A932-5846-AFF1-107878748CB3}"/>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5" name="Footer Placeholder 4">
            <a:extLst>
              <a:ext uri="{FF2B5EF4-FFF2-40B4-BE49-F238E27FC236}">
                <a16:creationId xmlns:a16="http://schemas.microsoft.com/office/drawing/2014/main" id="{BFC0E96B-92A0-8E41-B53A-14E33B01A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AB779-C200-3F46-B00F-DE316EABCC29}"/>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403985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srcRect l="13673" r="69614" b="31339"/>
          <a:stretch/>
        </p:blipFill>
        <p:spPr>
          <a:xfrm>
            <a:off x="11416482" y="135998"/>
            <a:ext cx="649621" cy="767926"/>
          </a:xfrm>
          <a:prstGeom prst="rect">
            <a:avLst/>
          </a:prstGeom>
          <a:ln>
            <a:noFill/>
          </a:ln>
          <a:effectLst>
            <a:outerShdw blurRad="292100" dist="139700" dir="2700000" algn="tl" rotWithShape="0">
              <a:srgbClr val="333333">
                <a:alpha val="65000"/>
              </a:srgbClr>
            </a:outerShdw>
          </a:effectLst>
        </p:spPr>
      </p:pic>
      <p:grpSp>
        <p:nvGrpSpPr>
          <p:cNvPr id="23" name="Group"/>
          <p:cNvGrpSpPr/>
          <p:nvPr userDrawn="1"/>
        </p:nvGrpSpPr>
        <p:grpSpPr>
          <a:xfrm>
            <a:off x="794" y="-938"/>
            <a:ext cx="10481385" cy="6860219"/>
            <a:chOff x="0" y="0"/>
            <a:chExt cx="20965498" cy="13720437"/>
          </a:xfrm>
        </p:grpSpPr>
        <p:sp>
          <p:nvSpPr>
            <p:cNvPr id="24" name="Line"/>
            <p:cNvSpPr/>
            <p:nvPr/>
          </p:nvSpPr>
          <p:spPr>
            <a:xfrm flipV="1">
              <a:off x="19877404" y="1875"/>
              <a:ext cx="1088095" cy="1088095"/>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25" name="Line"/>
            <p:cNvSpPr/>
            <p:nvPr/>
          </p:nvSpPr>
          <p:spPr>
            <a:xfrm flipV="1">
              <a:off x="18196948" y="-1"/>
              <a:ext cx="2579713" cy="2579714"/>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26"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27"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28"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grpSp>
    </p:spTree>
    <p:extLst>
      <p:ext uri="{BB962C8B-B14F-4D97-AF65-F5344CB8AC3E}">
        <p14:creationId xmlns:p14="http://schemas.microsoft.com/office/powerpoint/2010/main" val="118028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957E-A87F-F742-9BCA-B889EB3747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8F7B779-D6C9-0D4F-B3DD-23CD56D487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EE73EB-31E8-D043-A582-643AE93951ED}"/>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5" name="Footer Placeholder 4">
            <a:extLst>
              <a:ext uri="{FF2B5EF4-FFF2-40B4-BE49-F238E27FC236}">
                <a16:creationId xmlns:a16="http://schemas.microsoft.com/office/drawing/2014/main" id="{D06D3539-6210-A944-AE8D-C502CFBFB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0877-6292-9344-8E6E-E80974EBC38A}"/>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73693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C1A4-2753-1942-A6D5-2E9C152AAA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37F297C-BF7A-2D45-BCDF-3F91F020A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03CE1E-AE67-6E48-8443-5371DB4E8D03}"/>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5" name="Footer Placeholder 4">
            <a:extLst>
              <a:ext uri="{FF2B5EF4-FFF2-40B4-BE49-F238E27FC236}">
                <a16:creationId xmlns:a16="http://schemas.microsoft.com/office/drawing/2014/main" id="{3219EF42-F8E5-7D45-A998-6461ADFE5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F9D2B-27CF-EC49-99C4-A5FAF8518134}"/>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53706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88F8-D006-2743-B8E1-5D0CB2EF5B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630D06-CAA7-364A-ACB6-FC778C404C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DC9EBE9-B8F8-E24E-9F0E-1176053E8D3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E4979C8-C875-DF47-ADF7-04134CA8DF90}"/>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6" name="Footer Placeholder 5">
            <a:extLst>
              <a:ext uri="{FF2B5EF4-FFF2-40B4-BE49-F238E27FC236}">
                <a16:creationId xmlns:a16="http://schemas.microsoft.com/office/drawing/2014/main" id="{2F15F4E7-9476-3F49-8EF5-35B19B0AC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CDB1D-6F44-824F-87B2-4D7101DAE17E}"/>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12410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3C40-697F-A54C-B188-BE3717DA523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DCA236-4E63-2D4C-90A5-C4B3DE60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872E78-E86E-5A4B-A4C5-2026C85D25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09D134A-99D1-8841-BC0D-57095DF0B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2F34E9-D48D-0840-BE20-1E83CEA371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66863BF-3FCC-0648-8480-A3CB66E8F8C1}"/>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8" name="Footer Placeholder 7">
            <a:extLst>
              <a:ext uri="{FF2B5EF4-FFF2-40B4-BE49-F238E27FC236}">
                <a16:creationId xmlns:a16="http://schemas.microsoft.com/office/drawing/2014/main" id="{FA39D553-9804-A341-A27B-84AEEC70D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58C13E-B1CA-6449-B8A6-528DAD612AFF}"/>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46143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F1DF-6675-EE4C-8DDB-9A12516FCF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8C71B75-5869-8145-BB82-6102FACC9C17}"/>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4" name="Footer Placeholder 3">
            <a:extLst>
              <a:ext uri="{FF2B5EF4-FFF2-40B4-BE49-F238E27FC236}">
                <a16:creationId xmlns:a16="http://schemas.microsoft.com/office/drawing/2014/main" id="{B4FB69FD-3195-124B-AC74-36C636495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AD32D-C777-2942-BD52-5C9475F8B432}"/>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127047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9BA8C-92B5-E34B-AA8C-7B1043E1E5E1}"/>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3" name="Footer Placeholder 2">
            <a:extLst>
              <a:ext uri="{FF2B5EF4-FFF2-40B4-BE49-F238E27FC236}">
                <a16:creationId xmlns:a16="http://schemas.microsoft.com/office/drawing/2014/main" id="{8C54A225-696B-AE43-A60A-2305D18E7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CFA5FA-C1CC-DE4B-849D-01B53D5A2553}"/>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179988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0AD1-A560-E849-A8C7-1F0D68DEFC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0BA5D4-47B7-5549-B3D1-8A796CC71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7F140DF-9BBE-1143-B5A4-86F92EDBF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99E73A-015C-1B42-8DDB-C91DE54707BA}"/>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6" name="Footer Placeholder 5">
            <a:extLst>
              <a:ext uri="{FF2B5EF4-FFF2-40B4-BE49-F238E27FC236}">
                <a16:creationId xmlns:a16="http://schemas.microsoft.com/office/drawing/2014/main" id="{BB5224B9-F1CA-6E4A-9669-220328B45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905EA-46DC-E945-BEBE-052927B3ABF1}"/>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72985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BCFB-75B9-344B-BF6F-22E822530F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38FD692-E64F-6847-8211-33BB840FE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98274-7E0B-9646-AF33-A9941D209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0BE4D7-A4A4-C547-8AB8-416261291390}"/>
              </a:ext>
            </a:extLst>
          </p:cNvPr>
          <p:cNvSpPr>
            <a:spLocks noGrp="1"/>
          </p:cNvSpPr>
          <p:nvPr>
            <p:ph type="dt" sz="half" idx="10"/>
          </p:nvPr>
        </p:nvSpPr>
        <p:spPr/>
        <p:txBody>
          <a:bodyPr/>
          <a:lstStyle/>
          <a:p>
            <a:fld id="{27272F97-10B3-3343-AA24-694AEA2EE0DB}" type="datetimeFigureOut">
              <a:rPr lang="en-US" smtClean="0"/>
              <a:t>7/8/2022</a:t>
            </a:fld>
            <a:endParaRPr lang="en-US"/>
          </a:p>
        </p:txBody>
      </p:sp>
      <p:sp>
        <p:nvSpPr>
          <p:cNvPr id="6" name="Footer Placeholder 5">
            <a:extLst>
              <a:ext uri="{FF2B5EF4-FFF2-40B4-BE49-F238E27FC236}">
                <a16:creationId xmlns:a16="http://schemas.microsoft.com/office/drawing/2014/main" id="{E866FBCA-4137-534D-9D62-13445D741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AD950-7037-D442-AE95-EDB7B2832D55}"/>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83260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42E7E-D301-9D47-A6C1-7D654AFAC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8AD12D-9A9C-A549-B71E-46C6E1497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B7571D-B22E-2C4F-BA63-67C8C5ECC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72F97-10B3-3343-AA24-694AEA2EE0DB}" type="datetimeFigureOut">
              <a:rPr lang="en-US" smtClean="0"/>
              <a:t>7/8/2022</a:t>
            </a:fld>
            <a:endParaRPr lang="en-US"/>
          </a:p>
        </p:txBody>
      </p:sp>
      <p:sp>
        <p:nvSpPr>
          <p:cNvPr id="5" name="Footer Placeholder 4">
            <a:extLst>
              <a:ext uri="{FF2B5EF4-FFF2-40B4-BE49-F238E27FC236}">
                <a16:creationId xmlns:a16="http://schemas.microsoft.com/office/drawing/2014/main" id="{532A733F-C83C-714E-9B74-589B48C84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69015-417B-D844-907A-F3B705C31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61258-8B4D-0842-BF12-8CF9D7C4CAE3}" type="slidenum">
              <a:rPr lang="en-US" smtClean="0"/>
              <a:t>‹#›</a:t>
            </a:fld>
            <a:endParaRPr lang="en-US"/>
          </a:p>
        </p:txBody>
      </p:sp>
    </p:spTree>
    <p:extLst>
      <p:ext uri="{BB962C8B-B14F-4D97-AF65-F5344CB8AC3E}">
        <p14:creationId xmlns:p14="http://schemas.microsoft.com/office/powerpoint/2010/main" val="67397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38149" y="4448878"/>
            <a:ext cx="3177312" cy="2089147"/>
          </a:xfrm>
          <a:prstGeom prst="rect">
            <a:avLst/>
          </a:prstGeom>
        </p:spPr>
      </p:pic>
      <p:pic>
        <p:nvPicPr>
          <p:cNvPr id="2" name="Picture 1"/>
          <p:cNvPicPr>
            <a:picLocks noChangeAspect="1"/>
          </p:cNvPicPr>
          <p:nvPr/>
        </p:nvPicPr>
        <p:blipFill>
          <a:blip r:embed="rId3"/>
          <a:stretch>
            <a:fillRect/>
          </a:stretch>
        </p:blipFill>
        <p:spPr>
          <a:xfrm>
            <a:off x="1087107" y="4374443"/>
            <a:ext cx="3111315" cy="2049903"/>
          </a:xfrm>
          <a:prstGeom prst="rect">
            <a:avLst/>
          </a:prstGeom>
        </p:spPr>
      </p:pic>
      <p:sp>
        <p:nvSpPr>
          <p:cNvPr id="94" name="Rectangle 93"/>
          <p:cNvSpPr/>
          <p:nvPr/>
        </p:nvSpPr>
        <p:spPr>
          <a:xfrm>
            <a:off x="611622" y="3997942"/>
            <a:ext cx="10958247" cy="2576610"/>
          </a:xfrm>
          <a:prstGeom prst="rect">
            <a:avLst/>
          </a:prstGeom>
          <a:solidFill>
            <a:schemeClr val="bg1"/>
          </a:solidFill>
          <a:ln w="3175">
            <a:solidFill>
              <a:schemeClr val="bg1">
                <a:lumMod val="95000"/>
              </a:schemeClr>
            </a:solidFill>
          </a:ln>
          <a:effectLst>
            <a:outerShdw blurRad="25400" dist="38100" dir="2700000" algn="tl" rotWithShape="0">
              <a:srgbClr val="FFAA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endParaRPr lang="en-US" sz="1000" kern="0" dirty="0">
              <a:solidFill>
                <a:srgbClr val="000000"/>
              </a:solidFill>
            </a:endParaRPr>
          </a:p>
        </p:txBody>
      </p:sp>
      <p:sp>
        <p:nvSpPr>
          <p:cNvPr id="29" name="Rectangle 28">
            <a:extLst>
              <a:ext uri="{FF2B5EF4-FFF2-40B4-BE49-F238E27FC236}">
                <a16:creationId xmlns:a16="http://schemas.microsoft.com/office/drawing/2014/main" id="{9BF16360-C1FD-F74F-AC7D-AF440F6840B9}"/>
              </a:ext>
            </a:extLst>
          </p:cNvPr>
          <p:cNvSpPr/>
          <p:nvPr/>
        </p:nvSpPr>
        <p:spPr>
          <a:xfrm>
            <a:off x="4756088" y="1024263"/>
            <a:ext cx="6786418" cy="2637146"/>
          </a:xfrm>
          <a:prstGeom prst="rect">
            <a:avLst/>
          </a:prstGeom>
          <a:solidFill>
            <a:schemeClr val="bg1"/>
          </a:solidFill>
          <a:ln w="3175">
            <a:solidFill>
              <a:schemeClr val="bg1">
                <a:lumMod val="95000"/>
              </a:schemeClr>
            </a:solidFill>
          </a:ln>
          <a:effectLst>
            <a:outerShdw blurRad="25400" dist="38100" dir="2700000" algn="tl" rotWithShape="0">
              <a:srgbClr val="FFAA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endParaRPr lang="en-US" sz="1000" kern="0" dirty="0">
              <a:solidFill>
                <a:srgbClr val="000000"/>
              </a:solidFill>
            </a:endParaRPr>
          </a:p>
        </p:txBody>
      </p:sp>
      <p:sp>
        <p:nvSpPr>
          <p:cNvPr id="7" name="Text Placeholder 6"/>
          <p:cNvSpPr>
            <a:spLocks noGrp="1"/>
          </p:cNvSpPr>
          <p:nvPr>
            <p:ph type="body" sz="quarter" idx="4294967295"/>
          </p:nvPr>
        </p:nvSpPr>
        <p:spPr>
          <a:xfrm>
            <a:off x="610316" y="116664"/>
            <a:ext cx="9622910" cy="585844"/>
          </a:xfrm>
          <a:effectLst>
            <a:outerShdw blurRad="50800" dist="50800" dir="2700000" algn="tl" rotWithShape="0">
              <a:srgbClr val="FF6A00">
                <a:alpha val="40000"/>
              </a:srgbClr>
            </a:outerShdw>
          </a:effectLst>
        </p:spPr>
        <p:txBody>
          <a:bodyPr vert="horz" lIns="0" tIns="0" rIns="0" bIns="0" rtlCol="0" anchor="ctr">
            <a:normAutofit/>
          </a:bodyPr>
          <a:lstStyle/>
          <a:p>
            <a:r>
              <a:rPr lang="en-US" sz="2400" dirty="0" smtClean="0">
                <a:solidFill>
                  <a:schemeClr val="accent6">
                    <a:lumMod val="25000"/>
                  </a:schemeClr>
                </a:solidFill>
                <a:latin typeface="Arial" panose="020B0604020202020204" pitchFamily="34" charset="0"/>
              </a:rPr>
              <a:t>Fleet Management Dashboard</a:t>
            </a:r>
            <a:endParaRPr lang="en-US" sz="2400" dirty="0">
              <a:solidFill>
                <a:srgbClr val="FFFFFF"/>
              </a:solidFill>
              <a:latin typeface="Arial" panose="020B0604020202020204" pitchFamily="34" charset="0"/>
            </a:endParaRPr>
          </a:p>
        </p:txBody>
      </p:sp>
      <p:sp>
        <p:nvSpPr>
          <p:cNvPr id="58" name="Rectangle 57"/>
          <p:cNvSpPr/>
          <p:nvPr/>
        </p:nvSpPr>
        <p:spPr>
          <a:xfrm>
            <a:off x="622131" y="3736338"/>
            <a:ext cx="10970064" cy="301713"/>
          </a:xfrm>
          <a:prstGeom prst="rect">
            <a:avLst/>
          </a:prstGeom>
          <a:solidFill>
            <a:schemeClr val="accent4"/>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Dashboard Sample and Use Case</a:t>
            </a:r>
          </a:p>
        </p:txBody>
      </p:sp>
      <p:sp>
        <p:nvSpPr>
          <p:cNvPr id="60" name="TextBox 59"/>
          <p:cNvSpPr txBox="1"/>
          <p:nvPr/>
        </p:nvSpPr>
        <p:spPr>
          <a:xfrm>
            <a:off x="443074" y="6594855"/>
            <a:ext cx="3466765" cy="309275"/>
          </a:xfrm>
          <a:prstGeom prst="rect">
            <a:avLst/>
          </a:prstGeom>
          <a:noFill/>
        </p:spPr>
        <p:txBody>
          <a:bodyPr wrap="square" tIns="91428" bIns="91428" rtlCol="0" anchor="ctr" anchorCtr="0">
            <a:spAutoFit/>
          </a:bodyPr>
          <a:lstStyle/>
          <a:p>
            <a:pPr>
              <a:lnSpc>
                <a:spcPct val="90000"/>
              </a:lnSpc>
              <a:spcBef>
                <a:spcPts val="600"/>
              </a:spcBef>
              <a:defRPr/>
            </a:pPr>
            <a:r>
              <a:rPr lang="en-US" sz="900" kern="0" dirty="0">
                <a:solidFill>
                  <a:srgbClr val="FFFFFF"/>
                </a:solidFill>
                <a:latin typeface="Segoe UI"/>
              </a:rPr>
              <a:t>* Estimated</a:t>
            </a:r>
          </a:p>
        </p:txBody>
      </p:sp>
      <p:sp>
        <p:nvSpPr>
          <p:cNvPr id="68" name="Rectangle 67"/>
          <p:cNvSpPr/>
          <p:nvPr/>
        </p:nvSpPr>
        <p:spPr>
          <a:xfrm>
            <a:off x="898259" y="4112980"/>
            <a:ext cx="7736617" cy="233281"/>
          </a:xfrm>
          <a:prstGeom prst="rect">
            <a:avLst/>
          </a:prstGeom>
          <a:solidFill>
            <a:srgbClr val="ED7D3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40784" tIns="32000" rIns="308784" bIns="32000" numCol="1" spcCol="1270" anchor="ctr" anchorCtr="0">
            <a:noAutofit/>
          </a:bodyPr>
          <a:lstStyle/>
          <a:p>
            <a:pPr algn="ctr" defTabSz="533347">
              <a:lnSpc>
                <a:spcPct val="90000"/>
              </a:lnSpc>
              <a:spcBef>
                <a:spcPct val="0"/>
              </a:spcBef>
              <a:spcAft>
                <a:spcPct val="35000"/>
              </a:spcAft>
            </a:pPr>
            <a:r>
              <a:rPr lang="en-US" sz="1100" dirty="0">
                <a:solidFill>
                  <a:srgbClr val="FFFFFF"/>
                </a:solidFill>
              </a:rPr>
              <a:t>Dashboard</a:t>
            </a:r>
          </a:p>
        </p:txBody>
      </p:sp>
      <p:sp>
        <p:nvSpPr>
          <p:cNvPr id="83" name="Rectangle 82"/>
          <p:cNvSpPr/>
          <p:nvPr/>
        </p:nvSpPr>
        <p:spPr>
          <a:xfrm>
            <a:off x="8904079" y="4112980"/>
            <a:ext cx="2496670" cy="233281"/>
          </a:xfrm>
          <a:prstGeom prst="rect">
            <a:avLst/>
          </a:prstGeom>
          <a:solidFill>
            <a:srgbClr val="ED7D3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40784" tIns="32000" rIns="308784" bIns="32000" numCol="1" spcCol="1270" anchor="ctr" anchorCtr="0">
            <a:noAutofit/>
          </a:bodyPr>
          <a:lstStyle/>
          <a:p>
            <a:pPr algn="ctr" defTabSz="533347">
              <a:lnSpc>
                <a:spcPct val="90000"/>
              </a:lnSpc>
              <a:spcBef>
                <a:spcPct val="0"/>
              </a:spcBef>
              <a:spcAft>
                <a:spcPct val="35000"/>
              </a:spcAft>
            </a:pPr>
            <a:r>
              <a:rPr lang="en-US" sz="1100" dirty="0">
                <a:solidFill>
                  <a:srgbClr val="FFFFFF"/>
                </a:solidFill>
              </a:rPr>
              <a:t>Benefits</a:t>
            </a:r>
          </a:p>
        </p:txBody>
      </p:sp>
      <p:sp>
        <p:nvSpPr>
          <p:cNvPr id="59" name="Rectangle 58"/>
          <p:cNvSpPr/>
          <p:nvPr/>
        </p:nvSpPr>
        <p:spPr>
          <a:xfrm>
            <a:off x="649494" y="1057208"/>
            <a:ext cx="3803084" cy="2544444"/>
          </a:xfrm>
          <a:prstGeom prst="rect">
            <a:avLst/>
          </a:prstGeom>
          <a:solidFill>
            <a:schemeClr val="bg1"/>
          </a:solidFill>
          <a:ln w="3175">
            <a:solidFill>
              <a:schemeClr val="bg1">
                <a:lumMod val="95000"/>
              </a:schemeClr>
            </a:solidFill>
          </a:ln>
          <a:effectLst>
            <a:outerShdw blurRad="25400" dist="38100" dir="2700000" algn="tl" rotWithShape="0">
              <a:srgbClr val="FFAA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00" b="1" dirty="0">
                <a:solidFill>
                  <a:srgbClr val="3F3F3F"/>
                </a:solidFill>
              </a:rPr>
              <a:t>Major Challenges</a:t>
            </a:r>
          </a:p>
          <a:p>
            <a:pPr marL="171433" indent="-171433">
              <a:spcBef>
                <a:spcPts val="600"/>
              </a:spcBef>
              <a:buFont typeface="Arial" panose="020B0604020202020204" pitchFamily="34" charset="0"/>
              <a:buChar char="•"/>
            </a:pPr>
            <a:r>
              <a:rPr lang="en-US" sz="900" dirty="0" smtClean="0">
                <a:solidFill>
                  <a:srgbClr val="3F3F3F"/>
                </a:solidFill>
              </a:rPr>
              <a:t>Since Company want to reduce cost and increase profit which address over here using different 3 dashboards.</a:t>
            </a:r>
            <a:endParaRPr lang="en-US" sz="900" dirty="0">
              <a:solidFill>
                <a:srgbClr val="3F3F3F"/>
              </a:solidFill>
            </a:endParaRPr>
          </a:p>
          <a:p>
            <a:pPr>
              <a:spcBef>
                <a:spcPts val="600"/>
              </a:spcBef>
            </a:pPr>
            <a:r>
              <a:rPr lang="en-US" sz="1000" b="1" dirty="0">
                <a:solidFill>
                  <a:srgbClr val="3F3F3F"/>
                </a:solidFill>
              </a:rPr>
              <a:t>Our Solution</a:t>
            </a:r>
          </a:p>
          <a:p>
            <a:pPr marL="171433" indent="-171433">
              <a:spcBef>
                <a:spcPts val="600"/>
              </a:spcBef>
              <a:buFont typeface="Arial" panose="020B0604020202020204" pitchFamily="34" charset="0"/>
              <a:buChar char="•"/>
            </a:pPr>
            <a:r>
              <a:rPr lang="en-US" sz="900" dirty="0" smtClean="0">
                <a:solidFill>
                  <a:srgbClr val="3F3F3F"/>
                </a:solidFill>
              </a:rPr>
              <a:t>There are 3 Dashboard mainly to solve problem in 3 stages.</a:t>
            </a:r>
          </a:p>
          <a:p>
            <a:pPr marL="171433" indent="-171433">
              <a:spcBef>
                <a:spcPts val="600"/>
              </a:spcBef>
              <a:buFont typeface="Arial" panose="020B0604020202020204" pitchFamily="34" charset="0"/>
              <a:buChar char="•"/>
            </a:pPr>
            <a:r>
              <a:rPr lang="en-US" sz="900" dirty="0" smtClean="0">
                <a:solidFill>
                  <a:srgbClr val="3F3F3F"/>
                </a:solidFill>
              </a:rPr>
              <a:t>In Fleet Management all Fleet related KPI involve and track all Fleet KPI based on that we decide which fleet better for which route or service.</a:t>
            </a:r>
          </a:p>
          <a:p>
            <a:pPr marL="171433" indent="-171433">
              <a:spcBef>
                <a:spcPts val="600"/>
              </a:spcBef>
              <a:buFont typeface="Arial" panose="020B0604020202020204" pitchFamily="34" charset="0"/>
              <a:buChar char="•"/>
            </a:pPr>
            <a:r>
              <a:rPr lang="en-US" sz="900" dirty="0" smtClean="0">
                <a:solidFill>
                  <a:srgbClr val="3F3F3F"/>
                </a:solidFill>
              </a:rPr>
              <a:t>In Route Cost Summary each route wise cost/revenue and profit identify and track month level detail analysis which route we need to continue or divert.</a:t>
            </a:r>
          </a:p>
          <a:p>
            <a:pPr marL="171433" indent="-171433">
              <a:spcBef>
                <a:spcPts val="600"/>
              </a:spcBef>
              <a:buFont typeface="Arial" panose="020B0604020202020204" pitchFamily="34" charset="0"/>
              <a:buChar char="•"/>
            </a:pPr>
            <a:r>
              <a:rPr lang="en-US" sz="900" dirty="0" smtClean="0">
                <a:solidFill>
                  <a:srgbClr val="3F3F3F"/>
                </a:solidFill>
              </a:rPr>
              <a:t>In Warehouse cost summary each warehouse wise cost/revenue and profit check and based in that identify for which product we need to hold inventory or not and for loss making product at least at which price we cell product so not get lose in business</a:t>
            </a:r>
            <a:endParaRPr lang="en-US" sz="900" dirty="0">
              <a:solidFill>
                <a:srgbClr val="3F3F3F"/>
              </a:solidFill>
            </a:endParaRPr>
          </a:p>
        </p:txBody>
      </p:sp>
      <p:graphicFrame>
        <p:nvGraphicFramePr>
          <p:cNvPr id="5" name="Diagram 4">
            <a:extLst>
              <a:ext uri="{FF2B5EF4-FFF2-40B4-BE49-F238E27FC236}">
                <a16:creationId xmlns:a16="http://schemas.microsoft.com/office/drawing/2014/main" id="{F55473C4-3697-C542-821C-50F7B0682792}"/>
              </a:ext>
            </a:extLst>
          </p:cNvPr>
          <p:cNvGraphicFramePr/>
          <p:nvPr>
            <p:extLst>
              <p:ext uri="{D42A27DB-BD31-4B8C-83A1-F6EECF244321}">
                <p14:modId xmlns:p14="http://schemas.microsoft.com/office/powerpoint/2010/main" val="1369648420"/>
              </p:ext>
            </p:extLst>
          </p:nvPr>
        </p:nvGraphicFramePr>
        <p:xfrm>
          <a:off x="4802359" y="1061070"/>
          <a:ext cx="6733782" cy="891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4" name="Rectangle 73"/>
          <p:cNvSpPr/>
          <p:nvPr/>
        </p:nvSpPr>
        <p:spPr>
          <a:xfrm>
            <a:off x="655858" y="784430"/>
            <a:ext cx="3824164" cy="304760"/>
          </a:xfrm>
          <a:prstGeom prst="rect">
            <a:avLst/>
          </a:prstGeom>
          <a:solidFill>
            <a:schemeClr val="accent4"/>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Motive</a:t>
            </a:r>
          </a:p>
        </p:txBody>
      </p:sp>
      <p:sp>
        <p:nvSpPr>
          <p:cNvPr id="75" name="Rectangle 74"/>
          <p:cNvSpPr/>
          <p:nvPr/>
        </p:nvSpPr>
        <p:spPr>
          <a:xfrm>
            <a:off x="4764760" y="784430"/>
            <a:ext cx="6811547" cy="304760"/>
          </a:xfrm>
          <a:prstGeom prst="rect">
            <a:avLst/>
          </a:prstGeom>
          <a:solidFill>
            <a:schemeClr val="accent4"/>
          </a:solidFill>
          <a:ln w="127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Analytics Pipeline</a:t>
            </a:r>
          </a:p>
        </p:txBody>
      </p:sp>
      <p:sp>
        <p:nvSpPr>
          <p:cNvPr id="93" name="TextBox 92">
            <a:extLst>
              <a:ext uri="{FF2B5EF4-FFF2-40B4-BE49-F238E27FC236}">
                <a16:creationId xmlns:a16="http://schemas.microsoft.com/office/drawing/2014/main" id="{44B395EE-19E2-4B39-9D4B-856B3B1CF147}"/>
              </a:ext>
            </a:extLst>
          </p:cNvPr>
          <p:cNvSpPr txBox="1"/>
          <p:nvPr/>
        </p:nvSpPr>
        <p:spPr>
          <a:xfrm>
            <a:off x="8895689" y="4346262"/>
            <a:ext cx="2505060" cy="2228290"/>
          </a:xfrm>
          <a:prstGeom prst="rect">
            <a:avLst/>
          </a:prstGeom>
          <a:ln>
            <a:solidFill>
              <a:srgbClr val="ED7D3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171433" indent="-171433">
              <a:buClr>
                <a:schemeClr val="accent3"/>
              </a:buClr>
              <a:buFont typeface="Arial" panose="020B0604020202020204" pitchFamily="34" charset="0"/>
              <a:buChar char="•"/>
            </a:pPr>
            <a:endParaRPr lang="en-US" sz="1000" kern="0" dirty="0" smtClean="0">
              <a:solidFill>
                <a:srgbClr val="000000"/>
              </a:solidFill>
            </a:endParaRPr>
          </a:p>
          <a:p>
            <a:pPr marL="171433" indent="-171433">
              <a:buClr>
                <a:schemeClr val="accent3"/>
              </a:buClr>
              <a:buFont typeface="Arial" panose="020B0604020202020204" pitchFamily="34" charset="0"/>
              <a:buChar char="•"/>
            </a:pPr>
            <a:endParaRPr lang="en-US" sz="1000" kern="0" dirty="0">
              <a:solidFill>
                <a:srgbClr val="000000"/>
              </a:solidFill>
            </a:endParaRPr>
          </a:p>
          <a:p>
            <a:pPr marL="171433" indent="-171433">
              <a:buClr>
                <a:schemeClr val="accent3"/>
              </a:buClr>
              <a:buFont typeface="Arial" panose="020B0604020202020204" pitchFamily="34" charset="0"/>
              <a:buChar char="•"/>
            </a:pPr>
            <a:r>
              <a:rPr lang="en-US" sz="1000" kern="0" dirty="0" smtClean="0">
                <a:solidFill>
                  <a:srgbClr val="000000"/>
                </a:solidFill>
              </a:rPr>
              <a:t>Different KPI performance and tracking using dashboard Management can check Fleet performance monthly basis and decide perfect fleet with good capacity and mileage for reduction in cost.</a:t>
            </a:r>
            <a:endParaRPr lang="en-US" sz="1000" kern="0" dirty="0">
              <a:solidFill>
                <a:srgbClr val="000000"/>
              </a:solidFill>
            </a:endParaRPr>
          </a:p>
          <a:p>
            <a:pPr marL="171433" indent="-171433">
              <a:buClr>
                <a:schemeClr val="accent3"/>
              </a:buClr>
              <a:buFont typeface="Arial" panose="020B0604020202020204" pitchFamily="34" charset="0"/>
              <a:buChar char="•"/>
            </a:pPr>
            <a:r>
              <a:rPr lang="en-US" sz="1000" kern="0" dirty="0" smtClean="0">
                <a:solidFill>
                  <a:srgbClr val="000000"/>
                </a:solidFill>
              </a:rPr>
              <a:t>Route cost summary Management can decide which route is more profitable where get higher order and profit margin so based on that which route need to continue or not identify</a:t>
            </a:r>
          </a:p>
          <a:p>
            <a:pPr marL="171433" indent="-171433">
              <a:buClr>
                <a:schemeClr val="accent3"/>
              </a:buClr>
              <a:buFont typeface="Arial" panose="020B0604020202020204" pitchFamily="34" charset="0"/>
              <a:buChar char="•"/>
            </a:pPr>
            <a:r>
              <a:rPr lang="en-US" sz="1000" kern="0" dirty="0" smtClean="0">
                <a:solidFill>
                  <a:srgbClr val="000000"/>
                </a:solidFill>
              </a:rPr>
              <a:t>Warehouse cost summary can identify in which warehouse which inventory need to hold and for product which product not profit making so at which price we can sell  </a:t>
            </a:r>
          </a:p>
          <a:p>
            <a:pPr marL="171433" indent="-171433">
              <a:buClr>
                <a:schemeClr val="accent3"/>
              </a:buClr>
              <a:buFont typeface="Arial" panose="020B0604020202020204" pitchFamily="34" charset="0"/>
              <a:buChar char="•"/>
            </a:pPr>
            <a:endParaRPr lang="en-US" sz="1000" kern="0" dirty="0">
              <a:solidFill>
                <a:srgbClr val="000000"/>
              </a:solidFill>
            </a:endParaRPr>
          </a:p>
        </p:txBody>
      </p:sp>
      <p:grpSp>
        <p:nvGrpSpPr>
          <p:cNvPr id="30" name="Group"/>
          <p:cNvGrpSpPr/>
          <p:nvPr/>
        </p:nvGrpSpPr>
        <p:grpSpPr>
          <a:xfrm>
            <a:off x="794" y="-491"/>
            <a:ext cx="10481385" cy="6859326"/>
            <a:chOff x="0" y="0"/>
            <a:chExt cx="20965498" cy="13720437"/>
          </a:xfrm>
        </p:grpSpPr>
        <p:sp>
          <p:nvSpPr>
            <p:cNvPr id="31" name="Line"/>
            <p:cNvSpPr/>
            <p:nvPr/>
          </p:nvSpPr>
          <p:spPr>
            <a:xfrm flipV="1">
              <a:off x="19877404" y="1875"/>
              <a:ext cx="1088095" cy="1088095"/>
            </a:xfrm>
            <a:prstGeom prst="line">
              <a:avLst/>
            </a:prstGeom>
            <a:noFill/>
            <a:ln w="12700" cap="flat">
              <a:solidFill>
                <a:srgbClr val="FCA700"/>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32" name="Line"/>
            <p:cNvSpPr/>
            <p:nvPr/>
          </p:nvSpPr>
          <p:spPr>
            <a:xfrm flipV="1">
              <a:off x="18196948" y="-1"/>
              <a:ext cx="2579713" cy="2579714"/>
            </a:xfrm>
            <a:prstGeom prst="line">
              <a:avLst/>
            </a:prstGeom>
            <a:noFill/>
            <a:ln w="12700" cap="flat">
              <a:solidFill>
                <a:srgbClr val="1D95C9"/>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33"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35"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34"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grpSp>
      <p:pic>
        <p:nvPicPr>
          <p:cNvPr id="36" name="Picture 35">
            <a:extLst>
              <a:ext uri="{FF2B5EF4-FFF2-40B4-BE49-F238E27FC236}">
                <a16:creationId xmlns:a16="http://schemas.microsoft.com/office/drawing/2014/main" id="{0C6B1B2D-1F7C-0345-9505-2990F205AD2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95763" y="2152846"/>
            <a:ext cx="612155" cy="624031"/>
          </a:xfrm>
          <a:prstGeom prst="rect">
            <a:avLst/>
          </a:prstGeom>
        </p:spPr>
      </p:pic>
      <p:sp>
        <p:nvSpPr>
          <p:cNvPr id="37" name="Rounded Rectangle 6">
            <a:extLst>
              <a:ext uri="{FF2B5EF4-FFF2-40B4-BE49-F238E27FC236}">
                <a16:creationId xmlns:a16="http://schemas.microsoft.com/office/drawing/2014/main" id="{C1ADF5ED-B7A8-674D-8754-9F8FC6A20D03}"/>
              </a:ext>
            </a:extLst>
          </p:cNvPr>
          <p:cNvSpPr/>
          <p:nvPr/>
        </p:nvSpPr>
        <p:spPr>
          <a:xfrm>
            <a:off x="5395481" y="1711572"/>
            <a:ext cx="1360088" cy="1959889"/>
          </a:xfrm>
          <a:prstGeom prst="roundRect">
            <a:avLst>
              <a:gd name="adj" fmla="val 16667"/>
            </a:avLst>
          </a:prstGeom>
          <a:noFill/>
          <a:ln/>
        </p:spPr>
        <p:style>
          <a:lnRef idx="2">
            <a:schemeClr val="accent2"/>
          </a:lnRef>
          <a:fillRef idx="1">
            <a:schemeClr val="lt1"/>
          </a:fillRef>
          <a:effectRef idx="0">
            <a:schemeClr val="accent2"/>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endParaRPr lang="en-US" sz="900" dirty="0" smtClean="0">
              <a:solidFill>
                <a:schemeClr val="tx1"/>
              </a:solidFill>
              <a:cs typeface="Calibri" panose="020F0502020204030204" pitchFamily="34" charset="0"/>
            </a:endParaRPr>
          </a:p>
          <a:p>
            <a:pPr marL="109527" indent="-109527">
              <a:buClr>
                <a:srgbClr val="FF6A00"/>
              </a:buClr>
              <a:buFont typeface="Arial" panose="020B0604020202020204" pitchFamily="34" charset="0"/>
              <a:buChar char="•"/>
            </a:pPr>
            <a:r>
              <a:rPr lang="en-US" sz="900" dirty="0">
                <a:solidFill>
                  <a:schemeClr val="tx1"/>
                </a:solidFill>
                <a:cs typeface="Calibri" panose="020F0502020204030204" pitchFamily="34" charset="0"/>
              </a:rPr>
              <a:t>Overall data taken for Fleet Management Dashboard from Fleet  server on daily activity logs and then perform and check KPI </a:t>
            </a:r>
            <a:r>
              <a:rPr lang="en-US" sz="900" dirty="0" smtClean="0">
                <a:solidFill>
                  <a:schemeClr val="tx1"/>
                </a:solidFill>
                <a:cs typeface="Calibri" panose="020F0502020204030204" pitchFamily="34" charset="0"/>
              </a:rPr>
              <a:t>data</a:t>
            </a:r>
            <a:endParaRPr lang="en-US" sz="900" dirty="0">
              <a:solidFill>
                <a:schemeClr val="tx1"/>
              </a:solidFill>
              <a:cs typeface="Calibri" panose="020F0502020204030204" pitchFamily="34" charset="0"/>
            </a:endParaRPr>
          </a:p>
          <a:p>
            <a:pPr marL="109527" indent="-109527">
              <a:buClr>
                <a:srgbClr val="FF6A00"/>
              </a:buClr>
              <a:buFont typeface="Arial" panose="020B0604020202020204" pitchFamily="34" charset="0"/>
              <a:buChar char="•"/>
            </a:pPr>
            <a:r>
              <a:rPr lang="en-US" sz="900" dirty="0" smtClean="0">
                <a:solidFill>
                  <a:schemeClr val="tx1"/>
                </a:solidFill>
                <a:cs typeface="Calibri" panose="020F0502020204030204" pitchFamily="34" charset="0"/>
              </a:rPr>
              <a:t>Route level Data from route level portal and warehouse data  from warehouse portal.</a:t>
            </a:r>
            <a:endParaRPr lang="en-US" sz="900" dirty="0">
              <a:solidFill>
                <a:schemeClr val="tx1"/>
              </a:solidFill>
              <a:cs typeface="Calibri" panose="020F0502020204030204" pitchFamily="34" charset="0"/>
            </a:endParaRPr>
          </a:p>
        </p:txBody>
      </p:sp>
      <p:sp>
        <p:nvSpPr>
          <p:cNvPr id="38" name="Rounded Rectangle 6">
            <a:extLst>
              <a:ext uri="{FF2B5EF4-FFF2-40B4-BE49-F238E27FC236}">
                <a16:creationId xmlns:a16="http://schemas.microsoft.com/office/drawing/2014/main" id="{F2A4A6FC-477C-0642-A0E8-D742F0979340}"/>
              </a:ext>
            </a:extLst>
          </p:cNvPr>
          <p:cNvSpPr/>
          <p:nvPr/>
        </p:nvSpPr>
        <p:spPr>
          <a:xfrm>
            <a:off x="7690268" y="1711571"/>
            <a:ext cx="1360088" cy="1857917"/>
          </a:xfrm>
          <a:prstGeom prst="roundRect">
            <a:avLst>
              <a:gd name="adj" fmla="val 16667"/>
            </a:avLst>
          </a:prstGeom>
          <a:noFill/>
          <a:ln>
            <a:solidFill>
              <a:srgbClr val="A5A5A5"/>
            </a:solidFill>
          </a:ln>
        </p:spPr>
        <p:style>
          <a:lnRef idx="2">
            <a:schemeClr val="dk1"/>
          </a:lnRef>
          <a:fillRef idx="1">
            <a:schemeClr val="lt1"/>
          </a:fillRef>
          <a:effectRef idx="0">
            <a:schemeClr val="dk1"/>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All received data will be stored and when require use from SQL and Excel work for further and some operation done on tableau prep as well.</a:t>
            </a:r>
            <a:endParaRPr lang="en-US" sz="1000" dirty="0">
              <a:solidFill>
                <a:schemeClr val="tx1"/>
              </a:solidFill>
              <a:cs typeface="Calibri" panose="020F0502020204030204" pitchFamily="34" charset="0"/>
            </a:endParaRPr>
          </a:p>
        </p:txBody>
      </p:sp>
      <p:sp>
        <p:nvSpPr>
          <p:cNvPr id="39" name="Rounded Rectangle 6">
            <a:extLst>
              <a:ext uri="{FF2B5EF4-FFF2-40B4-BE49-F238E27FC236}">
                <a16:creationId xmlns:a16="http://schemas.microsoft.com/office/drawing/2014/main" id="{1936A209-6397-B74C-801D-00FAA8F2E515}"/>
              </a:ext>
            </a:extLst>
          </p:cNvPr>
          <p:cNvSpPr/>
          <p:nvPr/>
        </p:nvSpPr>
        <p:spPr>
          <a:xfrm>
            <a:off x="9838398" y="1720336"/>
            <a:ext cx="1360088" cy="1857917"/>
          </a:xfrm>
          <a:prstGeom prst="roundRect">
            <a:avLst>
              <a:gd name="adj" fmla="val 16667"/>
            </a:avLst>
          </a:prstGeom>
          <a:noFill/>
          <a:ln>
            <a:solidFill>
              <a:srgbClr val="FFC002"/>
            </a:solidFill>
          </a:ln>
        </p:spPr>
        <p:style>
          <a:lnRef idx="2">
            <a:schemeClr val="dk1"/>
          </a:lnRef>
          <a:fillRef idx="1">
            <a:schemeClr val="lt1"/>
          </a:fillRef>
          <a:effectRef idx="0">
            <a:schemeClr val="dk1"/>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r>
              <a:rPr lang="en-US" sz="1000" dirty="0" err="1" smtClean="0">
                <a:solidFill>
                  <a:schemeClr val="tx1"/>
                </a:solidFill>
                <a:cs typeface="Calibri" panose="020F0502020204030204" pitchFamily="34" charset="0"/>
              </a:rPr>
              <a:t>Monthly,weekly</a:t>
            </a:r>
            <a:r>
              <a:rPr lang="en-US" sz="1000" dirty="0" smtClean="0">
                <a:solidFill>
                  <a:schemeClr val="tx1"/>
                </a:solidFill>
                <a:cs typeface="Calibri" panose="020F0502020204030204" pitchFamily="34" charset="0"/>
              </a:rPr>
              <a:t> and daily refresh plan for updated data.</a:t>
            </a:r>
            <a:endParaRPr lang="en-US" sz="1000" dirty="0">
              <a:solidFill>
                <a:schemeClr val="tx1"/>
              </a:solidFill>
              <a:cs typeface="Calibri" panose="020F0502020204030204" pitchFamily="34" charset="0"/>
            </a:endParaRPr>
          </a:p>
          <a:p>
            <a:pPr marL="109527" indent="-109527">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Track Fleet KPI, Route Cost KPI and Warehouse KPI for cost reduction.</a:t>
            </a:r>
            <a:endParaRPr lang="en-US" sz="1000" dirty="0">
              <a:solidFill>
                <a:schemeClr val="tx1"/>
              </a:solidFill>
              <a:cs typeface="Calibri" panose="020F0502020204030204" pitchFamily="34" charset="0"/>
            </a:endParaRPr>
          </a:p>
        </p:txBody>
      </p:sp>
      <p:sp>
        <p:nvSpPr>
          <p:cNvPr id="40" name="Rounded Rectangle 6">
            <a:extLst>
              <a:ext uri="{FF2B5EF4-FFF2-40B4-BE49-F238E27FC236}">
                <a16:creationId xmlns:a16="http://schemas.microsoft.com/office/drawing/2014/main" id="{33FB1271-43CC-C54A-A5BC-D4EFE980DEDB}"/>
              </a:ext>
            </a:extLst>
          </p:cNvPr>
          <p:cNvSpPr/>
          <p:nvPr/>
        </p:nvSpPr>
        <p:spPr>
          <a:xfrm>
            <a:off x="4495815" y="4501552"/>
            <a:ext cx="3979424" cy="1857917"/>
          </a:xfrm>
          <a:prstGeom prst="roundRect">
            <a:avLst>
              <a:gd name="adj" fmla="val 16667"/>
            </a:avLst>
          </a:prstGeom>
          <a:ln/>
        </p:spPr>
        <p:style>
          <a:lnRef idx="2">
            <a:schemeClr val="accent2"/>
          </a:lnRef>
          <a:fillRef idx="1">
            <a:schemeClr val="lt1"/>
          </a:fillRef>
          <a:effectRef idx="0">
            <a:schemeClr val="accent2"/>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r>
              <a:rPr lang="en-US" sz="1000" dirty="0">
                <a:solidFill>
                  <a:schemeClr val="tx1"/>
                </a:solidFill>
                <a:cs typeface="Calibri" panose="020F0502020204030204" pitchFamily="34" charset="0"/>
              </a:rPr>
              <a:t>This dashboard shows a portion of what information can be viewed by </a:t>
            </a:r>
            <a:r>
              <a:rPr lang="en-US" sz="1000" dirty="0" smtClean="0">
                <a:solidFill>
                  <a:schemeClr val="tx1"/>
                </a:solidFill>
                <a:cs typeface="Calibri" panose="020F0502020204030204" pitchFamily="34" charset="0"/>
              </a:rPr>
              <a:t>Fleet Manager.</a:t>
            </a:r>
            <a:endParaRPr lang="en-US" sz="1000" dirty="0">
              <a:solidFill>
                <a:schemeClr val="tx1"/>
              </a:solidFill>
              <a:cs typeface="Calibri" panose="020F0502020204030204" pitchFamily="34" charset="0"/>
            </a:endParaRPr>
          </a:p>
          <a:p>
            <a:pPr marL="109527" indent="-109527" algn="just">
              <a:buClr>
                <a:srgbClr val="FF6A00"/>
              </a:buClr>
              <a:buFont typeface="Arial" panose="020B0604020202020204" pitchFamily="34" charset="0"/>
              <a:buChar char="•"/>
            </a:pPr>
            <a:endParaRPr lang="en-US" sz="1000" dirty="0">
              <a:solidFill>
                <a:schemeClr val="tx1"/>
              </a:solidFill>
              <a:cs typeface="Calibri" panose="020F0502020204030204" pitchFamily="34" charset="0"/>
            </a:endParaRPr>
          </a:p>
          <a:p>
            <a:pPr marL="109527" indent="-109527" algn="just">
              <a:buClr>
                <a:srgbClr val="FF6A00"/>
              </a:buClr>
              <a:buFont typeface="Arial" panose="020B0604020202020204" pitchFamily="34" charset="0"/>
              <a:buChar char="•"/>
            </a:pPr>
            <a:r>
              <a:rPr lang="en-US" sz="1000" dirty="0">
                <a:solidFill>
                  <a:schemeClr val="tx1"/>
                </a:solidFill>
                <a:cs typeface="Calibri" panose="020F0502020204030204" pitchFamily="34" charset="0"/>
              </a:rPr>
              <a:t>The use case shown here is for the performance of the </a:t>
            </a:r>
            <a:r>
              <a:rPr lang="en-US" sz="1000" dirty="0" smtClean="0">
                <a:solidFill>
                  <a:schemeClr val="tx1"/>
                </a:solidFill>
                <a:cs typeface="Calibri" panose="020F0502020204030204" pitchFamily="34" charset="0"/>
              </a:rPr>
              <a:t>Fleet with different mode and  main KPI as well Capacity ,Travel </a:t>
            </a:r>
            <a:r>
              <a:rPr lang="en-US" sz="1000" dirty="0" err="1" smtClean="0">
                <a:solidFill>
                  <a:schemeClr val="tx1"/>
                </a:solidFill>
                <a:cs typeface="Calibri" panose="020F0502020204030204" pitchFamily="34" charset="0"/>
              </a:rPr>
              <a:t>distance,Fuel</a:t>
            </a:r>
            <a:r>
              <a:rPr lang="en-US" sz="1000" dirty="0" smtClean="0">
                <a:solidFill>
                  <a:schemeClr val="tx1"/>
                </a:solidFill>
                <a:cs typeface="Calibri" panose="020F0502020204030204" pitchFamily="34" charset="0"/>
              </a:rPr>
              <a:t> consumed all KPI measure on Monthly level for each Fleet .</a:t>
            </a:r>
            <a:endParaRPr lang="en-US" sz="1000" dirty="0">
              <a:solidFill>
                <a:schemeClr val="tx1"/>
              </a:solidFill>
              <a:cs typeface="Calibri" panose="020F0502020204030204" pitchFamily="34" charset="0"/>
            </a:endParaRPr>
          </a:p>
          <a:p>
            <a:pPr marL="109527" indent="-109527" algn="just">
              <a:buClr>
                <a:srgbClr val="FF6A00"/>
              </a:buClr>
              <a:buFont typeface="Arial" panose="020B0604020202020204" pitchFamily="34" charset="0"/>
              <a:buChar char="•"/>
            </a:pPr>
            <a:endParaRPr lang="en-US" sz="1000" dirty="0" smtClean="0">
              <a:solidFill>
                <a:schemeClr val="tx1"/>
              </a:solidFill>
              <a:cs typeface="Calibri" panose="020F0502020204030204" pitchFamily="34" charset="0"/>
            </a:endParaRPr>
          </a:p>
          <a:p>
            <a:pPr marL="109527" indent="-109527" algn="just">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Using Map for each fleet route can check and details for each fleet and Using scatter plot identify which Fleet suitable for long route travel based on capacity and mileage which help to reduce cost,</a:t>
            </a:r>
            <a:endParaRPr lang="en-US" sz="1000" dirty="0">
              <a:solidFill>
                <a:schemeClr val="tx1"/>
              </a:solidFill>
              <a:cs typeface="Calibri" panose="020F0502020204030204" pitchFamily="34" charset="0"/>
            </a:endParaRPr>
          </a:p>
        </p:txBody>
      </p:sp>
      <p:pic>
        <p:nvPicPr>
          <p:cNvPr id="4" name="Picture 3"/>
          <p:cNvPicPr>
            <a:picLocks noChangeAspect="1"/>
          </p:cNvPicPr>
          <p:nvPr/>
        </p:nvPicPr>
        <p:blipFill>
          <a:blip r:embed="rId10"/>
          <a:stretch>
            <a:fillRect/>
          </a:stretch>
        </p:blipFill>
        <p:spPr>
          <a:xfrm>
            <a:off x="6995555" y="1994181"/>
            <a:ext cx="539852" cy="628000"/>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6936184" y="2787019"/>
            <a:ext cx="667483" cy="667483"/>
          </a:xfrm>
          <a:prstGeom prst="rect">
            <a:avLst/>
          </a:prstGeom>
        </p:spPr>
      </p:pic>
      <p:pic>
        <p:nvPicPr>
          <p:cNvPr id="9" name="Picture 8"/>
          <p:cNvPicPr>
            <a:picLocks noChangeAspect="1"/>
          </p:cNvPicPr>
          <p:nvPr/>
        </p:nvPicPr>
        <p:blipFill>
          <a:blip r:embed="rId12"/>
          <a:stretch>
            <a:fillRect/>
          </a:stretch>
        </p:blipFill>
        <p:spPr>
          <a:xfrm>
            <a:off x="898259" y="4403940"/>
            <a:ext cx="3317202" cy="2134086"/>
          </a:xfrm>
          <a:prstGeom prst="rect">
            <a:avLst/>
          </a:prstGeom>
        </p:spPr>
      </p:pic>
    </p:spTree>
    <p:extLst>
      <p:ext uri="{BB962C8B-B14F-4D97-AF65-F5344CB8AC3E}">
        <p14:creationId xmlns:p14="http://schemas.microsoft.com/office/powerpoint/2010/main" val="267359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413</Words>
  <Application>Microsoft Office PowerPoint</Application>
  <PresentationFormat>Widescreen</PresentationFormat>
  <Paragraphs>33</Paragraphs>
  <Slides>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 Light</vt:lpstr>
      <vt:lpstr>Segoe UI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Verma</dc:creator>
  <cp:lastModifiedBy>Devang Gandhi</cp:lastModifiedBy>
  <cp:revision>24</cp:revision>
  <dcterms:created xsi:type="dcterms:W3CDTF">2021-06-16T15:25:36Z</dcterms:created>
  <dcterms:modified xsi:type="dcterms:W3CDTF">2022-07-08T10:37:51Z</dcterms:modified>
</cp:coreProperties>
</file>