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0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2"/>
    <a:srgbClr val="FFC002"/>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7059"/>
  </p:normalViewPr>
  <p:slideViewPr>
    <p:cSldViewPr snapToGrid="0" snapToObjects="1">
      <p:cViewPr varScale="1">
        <p:scale>
          <a:sx n="75" d="100"/>
          <a:sy n="75" d="100"/>
        </p:scale>
        <p:origin x="3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A143E-E53B-8048-9E59-FEA8D49820AD}" type="doc">
      <dgm:prSet loTypeId="urn:microsoft.com/office/officeart/2005/8/layout/hProcess9" loCatId="process" qsTypeId="urn:microsoft.com/office/officeart/2005/8/quickstyle/simple1" qsCatId="simple" csTypeId="urn:microsoft.com/office/officeart/2005/8/colors/colorful1" csCatId="colorful" phldr="1"/>
      <dgm:spPr/>
    </dgm:pt>
    <dgm:pt modelId="{F211D088-EB3B-7847-9236-386502E084C8}">
      <dgm:prSet phldrT="[Text]"/>
      <dgm:spPr/>
      <dgm:t>
        <a:bodyPr/>
        <a:lstStyle/>
        <a:p>
          <a:r>
            <a:rPr lang="en-GB" dirty="0"/>
            <a:t>Marketing Tools and Platforms</a:t>
          </a:r>
        </a:p>
      </dgm:t>
    </dgm:pt>
    <dgm:pt modelId="{5E9A33E4-B0D9-9E45-BFF1-F5160AF096D8}" type="parTrans" cxnId="{31145755-DBFD-614E-ACA5-ED2AE9F7557D}">
      <dgm:prSet/>
      <dgm:spPr/>
      <dgm:t>
        <a:bodyPr/>
        <a:lstStyle/>
        <a:p>
          <a:endParaRPr lang="en-GB"/>
        </a:p>
      </dgm:t>
    </dgm:pt>
    <dgm:pt modelId="{2B255483-2812-324E-A878-782EB64517C1}" type="sibTrans" cxnId="{31145755-DBFD-614E-ACA5-ED2AE9F7557D}">
      <dgm:prSet/>
      <dgm:spPr/>
      <dgm:t>
        <a:bodyPr/>
        <a:lstStyle/>
        <a:p>
          <a:endParaRPr lang="en-GB"/>
        </a:p>
      </dgm:t>
    </dgm:pt>
    <dgm:pt modelId="{1018E077-A299-284B-9A1D-6ABE7F911A44}">
      <dgm:prSet phldrT="[Text]"/>
      <dgm:spPr/>
      <dgm:t>
        <a:bodyPr/>
        <a:lstStyle/>
        <a:p>
          <a:r>
            <a:rPr lang="en-GB" dirty="0"/>
            <a:t>Data Transformation</a:t>
          </a:r>
        </a:p>
      </dgm:t>
    </dgm:pt>
    <dgm:pt modelId="{281B7B6A-92B9-3647-9216-2D7DF8FBFE21}" type="parTrans" cxnId="{1B9EF56D-9DD2-8E46-9407-4D1CD85DC28B}">
      <dgm:prSet/>
      <dgm:spPr/>
      <dgm:t>
        <a:bodyPr/>
        <a:lstStyle/>
        <a:p>
          <a:endParaRPr lang="en-GB"/>
        </a:p>
      </dgm:t>
    </dgm:pt>
    <dgm:pt modelId="{49B31DC5-9C1B-6342-84FC-793D343D282A}" type="sibTrans" cxnId="{1B9EF56D-9DD2-8E46-9407-4D1CD85DC28B}">
      <dgm:prSet/>
      <dgm:spPr/>
      <dgm:t>
        <a:bodyPr/>
        <a:lstStyle/>
        <a:p>
          <a:endParaRPr lang="en-GB"/>
        </a:p>
      </dgm:t>
    </dgm:pt>
    <dgm:pt modelId="{24700EDE-A4B6-9D43-A98B-D5FBAD3A48BB}">
      <dgm:prSet phldrT="[Text]"/>
      <dgm:spPr/>
      <dgm:t>
        <a:bodyPr/>
        <a:lstStyle/>
        <a:p>
          <a:r>
            <a:rPr lang="en-GB" dirty="0"/>
            <a:t>Business Intelligence Tools</a:t>
          </a:r>
        </a:p>
      </dgm:t>
    </dgm:pt>
    <dgm:pt modelId="{E9F318C7-D503-F248-8CE9-AB0AF13E6AE5}" type="parTrans" cxnId="{3A5D0E19-92C9-9047-A92B-8FE9C2907063}">
      <dgm:prSet/>
      <dgm:spPr/>
      <dgm:t>
        <a:bodyPr/>
        <a:lstStyle/>
        <a:p>
          <a:endParaRPr lang="en-GB"/>
        </a:p>
      </dgm:t>
    </dgm:pt>
    <dgm:pt modelId="{EE64D9C3-3E15-D244-AA03-5E6D81358B63}" type="sibTrans" cxnId="{3A5D0E19-92C9-9047-A92B-8FE9C2907063}">
      <dgm:prSet/>
      <dgm:spPr/>
      <dgm:t>
        <a:bodyPr/>
        <a:lstStyle/>
        <a:p>
          <a:endParaRPr lang="en-GB"/>
        </a:p>
      </dgm:t>
    </dgm:pt>
    <dgm:pt modelId="{6EA1100B-B3EF-134E-9015-80A59B5C6441}" type="pres">
      <dgm:prSet presAssocID="{B58A143E-E53B-8048-9E59-FEA8D49820AD}" presName="CompostProcess" presStyleCnt="0">
        <dgm:presLayoutVars>
          <dgm:dir/>
          <dgm:resizeHandles val="exact"/>
        </dgm:presLayoutVars>
      </dgm:prSet>
      <dgm:spPr/>
    </dgm:pt>
    <dgm:pt modelId="{50E4F346-EED0-1D4A-AF79-7C0BACCA13D2}" type="pres">
      <dgm:prSet presAssocID="{B58A143E-E53B-8048-9E59-FEA8D49820AD}" presName="arrow" presStyleLbl="bgShp" presStyleIdx="0" presStyleCnt="1" custScaleX="117647"/>
      <dgm:spPr/>
    </dgm:pt>
    <dgm:pt modelId="{B6C119A9-BC64-204F-B8A3-BFF76D4A9818}" type="pres">
      <dgm:prSet presAssocID="{B58A143E-E53B-8048-9E59-FEA8D49820AD}" presName="linearProcess" presStyleCnt="0"/>
      <dgm:spPr/>
    </dgm:pt>
    <dgm:pt modelId="{7DC4769F-134D-7A41-B9D2-14A2288E37AA}" type="pres">
      <dgm:prSet presAssocID="{F211D088-EB3B-7847-9236-386502E084C8}" presName="textNode" presStyleLbl="node1" presStyleIdx="0" presStyleCnt="3">
        <dgm:presLayoutVars>
          <dgm:bulletEnabled val="1"/>
        </dgm:presLayoutVars>
      </dgm:prSet>
      <dgm:spPr/>
      <dgm:t>
        <a:bodyPr/>
        <a:lstStyle/>
        <a:p>
          <a:endParaRPr lang="en-US"/>
        </a:p>
      </dgm:t>
    </dgm:pt>
    <dgm:pt modelId="{4AA1EFAB-7EBB-C44B-AB00-76E4337849FF}" type="pres">
      <dgm:prSet presAssocID="{2B255483-2812-324E-A878-782EB64517C1}" presName="sibTrans" presStyleCnt="0"/>
      <dgm:spPr/>
    </dgm:pt>
    <dgm:pt modelId="{51461EA3-F055-8C40-82E2-EA9CD4E5CC00}" type="pres">
      <dgm:prSet presAssocID="{1018E077-A299-284B-9A1D-6ABE7F911A44}" presName="textNode" presStyleLbl="node1" presStyleIdx="1" presStyleCnt="3">
        <dgm:presLayoutVars>
          <dgm:bulletEnabled val="1"/>
        </dgm:presLayoutVars>
      </dgm:prSet>
      <dgm:spPr/>
      <dgm:t>
        <a:bodyPr/>
        <a:lstStyle/>
        <a:p>
          <a:endParaRPr lang="en-US"/>
        </a:p>
      </dgm:t>
    </dgm:pt>
    <dgm:pt modelId="{C22506B9-84F5-E14D-9ADD-41AF3DDBC38A}" type="pres">
      <dgm:prSet presAssocID="{49B31DC5-9C1B-6342-84FC-793D343D282A}" presName="sibTrans" presStyleCnt="0"/>
      <dgm:spPr/>
    </dgm:pt>
    <dgm:pt modelId="{C3AE73A5-E26D-F948-8A98-3469A25B86EF}" type="pres">
      <dgm:prSet presAssocID="{24700EDE-A4B6-9D43-A98B-D5FBAD3A48BB}" presName="textNode" presStyleLbl="node1" presStyleIdx="2" presStyleCnt="3">
        <dgm:presLayoutVars>
          <dgm:bulletEnabled val="1"/>
        </dgm:presLayoutVars>
      </dgm:prSet>
      <dgm:spPr/>
      <dgm:t>
        <a:bodyPr/>
        <a:lstStyle/>
        <a:p>
          <a:endParaRPr lang="en-US"/>
        </a:p>
      </dgm:t>
    </dgm:pt>
  </dgm:ptLst>
  <dgm:cxnLst>
    <dgm:cxn modelId="{B3C5B22E-A662-2442-9608-B5FB2903E263}" type="presOf" srcId="{1018E077-A299-284B-9A1D-6ABE7F911A44}" destId="{51461EA3-F055-8C40-82E2-EA9CD4E5CC00}" srcOrd="0" destOrd="0" presId="urn:microsoft.com/office/officeart/2005/8/layout/hProcess9"/>
    <dgm:cxn modelId="{E10C7E63-EDE7-C146-8BC9-AA31D6708F2A}" type="presOf" srcId="{B58A143E-E53B-8048-9E59-FEA8D49820AD}" destId="{6EA1100B-B3EF-134E-9015-80A59B5C6441}" srcOrd="0" destOrd="0" presId="urn:microsoft.com/office/officeart/2005/8/layout/hProcess9"/>
    <dgm:cxn modelId="{4A7BB93B-6577-F849-8FDA-A27186A60C4A}" type="presOf" srcId="{F211D088-EB3B-7847-9236-386502E084C8}" destId="{7DC4769F-134D-7A41-B9D2-14A2288E37AA}" srcOrd="0" destOrd="0" presId="urn:microsoft.com/office/officeart/2005/8/layout/hProcess9"/>
    <dgm:cxn modelId="{1B9EF56D-9DD2-8E46-9407-4D1CD85DC28B}" srcId="{B58A143E-E53B-8048-9E59-FEA8D49820AD}" destId="{1018E077-A299-284B-9A1D-6ABE7F911A44}" srcOrd="1" destOrd="0" parTransId="{281B7B6A-92B9-3647-9216-2D7DF8FBFE21}" sibTransId="{49B31DC5-9C1B-6342-84FC-793D343D282A}"/>
    <dgm:cxn modelId="{3A5D0E19-92C9-9047-A92B-8FE9C2907063}" srcId="{B58A143E-E53B-8048-9E59-FEA8D49820AD}" destId="{24700EDE-A4B6-9D43-A98B-D5FBAD3A48BB}" srcOrd="2" destOrd="0" parTransId="{E9F318C7-D503-F248-8CE9-AB0AF13E6AE5}" sibTransId="{EE64D9C3-3E15-D244-AA03-5E6D81358B63}"/>
    <dgm:cxn modelId="{F6202E86-C7F0-ED4E-9E7E-CC1A252F1316}" type="presOf" srcId="{24700EDE-A4B6-9D43-A98B-D5FBAD3A48BB}" destId="{C3AE73A5-E26D-F948-8A98-3469A25B86EF}" srcOrd="0" destOrd="0" presId="urn:microsoft.com/office/officeart/2005/8/layout/hProcess9"/>
    <dgm:cxn modelId="{31145755-DBFD-614E-ACA5-ED2AE9F7557D}" srcId="{B58A143E-E53B-8048-9E59-FEA8D49820AD}" destId="{F211D088-EB3B-7847-9236-386502E084C8}" srcOrd="0" destOrd="0" parTransId="{5E9A33E4-B0D9-9E45-BFF1-F5160AF096D8}" sibTransId="{2B255483-2812-324E-A878-782EB64517C1}"/>
    <dgm:cxn modelId="{618B5B09-E1CA-474B-A339-6F982CAA1243}" type="presParOf" srcId="{6EA1100B-B3EF-134E-9015-80A59B5C6441}" destId="{50E4F346-EED0-1D4A-AF79-7C0BACCA13D2}" srcOrd="0" destOrd="0" presId="urn:microsoft.com/office/officeart/2005/8/layout/hProcess9"/>
    <dgm:cxn modelId="{95EB006E-F7DE-8E40-B669-973C03320D3C}" type="presParOf" srcId="{6EA1100B-B3EF-134E-9015-80A59B5C6441}" destId="{B6C119A9-BC64-204F-B8A3-BFF76D4A9818}" srcOrd="1" destOrd="0" presId="urn:microsoft.com/office/officeart/2005/8/layout/hProcess9"/>
    <dgm:cxn modelId="{0CA9B887-138C-9640-B1C5-53D988761078}" type="presParOf" srcId="{B6C119A9-BC64-204F-B8A3-BFF76D4A9818}" destId="{7DC4769F-134D-7A41-B9D2-14A2288E37AA}" srcOrd="0" destOrd="0" presId="urn:microsoft.com/office/officeart/2005/8/layout/hProcess9"/>
    <dgm:cxn modelId="{035717D9-2E7F-3B4C-A478-D050DA6918EA}" type="presParOf" srcId="{B6C119A9-BC64-204F-B8A3-BFF76D4A9818}" destId="{4AA1EFAB-7EBB-C44B-AB00-76E4337849FF}" srcOrd="1" destOrd="0" presId="urn:microsoft.com/office/officeart/2005/8/layout/hProcess9"/>
    <dgm:cxn modelId="{799E3D15-154F-BA47-A60A-97F30A27C9C8}" type="presParOf" srcId="{B6C119A9-BC64-204F-B8A3-BFF76D4A9818}" destId="{51461EA3-F055-8C40-82E2-EA9CD4E5CC00}" srcOrd="2" destOrd="0" presId="urn:microsoft.com/office/officeart/2005/8/layout/hProcess9"/>
    <dgm:cxn modelId="{27193394-48F5-B14B-A30A-8D02DBA28C01}" type="presParOf" srcId="{B6C119A9-BC64-204F-B8A3-BFF76D4A9818}" destId="{C22506B9-84F5-E14D-9ADD-41AF3DDBC38A}" srcOrd="3" destOrd="0" presId="urn:microsoft.com/office/officeart/2005/8/layout/hProcess9"/>
    <dgm:cxn modelId="{B14E8DF5-DD7B-0743-9586-4067EA5B96AC}" type="presParOf" srcId="{B6C119A9-BC64-204F-B8A3-BFF76D4A9818}" destId="{C3AE73A5-E26D-F948-8A98-3469A25B86EF}"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F346-EED0-1D4A-AF79-7C0BACCA13D2}">
      <dsp:nvSpPr>
        <dsp:cNvPr id="0" name=""/>
        <dsp:cNvSpPr/>
      </dsp:nvSpPr>
      <dsp:spPr>
        <a:xfrm>
          <a:off x="1" y="0"/>
          <a:ext cx="6733778" cy="89181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4769F-134D-7A41-B9D2-14A2288E37AA}">
      <dsp:nvSpPr>
        <dsp:cNvPr id="0" name=""/>
        <dsp:cNvSpPr/>
      </dsp:nvSpPr>
      <dsp:spPr>
        <a:xfrm>
          <a:off x="228185" y="267543"/>
          <a:ext cx="2020134" cy="3567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Marketing Tools and Platforms</a:t>
          </a:r>
        </a:p>
      </dsp:txBody>
      <dsp:txXfrm>
        <a:off x="245599" y="284957"/>
        <a:ext cx="1985306" cy="321896"/>
      </dsp:txXfrm>
    </dsp:sp>
    <dsp:sp modelId="{51461EA3-F055-8C40-82E2-EA9CD4E5CC00}">
      <dsp:nvSpPr>
        <dsp:cNvPr id="0" name=""/>
        <dsp:cNvSpPr/>
      </dsp:nvSpPr>
      <dsp:spPr>
        <a:xfrm>
          <a:off x="2356823" y="267543"/>
          <a:ext cx="2020134" cy="35672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Data Transformation</a:t>
          </a:r>
        </a:p>
      </dsp:txBody>
      <dsp:txXfrm>
        <a:off x="2374237" y="284957"/>
        <a:ext cx="1985306" cy="321896"/>
      </dsp:txXfrm>
    </dsp:sp>
    <dsp:sp modelId="{C3AE73A5-E26D-F948-8A98-3469A25B86EF}">
      <dsp:nvSpPr>
        <dsp:cNvPr id="0" name=""/>
        <dsp:cNvSpPr/>
      </dsp:nvSpPr>
      <dsp:spPr>
        <a:xfrm>
          <a:off x="4485461" y="267543"/>
          <a:ext cx="2020134" cy="35672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Business Intelligence Tools</a:t>
          </a:r>
        </a:p>
      </dsp:txBody>
      <dsp:txXfrm>
        <a:off x="4502875" y="284957"/>
        <a:ext cx="1985306" cy="3218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4C88-A895-3048-B7BA-B396F17368A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115B6ED-386D-1F45-9EF5-3288F005D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4802B27-B57C-6B4B-AD16-8E1EC5D445DC}"/>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FF4C6474-811F-E54B-B643-98703AE6D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B9F0F-9DD5-5249-8AB6-F2E5B5D3840B}"/>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1426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8C3F-0E27-7E47-937D-1EDAE4671CC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5202C9-B574-8C45-A6B0-EF76E10BBE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41DBDB-5DBB-5A49-B077-A7767A288E7B}"/>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FA83A9F5-E4B2-2A40-8B73-082A05B74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5E11F-3C6B-3E44-86FB-1B1234DF59B5}"/>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90823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24C5E-B85C-B64F-98EF-9E8D341FFA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A30048-8D7D-B541-8771-A3989D8B4E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4AB3BE-A932-5846-AFF1-107878748CB3}"/>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BFC0E96B-92A0-8E41-B53A-14E33B01A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AB779-C200-3F46-B00F-DE316EABCC29}"/>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403985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13673" r="69614" b="31339"/>
          <a:stretch/>
        </p:blipFill>
        <p:spPr>
          <a:xfrm>
            <a:off x="11416482" y="135998"/>
            <a:ext cx="649621" cy="767926"/>
          </a:xfrm>
          <a:prstGeom prst="rect">
            <a:avLst/>
          </a:prstGeom>
          <a:ln>
            <a:noFill/>
          </a:ln>
          <a:effectLst>
            <a:outerShdw blurRad="292100" dist="139700" dir="2700000" algn="tl" rotWithShape="0">
              <a:srgbClr val="333333">
                <a:alpha val="65000"/>
              </a:srgbClr>
            </a:outerShdw>
          </a:effectLst>
        </p:spPr>
      </p:pic>
      <p:grpSp>
        <p:nvGrpSpPr>
          <p:cNvPr id="23" name="Group"/>
          <p:cNvGrpSpPr/>
          <p:nvPr userDrawn="1"/>
        </p:nvGrpSpPr>
        <p:grpSpPr>
          <a:xfrm>
            <a:off x="794" y="-938"/>
            <a:ext cx="10481385" cy="6860219"/>
            <a:chOff x="0" y="0"/>
            <a:chExt cx="20965498" cy="13720437"/>
          </a:xfrm>
        </p:grpSpPr>
        <p:sp>
          <p:nvSpPr>
            <p:cNvPr id="24" name="Line"/>
            <p:cNvSpPr/>
            <p:nvPr/>
          </p:nvSpPr>
          <p:spPr>
            <a:xfrm flipV="1">
              <a:off x="19877404" y="1875"/>
              <a:ext cx="1088095" cy="1088095"/>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25" name="Line"/>
            <p:cNvSpPr/>
            <p:nvPr/>
          </p:nvSpPr>
          <p:spPr>
            <a:xfrm flipV="1">
              <a:off x="18196948" y="-1"/>
              <a:ext cx="2579713" cy="2579714"/>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26"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27"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28"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grpSp>
    </p:spTree>
    <p:extLst>
      <p:ext uri="{BB962C8B-B14F-4D97-AF65-F5344CB8AC3E}">
        <p14:creationId xmlns:p14="http://schemas.microsoft.com/office/powerpoint/2010/main" val="118028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957E-A87F-F742-9BCA-B889EB3747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F7B779-D6C9-0D4F-B3DD-23CD56D487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EE73EB-31E8-D043-A582-643AE93951ED}"/>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D06D3539-6210-A944-AE8D-C502CFBFB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F0877-6292-9344-8E6E-E80974EBC38A}"/>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73693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C1A4-2753-1942-A6D5-2E9C152AAA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37F297C-BF7A-2D45-BCDF-3F91F020A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03CE1E-AE67-6E48-8443-5371DB4E8D03}"/>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3219EF42-F8E5-7D45-A998-6461ADFE5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F9D2B-27CF-EC49-99C4-A5FAF8518134}"/>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53706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88F8-D006-2743-B8E1-5D0CB2EF5B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630D06-CAA7-364A-ACB6-FC778C404C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C9EBE9-B8F8-E24E-9F0E-1176053E8D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4979C8-C875-DF47-ADF7-04134CA8DF90}"/>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6" name="Footer Placeholder 5">
            <a:extLst>
              <a:ext uri="{FF2B5EF4-FFF2-40B4-BE49-F238E27FC236}">
                <a16:creationId xmlns:a16="http://schemas.microsoft.com/office/drawing/2014/main" id="{2F15F4E7-9476-3F49-8EF5-35B19B0AC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CDB1D-6F44-824F-87B2-4D7101DAE17E}"/>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12410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3C40-697F-A54C-B188-BE3717DA52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DCA236-4E63-2D4C-90A5-C4B3DE60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872E78-E86E-5A4B-A4C5-2026C85D25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09D134A-99D1-8841-BC0D-57095DF0B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2F34E9-D48D-0840-BE20-1E83CEA371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66863BF-3FCC-0648-8480-A3CB66E8F8C1}"/>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8" name="Footer Placeholder 7">
            <a:extLst>
              <a:ext uri="{FF2B5EF4-FFF2-40B4-BE49-F238E27FC236}">
                <a16:creationId xmlns:a16="http://schemas.microsoft.com/office/drawing/2014/main" id="{FA39D553-9804-A341-A27B-84AEEC70D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58C13E-B1CA-6449-B8A6-528DAD612AFF}"/>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4614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F1DF-6675-EE4C-8DDB-9A12516FCF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8C71B75-5869-8145-BB82-6102FACC9C17}"/>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4" name="Footer Placeholder 3">
            <a:extLst>
              <a:ext uri="{FF2B5EF4-FFF2-40B4-BE49-F238E27FC236}">
                <a16:creationId xmlns:a16="http://schemas.microsoft.com/office/drawing/2014/main" id="{B4FB69FD-3195-124B-AC74-36C636495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AD32D-C777-2942-BD52-5C9475F8B432}"/>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27047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9BA8C-92B5-E34B-AA8C-7B1043E1E5E1}"/>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3" name="Footer Placeholder 2">
            <a:extLst>
              <a:ext uri="{FF2B5EF4-FFF2-40B4-BE49-F238E27FC236}">
                <a16:creationId xmlns:a16="http://schemas.microsoft.com/office/drawing/2014/main" id="{8C54A225-696B-AE43-A60A-2305D18E7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FA5FA-C1CC-DE4B-849D-01B53D5A2553}"/>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179988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0AD1-A560-E849-A8C7-1F0D68DEFC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0BA5D4-47B7-5549-B3D1-8A796CC71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7F140DF-9BBE-1143-B5A4-86F92EDBF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99E73A-015C-1B42-8DDB-C91DE54707BA}"/>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6" name="Footer Placeholder 5">
            <a:extLst>
              <a:ext uri="{FF2B5EF4-FFF2-40B4-BE49-F238E27FC236}">
                <a16:creationId xmlns:a16="http://schemas.microsoft.com/office/drawing/2014/main" id="{BB5224B9-F1CA-6E4A-9669-220328B45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905EA-46DC-E945-BEBE-052927B3ABF1}"/>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72985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BCFB-75B9-344B-BF6F-22E822530F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38FD692-E64F-6847-8211-33BB840FE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98274-7E0B-9646-AF33-A9941D209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0BE4D7-A4A4-C547-8AB8-416261291390}"/>
              </a:ext>
            </a:extLst>
          </p:cNvPr>
          <p:cNvSpPr>
            <a:spLocks noGrp="1"/>
          </p:cNvSpPr>
          <p:nvPr>
            <p:ph type="dt" sz="half" idx="10"/>
          </p:nvPr>
        </p:nvSpPr>
        <p:spPr/>
        <p:txBody>
          <a:bodyPr/>
          <a:lstStyle/>
          <a:p>
            <a:fld id="{27272F97-10B3-3343-AA24-694AEA2EE0DB}" type="datetimeFigureOut">
              <a:rPr lang="en-US" smtClean="0"/>
              <a:t>9/2/2022</a:t>
            </a:fld>
            <a:endParaRPr lang="en-US"/>
          </a:p>
        </p:txBody>
      </p:sp>
      <p:sp>
        <p:nvSpPr>
          <p:cNvPr id="6" name="Footer Placeholder 5">
            <a:extLst>
              <a:ext uri="{FF2B5EF4-FFF2-40B4-BE49-F238E27FC236}">
                <a16:creationId xmlns:a16="http://schemas.microsoft.com/office/drawing/2014/main" id="{E866FBCA-4137-534D-9D62-13445D741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AD950-7037-D442-AE95-EDB7B2832D55}"/>
              </a:ext>
            </a:extLst>
          </p:cNvPr>
          <p:cNvSpPr>
            <a:spLocks noGrp="1"/>
          </p:cNvSpPr>
          <p:nvPr>
            <p:ph type="sldNum" sz="quarter" idx="12"/>
          </p:nvPr>
        </p:nvSpPr>
        <p:spPr/>
        <p:txBody>
          <a:bodyPr/>
          <a:lstStyle/>
          <a:p>
            <a:fld id="{AAC61258-8B4D-0842-BF12-8CF9D7C4CAE3}" type="slidenum">
              <a:rPr lang="en-US" smtClean="0"/>
              <a:t>‹#›</a:t>
            </a:fld>
            <a:endParaRPr lang="en-US"/>
          </a:p>
        </p:txBody>
      </p:sp>
    </p:spTree>
    <p:extLst>
      <p:ext uri="{BB962C8B-B14F-4D97-AF65-F5344CB8AC3E}">
        <p14:creationId xmlns:p14="http://schemas.microsoft.com/office/powerpoint/2010/main" val="38326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42E7E-D301-9D47-A6C1-7D654AFAC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8AD12D-9A9C-A549-B71E-46C6E1497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B7571D-B22E-2C4F-BA63-67C8C5ECC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2F97-10B3-3343-AA24-694AEA2EE0DB}" type="datetimeFigureOut">
              <a:rPr lang="en-US" smtClean="0"/>
              <a:t>9/2/2022</a:t>
            </a:fld>
            <a:endParaRPr lang="en-US"/>
          </a:p>
        </p:txBody>
      </p:sp>
      <p:sp>
        <p:nvSpPr>
          <p:cNvPr id="5" name="Footer Placeholder 4">
            <a:extLst>
              <a:ext uri="{FF2B5EF4-FFF2-40B4-BE49-F238E27FC236}">
                <a16:creationId xmlns:a16="http://schemas.microsoft.com/office/drawing/2014/main" id="{532A733F-C83C-714E-9B74-589B48C84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69015-417B-D844-907A-F3B705C31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61258-8B4D-0842-BF12-8CF9D7C4CAE3}" type="slidenum">
              <a:rPr lang="en-US" smtClean="0"/>
              <a:t>‹#›</a:t>
            </a:fld>
            <a:endParaRPr lang="en-US"/>
          </a:p>
        </p:txBody>
      </p:sp>
    </p:spTree>
    <p:extLst>
      <p:ext uri="{BB962C8B-B14F-4D97-AF65-F5344CB8AC3E}">
        <p14:creationId xmlns:p14="http://schemas.microsoft.com/office/powerpoint/2010/main" val="67397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38149" y="4448878"/>
            <a:ext cx="3177312" cy="2089147"/>
          </a:xfrm>
          <a:prstGeom prst="rect">
            <a:avLst/>
          </a:prstGeom>
        </p:spPr>
      </p:pic>
      <p:pic>
        <p:nvPicPr>
          <p:cNvPr id="2" name="Picture 1"/>
          <p:cNvPicPr>
            <a:picLocks noChangeAspect="1"/>
          </p:cNvPicPr>
          <p:nvPr/>
        </p:nvPicPr>
        <p:blipFill>
          <a:blip r:embed="rId3"/>
          <a:stretch>
            <a:fillRect/>
          </a:stretch>
        </p:blipFill>
        <p:spPr>
          <a:xfrm>
            <a:off x="1087107" y="4374443"/>
            <a:ext cx="3111315" cy="2049903"/>
          </a:xfrm>
          <a:prstGeom prst="rect">
            <a:avLst/>
          </a:prstGeom>
        </p:spPr>
      </p:pic>
      <p:sp>
        <p:nvSpPr>
          <p:cNvPr id="94" name="Rectangle 93"/>
          <p:cNvSpPr/>
          <p:nvPr/>
        </p:nvSpPr>
        <p:spPr>
          <a:xfrm>
            <a:off x="611622" y="3997942"/>
            <a:ext cx="10958247" cy="2576610"/>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endParaRPr lang="en-US" sz="1000" kern="0" dirty="0">
              <a:solidFill>
                <a:srgbClr val="000000"/>
              </a:solidFill>
            </a:endParaRPr>
          </a:p>
        </p:txBody>
      </p:sp>
      <p:sp>
        <p:nvSpPr>
          <p:cNvPr id="29" name="Rectangle 28">
            <a:extLst>
              <a:ext uri="{FF2B5EF4-FFF2-40B4-BE49-F238E27FC236}">
                <a16:creationId xmlns:a16="http://schemas.microsoft.com/office/drawing/2014/main" id="{9BF16360-C1FD-F74F-AC7D-AF440F6840B9}"/>
              </a:ext>
            </a:extLst>
          </p:cNvPr>
          <p:cNvSpPr/>
          <p:nvPr/>
        </p:nvSpPr>
        <p:spPr>
          <a:xfrm>
            <a:off x="4756088" y="1024263"/>
            <a:ext cx="6786418" cy="2637146"/>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endParaRPr lang="en-US" sz="1000" kern="0" dirty="0">
              <a:solidFill>
                <a:srgbClr val="000000"/>
              </a:solidFill>
            </a:endParaRPr>
          </a:p>
        </p:txBody>
      </p:sp>
      <p:sp>
        <p:nvSpPr>
          <p:cNvPr id="7" name="Text Placeholder 6"/>
          <p:cNvSpPr>
            <a:spLocks noGrp="1"/>
          </p:cNvSpPr>
          <p:nvPr>
            <p:ph type="body" sz="quarter" idx="4294967295"/>
          </p:nvPr>
        </p:nvSpPr>
        <p:spPr>
          <a:xfrm>
            <a:off x="610316" y="116664"/>
            <a:ext cx="9622910" cy="585844"/>
          </a:xfrm>
          <a:effectLst>
            <a:outerShdw blurRad="50800" dist="50800" dir="2700000" algn="tl" rotWithShape="0">
              <a:srgbClr val="FF6A00">
                <a:alpha val="40000"/>
              </a:srgbClr>
            </a:outerShdw>
          </a:effectLst>
        </p:spPr>
        <p:txBody>
          <a:bodyPr vert="horz" lIns="0" tIns="0" rIns="0" bIns="0" rtlCol="0" anchor="ctr">
            <a:normAutofit/>
          </a:bodyPr>
          <a:lstStyle/>
          <a:p>
            <a:r>
              <a:rPr lang="en-US" sz="2400" dirty="0" smtClean="0">
                <a:solidFill>
                  <a:schemeClr val="accent6">
                    <a:lumMod val="25000"/>
                  </a:schemeClr>
                </a:solidFill>
                <a:latin typeface="Arial" panose="020B0604020202020204" pitchFamily="34" charset="0"/>
              </a:rPr>
              <a:t>IPL Dashboard</a:t>
            </a:r>
            <a:endParaRPr lang="en-US" sz="2400" dirty="0">
              <a:solidFill>
                <a:srgbClr val="FFFFFF"/>
              </a:solidFill>
              <a:latin typeface="Arial" panose="020B0604020202020204" pitchFamily="34" charset="0"/>
            </a:endParaRPr>
          </a:p>
        </p:txBody>
      </p:sp>
      <p:sp>
        <p:nvSpPr>
          <p:cNvPr id="58" name="Rectangle 57"/>
          <p:cNvSpPr/>
          <p:nvPr/>
        </p:nvSpPr>
        <p:spPr>
          <a:xfrm>
            <a:off x="622131" y="3736338"/>
            <a:ext cx="10970064" cy="301713"/>
          </a:xfrm>
          <a:prstGeom prst="rect">
            <a:avLst/>
          </a:prstGeom>
          <a:solidFill>
            <a:schemeClr val="accent4"/>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Dashboard Sample and Use Case</a:t>
            </a:r>
          </a:p>
        </p:txBody>
      </p:sp>
      <p:sp>
        <p:nvSpPr>
          <p:cNvPr id="60" name="TextBox 59"/>
          <p:cNvSpPr txBox="1"/>
          <p:nvPr/>
        </p:nvSpPr>
        <p:spPr>
          <a:xfrm>
            <a:off x="443074" y="6594855"/>
            <a:ext cx="3466765" cy="309275"/>
          </a:xfrm>
          <a:prstGeom prst="rect">
            <a:avLst/>
          </a:prstGeom>
          <a:noFill/>
        </p:spPr>
        <p:txBody>
          <a:bodyPr wrap="square" tIns="91428" bIns="91428" rtlCol="0" anchor="ctr" anchorCtr="0">
            <a:spAutoFit/>
          </a:bodyPr>
          <a:lstStyle/>
          <a:p>
            <a:pPr>
              <a:lnSpc>
                <a:spcPct val="90000"/>
              </a:lnSpc>
              <a:spcBef>
                <a:spcPts val="600"/>
              </a:spcBef>
              <a:defRPr/>
            </a:pPr>
            <a:r>
              <a:rPr lang="en-US" sz="900" kern="0" dirty="0">
                <a:solidFill>
                  <a:srgbClr val="FFFFFF"/>
                </a:solidFill>
                <a:latin typeface="Segoe UI"/>
              </a:rPr>
              <a:t>* Estimated</a:t>
            </a:r>
          </a:p>
        </p:txBody>
      </p:sp>
      <p:sp>
        <p:nvSpPr>
          <p:cNvPr id="68" name="Rectangle 67"/>
          <p:cNvSpPr/>
          <p:nvPr/>
        </p:nvSpPr>
        <p:spPr>
          <a:xfrm>
            <a:off x="898259" y="4112980"/>
            <a:ext cx="7736617" cy="233281"/>
          </a:xfrm>
          <a:prstGeom prst="rect">
            <a:avLst/>
          </a:prstGeom>
          <a:solidFill>
            <a:srgbClr val="ED7D3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40784" tIns="32000" rIns="308784" bIns="32000" numCol="1" spcCol="1270" anchor="ctr" anchorCtr="0">
            <a:noAutofit/>
          </a:bodyPr>
          <a:lstStyle/>
          <a:p>
            <a:pPr algn="ctr" defTabSz="533347">
              <a:lnSpc>
                <a:spcPct val="90000"/>
              </a:lnSpc>
              <a:spcBef>
                <a:spcPct val="0"/>
              </a:spcBef>
              <a:spcAft>
                <a:spcPct val="35000"/>
              </a:spcAft>
            </a:pPr>
            <a:r>
              <a:rPr lang="en-US" sz="1100" dirty="0">
                <a:solidFill>
                  <a:srgbClr val="FFFFFF"/>
                </a:solidFill>
              </a:rPr>
              <a:t>Dashboard</a:t>
            </a:r>
          </a:p>
        </p:txBody>
      </p:sp>
      <p:sp>
        <p:nvSpPr>
          <p:cNvPr id="83" name="Rectangle 82"/>
          <p:cNvSpPr/>
          <p:nvPr/>
        </p:nvSpPr>
        <p:spPr>
          <a:xfrm>
            <a:off x="8904079" y="4112980"/>
            <a:ext cx="2496670" cy="233281"/>
          </a:xfrm>
          <a:prstGeom prst="rect">
            <a:avLst/>
          </a:prstGeom>
          <a:solidFill>
            <a:srgbClr val="ED7D3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40784" tIns="32000" rIns="308784" bIns="32000" numCol="1" spcCol="1270" anchor="ctr" anchorCtr="0">
            <a:noAutofit/>
          </a:bodyPr>
          <a:lstStyle/>
          <a:p>
            <a:pPr algn="ctr" defTabSz="533347">
              <a:lnSpc>
                <a:spcPct val="90000"/>
              </a:lnSpc>
              <a:spcBef>
                <a:spcPct val="0"/>
              </a:spcBef>
              <a:spcAft>
                <a:spcPct val="35000"/>
              </a:spcAft>
            </a:pPr>
            <a:r>
              <a:rPr lang="en-US" sz="1100" dirty="0">
                <a:solidFill>
                  <a:srgbClr val="FFFFFF"/>
                </a:solidFill>
              </a:rPr>
              <a:t>Benefits</a:t>
            </a:r>
          </a:p>
        </p:txBody>
      </p:sp>
      <p:sp>
        <p:nvSpPr>
          <p:cNvPr id="59" name="Rectangle 58"/>
          <p:cNvSpPr/>
          <p:nvPr/>
        </p:nvSpPr>
        <p:spPr>
          <a:xfrm>
            <a:off x="649494" y="1057208"/>
            <a:ext cx="3803084" cy="2544444"/>
          </a:xfrm>
          <a:prstGeom prst="rect">
            <a:avLst/>
          </a:prstGeom>
          <a:solidFill>
            <a:schemeClr val="bg1"/>
          </a:solidFill>
          <a:ln w="3175">
            <a:solidFill>
              <a:schemeClr val="bg1">
                <a:lumMod val="95000"/>
              </a:schemeClr>
            </a:solidFill>
          </a:ln>
          <a:effectLst>
            <a:outerShdw blurRad="25400" dist="38100" dir="2700000" algn="tl" rotWithShape="0">
              <a:srgbClr val="FFAA7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00" b="1" dirty="0">
                <a:solidFill>
                  <a:srgbClr val="3F3F3F"/>
                </a:solidFill>
              </a:rPr>
              <a:t>Major Challenges</a:t>
            </a:r>
          </a:p>
          <a:p>
            <a:pPr marL="171433" indent="-171433">
              <a:spcBef>
                <a:spcPts val="600"/>
              </a:spcBef>
              <a:buFont typeface="Arial" panose="020B0604020202020204" pitchFamily="34" charset="0"/>
              <a:buChar char="•"/>
            </a:pPr>
            <a:r>
              <a:rPr lang="en-US" sz="900" dirty="0" smtClean="0">
                <a:solidFill>
                  <a:srgbClr val="3F3F3F"/>
                </a:solidFill>
              </a:rPr>
              <a:t>Which player need to retain or select that can be identify using this dashboard based on his previous performance.</a:t>
            </a:r>
            <a:endParaRPr lang="en-US" sz="900" dirty="0">
              <a:solidFill>
                <a:srgbClr val="3F3F3F"/>
              </a:solidFill>
            </a:endParaRPr>
          </a:p>
          <a:p>
            <a:pPr>
              <a:spcBef>
                <a:spcPts val="600"/>
              </a:spcBef>
            </a:pPr>
            <a:r>
              <a:rPr lang="en-US" sz="1000" b="1" dirty="0">
                <a:solidFill>
                  <a:srgbClr val="3F3F3F"/>
                </a:solidFill>
              </a:rPr>
              <a:t>Our Solution</a:t>
            </a:r>
          </a:p>
          <a:p>
            <a:pPr marL="171433" indent="-171433">
              <a:spcBef>
                <a:spcPts val="600"/>
              </a:spcBef>
              <a:buFont typeface="Arial" panose="020B0604020202020204" pitchFamily="34" charset="0"/>
              <a:buChar char="•"/>
            </a:pPr>
            <a:r>
              <a:rPr lang="en-US" sz="900" dirty="0" smtClean="0">
                <a:solidFill>
                  <a:srgbClr val="3F3F3F"/>
                </a:solidFill>
              </a:rPr>
              <a:t>Here We can track player’s performance since 2008-2022 overall where we can check best player in batting and bowling expects even on year level and team level as well. </a:t>
            </a:r>
          </a:p>
          <a:p>
            <a:pPr marL="171433" indent="-171433">
              <a:spcBef>
                <a:spcPts val="600"/>
              </a:spcBef>
              <a:buFont typeface="Arial" panose="020B0604020202020204" pitchFamily="34" charset="0"/>
              <a:buChar char="•"/>
            </a:pPr>
            <a:r>
              <a:rPr lang="en-US" sz="900" dirty="0" smtClean="0">
                <a:solidFill>
                  <a:srgbClr val="3F3F3F"/>
                </a:solidFill>
              </a:rPr>
              <a:t>In Venue level we can check player performance in different venue and which player are best in which venue that can be identified. </a:t>
            </a:r>
          </a:p>
          <a:p>
            <a:pPr marL="171433" indent="-171433">
              <a:spcBef>
                <a:spcPts val="600"/>
              </a:spcBef>
              <a:buFont typeface="Arial" panose="020B0604020202020204" pitchFamily="34" charset="0"/>
              <a:buChar char="•"/>
            </a:pPr>
            <a:r>
              <a:rPr lang="en-US" sz="900" dirty="0" smtClean="0">
                <a:solidFill>
                  <a:srgbClr val="3F3F3F"/>
                </a:solidFill>
              </a:rPr>
              <a:t>In team performance level tab we can check overall team level performance and on each match granularity and identify batting order for player and bowler selection based on performance.</a:t>
            </a:r>
            <a:endParaRPr lang="en-US" sz="900" dirty="0">
              <a:solidFill>
                <a:srgbClr val="3F3F3F"/>
              </a:solidFill>
            </a:endParaRPr>
          </a:p>
        </p:txBody>
      </p:sp>
      <p:graphicFrame>
        <p:nvGraphicFramePr>
          <p:cNvPr id="5" name="Diagram 4">
            <a:extLst>
              <a:ext uri="{FF2B5EF4-FFF2-40B4-BE49-F238E27FC236}">
                <a16:creationId xmlns:a16="http://schemas.microsoft.com/office/drawing/2014/main" id="{F55473C4-3697-C542-821C-50F7B0682792}"/>
              </a:ext>
            </a:extLst>
          </p:cNvPr>
          <p:cNvGraphicFramePr/>
          <p:nvPr>
            <p:extLst>
              <p:ext uri="{D42A27DB-BD31-4B8C-83A1-F6EECF244321}">
                <p14:modId xmlns:p14="http://schemas.microsoft.com/office/powerpoint/2010/main" val="1369648420"/>
              </p:ext>
            </p:extLst>
          </p:nvPr>
        </p:nvGraphicFramePr>
        <p:xfrm>
          <a:off x="4802359" y="1061070"/>
          <a:ext cx="6733782" cy="89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4" name="Rectangle 73"/>
          <p:cNvSpPr/>
          <p:nvPr/>
        </p:nvSpPr>
        <p:spPr>
          <a:xfrm>
            <a:off x="655858" y="784430"/>
            <a:ext cx="3824164" cy="304760"/>
          </a:xfrm>
          <a:prstGeom prst="rect">
            <a:avLst/>
          </a:prstGeom>
          <a:solidFill>
            <a:schemeClr val="accent4"/>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Motive</a:t>
            </a:r>
          </a:p>
        </p:txBody>
      </p:sp>
      <p:sp>
        <p:nvSpPr>
          <p:cNvPr id="75" name="Rectangle 74"/>
          <p:cNvSpPr/>
          <p:nvPr/>
        </p:nvSpPr>
        <p:spPr>
          <a:xfrm>
            <a:off x="4764760" y="784430"/>
            <a:ext cx="6811547" cy="304760"/>
          </a:xfrm>
          <a:prstGeom prst="rect">
            <a:avLst/>
          </a:prstGeom>
          <a:solidFill>
            <a:schemeClr val="accent4"/>
          </a:solidFill>
          <a:ln w="127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Analytics Pipeline</a:t>
            </a:r>
          </a:p>
        </p:txBody>
      </p:sp>
      <p:sp>
        <p:nvSpPr>
          <p:cNvPr id="93" name="TextBox 92">
            <a:extLst>
              <a:ext uri="{FF2B5EF4-FFF2-40B4-BE49-F238E27FC236}">
                <a16:creationId xmlns:a16="http://schemas.microsoft.com/office/drawing/2014/main" id="{44B395EE-19E2-4B39-9D4B-856B3B1CF147}"/>
              </a:ext>
            </a:extLst>
          </p:cNvPr>
          <p:cNvSpPr txBox="1"/>
          <p:nvPr/>
        </p:nvSpPr>
        <p:spPr>
          <a:xfrm>
            <a:off x="8895689" y="4346262"/>
            <a:ext cx="2505060" cy="2228290"/>
          </a:xfrm>
          <a:prstGeom prst="rect">
            <a:avLst/>
          </a:prstGeom>
          <a:ln>
            <a:solidFill>
              <a:srgbClr val="ED7D32"/>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171433" indent="-171433">
              <a:buClr>
                <a:schemeClr val="accent3"/>
              </a:buClr>
              <a:buFont typeface="Arial" panose="020B0604020202020204" pitchFamily="34" charset="0"/>
              <a:buChar char="•"/>
            </a:pPr>
            <a:endParaRPr lang="en-US" sz="1000" kern="0" dirty="0" smtClean="0">
              <a:solidFill>
                <a:srgbClr val="000000"/>
              </a:solidFill>
            </a:endParaRPr>
          </a:p>
          <a:p>
            <a:pPr marL="171433" indent="-171433">
              <a:buClr>
                <a:schemeClr val="accent3"/>
              </a:buClr>
              <a:buFont typeface="Arial" panose="020B0604020202020204" pitchFamily="34" charset="0"/>
              <a:buChar char="•"/>
            </a:pPr>
            <a:endParaRPr lang="en-US" sz="1000" kern="0" dirty="0">
              <a:solidFill>
                <a:srgbClr val="000000"/>
              </a:solidFill>
            </a:endParaRPr>
          </a:p>
          <a:p>
            <a:pPr marL="171433" indent="-171433">
              <a:buClr>
                <a:schemeClr val="accent3"/>
              </a:buClr>
              <a:buFont typeface="Arial" panose="020B0604020202020204" pitchFamily="34" charset="0"/>
              <a:buChar char="•"/>
            </a:pPr>
            <a:r>
              <a:rPr lang="en-US" sz="1000" kern="0" dirty="0" smtClean="0">
                <a:solidFill>
                  <a:srgbClr val="000000"/>
                </a:solidFill>
              </a:rPr>
              <a:t>Using this dashboard by select player based on previous performance we can improve batting order and create good score against opponent teams</a:t>
            </a:r>
          </a:p>
          <a:p>
            <a:pPr marL="171433" indent="-171433">
              <a:buClr>
                <a:schemeClr val="accent3"/>
              </a:buClr>
              <a:buFont typeface="Arial" panose="020B0604020202020204" pitchFamily="34" charset="0"/>
              <a:buChar char="•"/>
            </a:pPr>
            <a:r>
              <a:rPr lang="en-US" sz="1000" kern="0" dirty="0" smtClean="0">
                <a:solidFill>
                  <a:srgbClr val="000000"/>
                </a:solidFill>
              </a:rPr>
              <a:t>Using this dashboard where player selection based on venue which help to make good score and improve performance of team.</a:t>
            </a:r>
          </a:p>
          <a:p>
            <a:pPr marL="171433" indent="-171433">
              <a:buClr>
                <a:schemeClr val="accent3"/>
              </a:buClr>
              <a:buFont typeface="Arial" panose="020B0604020202020204" pitchFamily="34" charset="0"/>
              <a:buChar char="•"/>
            </a:pPr>
            <a:r>
              <a:rPr lang="en-US" sz="1000" kern="0" dirty="0" smtClean="0">
                <a:solidFill>
                  <a:srgbClr val="000000"/>
                </a:solidFill>
              </a:rPr>
              <a:t>Using this dashboard we can identify backup player when selected player injured so decide which other player opt based on his performance.</a:t>
            </a:r>
            <a:endParaRPr lang="en-US" sz="1000" kern="0" dirty="0" smtClean="0">
              <a:solidFill>
                <a:srgbClr val="000000"/>
              </a:solidFill>
            </a:endParaRPr>
          </a:p>
          <a:p>
            <a:pPr marL="171433" indent="-171433">
              <a:buClr>
                <a:schemeClr val="accent3"/>
              </a:buClr>
              <a:buFont typeface="Arial" panose="020B0604020202020204" pitchFamily="34" charset="0"/>
              <a:buChar char="•"/>
            </a:pPr>
            <a:endParaRPr lang="en-US" sz="1000" kern="0" dirty="0">
              <a:solidFill>
                <a:srgbClr val="000000"/>
              </a:solidFill>
            </a:endParaRPr>
          </a:p>
          <a:p>
            <a:pPr marL="171433" indent="-171433">
              <a:buClr>
                <a:schemeClr val="accent3"/>
              </a:buClr>
              <a:buFont typeface="Arial" panose="020B0604020202020204" pitchFamily="34" charset="0"/>
              <a:buChar char="•"/>
            </a:pPr>
            <a:endParaRPr lang="en-US" sz="1000" kern="0" dirty="0">
              <a:solidFill>
                <a:srgbClr val="000000"/>
              </a:solidFill>
            </a:endParaRPr>
          </a:p>
        </p:txBody>
      </p:sp>
      <p:grpSp>
        <p:nvGrpSpPr>
          <p:cNvPr id="30" name="Group"/>
          <p:cNvGrpSpPr/>
          <p:nvPr/>
        </p:nvGrpSpPr>
        <p:grpSpPr>
          <a:xfrm>
            <a:off x="794" y="-491"/>
            <a:ext cx="10481385" cy="6859326"/>
            <a:chOff x="0" y="0"/>
            <a:chExt cx="20965498" cy="13720437"/>
          </a:xfrm>
        </p:grpSpPr>
        <p:sp>
          <p:nvSpPr>
            <p:cNvPr id="31" name="Line"/>
            <p:cNvSpPr/>
            <p:nvPr/>
          </p:nvSpPr>
          <p:spPr>
            <a:xfrm flipV="1">
              <a:off x="19877404" y="1875"/>
              <a:ext cx="1088095" cy="1088095"/>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32" name="Line"/>
            <p:cNvSpPr/>
            <p:nvPr/>
          </p:nvSpPr>
          <p:spPr>
            <a:xfrm flipV="1">
              <a:off x="18196948" y="-1"/>
              <a:ext cx="2579713" cy="2579714"/>
            </a:xfrm>
            <a:prstGeom prst="line">
              <a:avLst/>
            </a:prstGeom>
            <a:noFill/>
            <a:ln w="12700" cap="flat">
              <a:solidFill>
                <a:srgbClr val="1D95C9"/>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33"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a:p>
          </p:txBody>
        </p:sp>
        <p:sp>
          <p:nvSpPr>
            <p:cNvPr id="35"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sp>
          <p:nvSpPr>
            <p:cNvPr id="34"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397" tIns="25397" rIns="25397" bIns="25397" numCol="1" anchor="ctr">
              <a:noAutofit/>
            </a:bodyPr>
            <a:lstStyle/>
            <a:p>
              <a:pPr defTabSz="412709">
                <a:defRPr sz="3200">
                  <a:solidFill>
                    <a:srgbClr val="000000"/>
                  </a:solidFill>
                  <a:latin typeface="Helvetica Light"/>
                  <a:ea typeface="Helvetica Light"/>
                  <a:cs typeface="Helvetica Light"/>
                  <a:sym typeface="Helvetica Light"/>
                </a:defRPr>
              </a:pPr>
              <a:endParaRPr sz="1600" dirty="0"/>
            </a:p>
          </p:txBody>
        </p:sp>
      </p:grpSp>
      <p:pic>
        <p:nvPicPr>
          <p:cNvPr id="36" name="Picture 35">
            <a:extLst>
              <a:ext uri="{FF2B5EF4-FFF2-40B4-BE49-F238E27FC236}">
                <a16:creationId xmlns:a16="http://schemas.microsoft.com/office/drawing/2014/main" id="{0C6B1B2D-1F7C-0345-9505-2990F205AD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95763" y="2152846"/>
            <a:ext cx="612155" cy="624031"/>
          </a:xfrm>
          <a:prstGeom prst="rect">
            <a:avLst/>
          </a:prstGeom>
        </p:spPr>
      </p:pic>
      <p:sp>
        <p:nvSpPr>
          <p:cNvPr id="37" name="Rounded Rectangle 6">
            <a:extLst>
              <a:ext uri="{FF2B5EF4-FFF2-40B4-BE49-F238E27FC236}">
                <a16:creationId xmlns:a16="http://schemas.microsoft.com/office/drawing/2014/main" id="{C1ADF5ED-B7A8-674D-8754-9F8FC6A20D03}"/>
              </a:ext>
            </a:extLst>
          </p:cNvPr>
          <p:cNvSpPr/>
          <p:nvPr/>
        </p:nvSpPr>
        <p:spPr>
          <a:xfrm>
            <a:off x="5395481" y="1711572"/>
            <a:ext cx="1360088" cy="1959889"/>
          </a:xfrm>
          <a:prstGeom prst="roundRect">
            <a:avLst>
              <a:gd name="adj" fmla="val 16667"/>
            </a:avLst>
          </a:prstGeom>
          <a:noFill/>
          <a:ln/>
        </p:spPr>
        <p:style>
          <a:lnRef idx="2">
            <a:schemeClr val="accent2"/>
          </a:lnRef>
          <a:fillRef idx="1">
            <a:schemeClr val="lt1"/>
          </a:fillRef>
          <a:effectRef idx="0">
            <a:schemeClr val="accent2"/>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endParaRPr lang="en-US" sz="900" dirty="0" smtClean="0">
              <a:solidFill>
                <a:schemeClr val="tx1"/>
              </a:solidFill>
              <a:cs typeface="Calibri" panose="020F0502020204030204" pitchFamily="34" charset="0"/>
            </a:endParaRPr>
          </a:p>
          <a:p>
            <a:pPr marL="109527" indent="-109527">
              <a:buClr>
                <a:srgbClr val="FF6A00"/>
              </a:buClr>
              <a:buFont typeface="Arial" panose="020B0604020202020204" pitchFamily="34" charset="0"/>
              <a:buChar char="•"/>
            </a:pPr>
            <a:r>
              <a:rPr lang="en-US" sz="900" dirty="0">
                <a:solidFill>
                  <a:schemeClr val="tx1"/>
                </a:solidFill>
                <a:cs typeface="Calibri" panose="020F0502020204030204" pitchFamily="34" charset="0"/>
              </a:rPr>
              <a:t>Overall data taken for </a:t>
            </a:r>
            <a:r>
              <a:rPr lang="en-US" sz="900" dirty="0" smtClean="0">
                <a:solidFill>
                  <a:schemeClr val="tx1"/>
                </a:solidFill>
                <a:cs typeface="Calibri" panose="020F0502020204030204" pitchFamily="34" charset="0"/>
              </a:rPr>
              <a:t>IPL Dataset  </a:t>
            </a:r>
            <a:r>
              <a:rPr lang="en-US" sz="900" dirty="0">
                <a:solidFill>
                  <a:schemeClr val="tx1"/>
                </a:solidFill>
                <a:cs typeface="Calibri" panose="020F0502020204030204" pitchFamily="34" charset="0"/>
              </a:rPr>
              <a:t>from </a:t>
            </a:r>
            <a:r>
              <a:rPr lang="en-US" sz="900" dirty="0" err="1" smtClean="0">
                <a:solidFill>
                  <a:schemeClr val="tx1"/>
                </a:solidFill>
                <a:cs typeface="Calibri" panose="020F0502020204030204" pitchFamily="34" charset="0"/>
              </a:rPr>
              <a:t>Kaggle</a:t>
            </a:r>
            <a:r>
              <a:rPr lang="en-US" sz="900" dirty="0" smtClean="0">
                <a:solidFill>
                  <a:schemeClr val="tx1"/>
                </a:solidFill>
                <a:cs typeface="Calibri" panose="020F0502020204030204" pitchFamily="34" charset="0"/>
              </a:rPr>
              <a:t> in different segments then set all as require format and using tab prep clean and define and </a:t>
            </a:r>
            <a:r>
              <a:rPr lang="en-US" sz="900" dirty="0">
                <a:solidFill>
                  <a:schemeClr val="tx1"/>
                </a:solidFill>
                <a:cs typeface="Calibri" panose="020F0502020204030204" pitchFamily="34" charset="0"/>
              </a:rPr>
              <a:t>then </a:t>
            </a:r>
            <a:r>
              <a:rPr lang="en-US" sz="900" dirty="0" smtClean="0">
                <a:solidFill>
                  <a:schemeClr val="tx1"/>
                </a:solidFill>
                <a:cs typeface="Calibri" panose="020F0502020204030204" pitchFamily="34" charset="0"/>
              </a:rPr>
              <a:t>derive matrix from it</a:t>
            </a:r>
            <a:endParaRPr lang="en-US" sz="900" dirty="0">
              <a:solidFill>
                <a:schemeClr val="tx1"/>
              </a:solidFill>
              <a:cs typeface="Calibri" panose="020F0502020204030204" pitchFamily="34" charset="0"/>
            </a:endParaRPr>
          </a:p>
        </p:txBody>
      </p:sp>
      <p:sp>
        <p:nvSpPr>
          <p:cNvPr id="38" name="Rounded Rectangle 6">
            <a:extLst>
              <a:ext uri="{FF2B5EF4-FFF2-40B4-BE49-F238E27FC236}">
                <a16:creationId xmlns:a16="http://schemas.microsoft.com/office/drawing/2014/main" id="{F2A4A6FC-477C-0642-A0E8-D742F0979340}"/>
              </a:ext>
            </a:extLst>
          </p:cNvPr>
          <p:cNvSpPr/>
          <p:nvPr/>
        </p:nvSpPr>
        <p:spPr>
          <a:xfrm>
            <a:off x="7690268" y="1724271"/>
            <a:ext cx="1360088" cy="1857917"/>
          </a:xfrm>
          <a:prstGeom prst="roundRect">
            <a:avLst>
              <a:gd name="adj" fmla="val 16667"/>
            </a:avLst>
          </a:prstGeom>
          <a:noFill/>
          <a:ln>
            <a:solidFill>
              <a:srgbClr val="A5A5A5"/>
            </a:solidFill>
          </a:ln>
        </p:spPr>
        <p:style>
          <a:lnRef idx="2">
            <a:schemeClr val="dk1"/>
          </a:lnRef>
          <a:fillRef idx="1">
            <a:schemeClr val="lt1"/>
          </a:fillRef>
          <a:effectRef idx="0">
            <a:schemeClr val="dk1"/>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All received data will be stored and when require use </a:t>
            </a:r>
            <a:r>
              <a:rPr lang="en-US" sz="1000" dirty="0" smtClean="0">
                <a:solidFill>
                  <a:schemeClr val="tx1"/>
                </a:solidFill>
                <a:cs typeface="Calibri" panose="020F0502020204030204" pitchFamily="34" charset="0"/>
              </a:rPr>
              <a:t>from </a:t>
            </a:r>
            <a:r>
              <a:rPr lang="en-US" sz="1000" dirty="0" smtClean="0">
                <a:solidFill>
                  <a:schemeClr val="tx1"/>
                </a:solidFill>
                <a:cs typeface="Calibri" panose="020F0502020204030204" pitchFamily="34" charset="0"/>
              </a:rPr>
              <a:t>Excel work for further and some operation done on tableau prep as well.</a:t>
            </a:r>
            <a:endParaRPr lang="en-US" sz="1000" dirty="0">
              <a:solidFill>
                <a:schemeClr val="tx1"/>
              </a:solidFill>
              <a:cs typeface="Calibri" panose="020F0502020204030204" pitchFamily="34" charset="0"/>
            </a:endParaRPr>
          </a:p>
        </p:txBody>
      </p:sp>
      <p:sp>
        <p:nvSpPr>
          <p:cNvPr id="39" name="Rounded Rectangle 6">
            <a:extLst>
              <a:ext uri="{FF2B5EF4-FFF2-40B4-BE49-F238E27FC236}">
                <a16:creationId xmlns:a16="http://schemas.microsoft.com/office/drawing/2014/main" id="{1936A209-6397-B74C-801D-00FAA8F2E515}"/>
              </a:ext>
            </a:extLst>
          </p:cNvPr>
          <p:cNvSpPr/>
          <p:nvPr/>
        </p:nvSpPr>
        <p:spPr>
          <a:xfrm>
            <a:off x="9838398" y="1720336"/>
            <a:ext cx="1360088" cy="1857917"/>
          </a:xfrm>
          <a:prstGeom prst="roundRect">
            <a:avLst>
              <a:gd name="adj" fmla="val 16667"/>
            </a:avLst>
          </a:prstGeom>
          <a:noFill/>
          <a:ln>
            <a:solidFill>
              <a:srgbClr val="FFC002"/>
            </a:solidFill>
          </a:ln>
        </p:spPr>
        <p:style>
          <a:lnRef idx="2">
            <a:schemeClr val="dk1"/>
          </a:lnRef>
          <a:fillRef idx="1">
            <a:schemeClr val="lt1"/>
          </a:fillRef>
          <a:effectRef idx="0">
            <a:schemeClr val="dk1"/>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Venue </a:t>
            </a:r>
            <a:r>
              <a:rPr lang="en-US" sz="1000" dirty="0" err="1" smtClean="0">
                <a:solidFill>
                  <a:schemeClr val="tx1"/>
                </a:solidFill>
                <a:cs typeface="Calibri" panose="020F0502020204030204" pitchFamily="34" charset="0"/>
              </a:rPr>
              <a:t>level,Team</a:t>
            </a:r>
            <a:r>
              <a:rPr lang="en-US" sz="1000" dirty="0" smtClean="0">
                <a:solidFill>
                  <a:schemeClr val="tx1"/>
                </a:solidFill>
                <a:cs typeface="Calibri" panose="020F0502020204030204" pitchFamily="34" charset="0"/>
              </a:rPr>
              <a:t> </a:t>
            </a:r>
            <a:r>
              <a:rPr lang="en-US" sz="1000" dirty="0" err="1" smtClean="0">
                <a:solidFill>
                  <a:schemeClr val="tx1"/>
                </a:solidFill>
                <a:cs typeface="Calibri" panose="020F0502020204030204" pitchFamily="34" charset="0"/>
              </a:rPr>
              <a:t>level,Year</a:t>
            </a:r>
            <a:r>
              <a:rPr lang="en-US" sz="1000" dirty="0" smtClean="0">
                <a:solidFill>
                  <a:schemeClr val="tx1"/>
                </a:solidFill>
                <a:cs typeface="Calibri" panose="020F0502020204030204" pitchFamily="34" charset="0"/>
              </a:rPr>
              <a:t> level  and </a:t>
            </a:r>
            <a:r>
              <a:rPr lang="en-US" sz="1000" dirty="0" err="1" smtClean="0">
                <a:solidFill>
                  <a:schemeClr val="tx1"/>
                </a:solidFill>
                <a:cs typeface="Calibri" panose="020F0502020204030204" pitchFamily="34" charset="0"/>
              </a:rPr>
              <a:t>Idividual</a:t>
            </a:r>
            <a:r>
              <a:rPr lang="en-US" sz="1000" dirty="0">
                <a:solidFill>
                  <a:schemeClr val="tx1"/>
                </a:solidFill>
                <a:cs typeface="Calibri" panose="020F0502020204030204" pitchFamily="34" charset="0"/>
              </a:rPr>
              <a:t> </a:t>
            </a:r>
            <a:r>
              <a:rPr lang="en-US" sz="1000" dirty="0" smtClean="0">
                <a:solidFill>
                  <a:schemeClr val="tx1"/>
                </a:solidFill>
                <a:cs typeface="Calibri" panose="020F0502020204030204" pitchFamily="34" charset="0"/>
              </a:rPr>
              <a:t>player performance check.</a:t>
            </a:r>
            <a:endParaRPr lang="en-US" sz="1000" dirty="0">
              <a:solidFill>
                <a:schemeClr val="tx1"/>
              </a:solidFill>
              <a:cs typeface="Calibri" panose="020F0502020204030204" pitchFamily="34" charset="0"/>
            </a:endParaRPr>
          </a:p>
          <a:p>
            <a:pPr marL="109527" indent="-109527">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Help to Identify top players as per Venue requirement, Team based .</a:t>
            </a:r>
            <a:endParaRPr lang="en-US" sz="1000" dirty="0">
              <a:solidFill>
                <a:schemeClr val="tx1"/>
              </a:solidFill>
              <a:cs typeface="Calibri" panose="020F0502020204030204" pitchFamily="34" charset="0"/>
            </a:endParaRPr>
          </a:p>
        </p:txBody>
      </p:sp>
      <p:sp>
        <p:nvSpPr>
          <p:cNvPr id="40" name="Rounded Rectangle 6">
            <a:extLst>
              <a:ext uri="{FF2B5EF4-FFF2-40B4-BE49-F238E27FC236}">
                <a16:creationId xmlns:a16="http://schemas.microsoft.com/office/drawing/2014/main" id="{33FB1271-43CC-C54A-A5BC-D4EFE980DEDB}"/>
              </a:ext>
            </a:extLst>
          </p:cNvPr>
          <p:cNvSpPr/>
          <p:nvPr/>
        </p:nvSpPr>
        <p:spPr>
          <a:xfrm>
            <a:off x="4495815" y="4501552"/>
            <a:ext cx="3979424" cy="1857917"/>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txBody>
          <a:bodyPr rIns="91428" rtlCol="0" anchor="ctr"/>
          <a:lstStyle/>
          <a:p>
            <a:pPr marL="109527" indent="-109527" algn="just">
              <a:buClr>
                <a:srgbClr val="FF6A00"/>
              </a:buClr>
              <a:buFont typeface="Arial" panose="020B0604020202020204" pitchFamily="34" charset="0"/>
              <a:buChar char="•"/>
            </a:pPr>
            <a:r>
              <a:rPr lang="en-US" sz="1000" dirty="0">
                <a:solidFill>
                  <a:schemeClr val="tx1"/>
                </a:solidFill>
                <a:cs typeface="Calibri" panose="020F0502020204030204" pitchFamily="34" charset="0"/>
              </a:rPr>
              <a:t>This dashboard shows a portion of what information can be viewed by </a:t>
            </a:r>
            <a:r>
              <a:rPr lang="en-US" sz="1000" dirty="0" smtClean="0">
                <a:solidFill>
                  <a:schemeClr val="tx1"/>
                </a:solidFill>
                <a:cs typeface="Calibri" panose="020F0502020204030204" pitchFamily="34" charset="0"/>
              </a:rPr>
              <a:t>Selector .</a:t>
            </a:r>
            <a:endParaRPr lang="en-US" sz="1000" dirty="0">
              <a:solidFill>
                <a:schemeClr val="tx1"/>
              </a:solidFill>
              <a:cs typeface="Calibri" panose="020F0502020204030204" pitchFamily="34" charset="0"/>
            </a:endParaRPr>
          </a:p>
          <a:p>
            <a:pPr marL="109527" indent="-109527" algn="just">
              <a:buClr>
                <a:srgbClr val="FF6A00"/>
              </a:buClr>
              <a:buFont typeface="Arial" panose="020B0604020202020204" pitchFamily="34" charset="0"/>
              <a:buChar char="•"/>
            </a:pPr>
            <a:r>
              <a:rPr lang="en-US" sz="1000" dirty="0">
                <a:solidFill>
                  <a:schemeClr val="tx1"/>
                </a:solidFill>
                <a:cs typeface="Calibri" panose="020F0502020204030204" pitchFamily="34" charset="0"/>
              </a:rPr>
              <a:t>The use case shown here is for the </a:t>
            </a:r>
            <a:r>
              <a:rPr lang="en-US" sz="1000" dirty="0" smtClean="0">
                <a:solidFill>
                  <a:schemeClr val="tx1"/>
                </a:solidFill>
                <a:cs typeface="Calibri" panose="020F0502020204030204" pitchFamily="34" charset="0"/>
              </a:rPr>
              <a:t>Best player performance </a:t>
            </a:r>
            <a:r>
              <a:rPr lang="en-US" sz="1000" dirty="0">
                <a:solidFill>
                  <a:schemeClr val="tx1"/>
                </a:solidFill>
                <a:cs typeface="Calibri" panose="020F0502020204030204" pitchFamily="34" charset="0"/>
              </a:rPr>
              <a:t>of the </a:t>
            </a:r>
            <a:r>
              <a:rPr lang="en-US" sz="1000" dirty="0" smtClean="0">
                <a:solidFill>
                  <a:schemeClr val="tx1"/>
                </a:solidFill>
                <a:cs typeface="Calibri" panose="020F0502020204030204" pitchFamily="34" charset="0"/>
              </a:rPr>
              <a:t>Overall player </a:t>
            </a:r>
            <a:r>
              <a:rPr lang="en-US" sz="1000" dirty="0" smtClean="0">
                <a:solidFill>
                  <a:schemeClr val="tx1"/>
                </a:solidFill>
                <a:cs typeface="Calibri" panose="020F0502020204030204" pitchFamily="34" charset="0"/>
              </a:rPr>
              <a:t>stats </a:t>
            </a:r>
            <a:r>
              <a:rPr lang="en-US" sz="1000" dirty="0" smtClean="0">
                <a:solidFill>
                  <a:schemeClr val="tx1"/>
                </a:solidFill>
                <a:cs typeface="Calibri" panose="020F0502020204030204" pitchFamily="34" charset="0"/>
              </a:rPr>
              <a:t>and check based on team and year.</a:t>
            </a:r>
          </a:p>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Using each player stats in lower tab we can track individual player performance.</a:t>
            </a:r>
          </a:p>
          <a:p>
            <a:pPr marL="109527" indent="-109527" algn="just">
              <a:buClr>
                <a:srgbClr val="FF6A00"/>
              </a:buClr>
              <a:buFont typeface="Arial" panose="020B0604020202020204" pitchFamily="34" charset="0"/>
              <a:buChar char="•"/>
            </a:pPr>
            <a:r>
              <a:rPr lang="en-US" sz="1000" dirty="0" smtClean="0">
                <a:solidFill>
                  <a:schemeClr val="tx1"/>
                </a:solidFill>
                <a:cs typeface="Calibri" panose="020F0502020204030204" pitchFamily="34" charset="0"/>
              </a:rPr>
              <a:t>Venue performance dashboard shows each venue level team and player performance and Team level performance we check each team where which top 11 players for batting order and bowler are best for team that can be identify. </a:t>
            </a:r>
            <a:endParaRPr lang="en-US" sz="1000" dirty="0">
              <a:solidFill>
                <a:schemeClr val="tx1"/>
              </a:solidFill>
              <a:cs typeface="Calibri" panose="020F0502020204030204" pitchFamily="34" charset="0"/>
            </a:endParaRPr>
          </a:p>
        </p:txBody>
      </p:sp>
      <p:pic>
        <p:nvPicPr>
          <p:cNvPr id="4" name="Picture 3"/>
          <p:cNvPicPr>
            <a:picLocks noChangeAspect="1"/>
          </p:cNvPicPr>
          <p:nvPr/>
        </p:nvPicPr>
        <p:blipFill>
          <a:blip r:embed="rId10"/>
          <a:stretch>
            <a:fillRect/>
          </a:stretch>
        </p:blipFill>
        <p:spPr>
          <a:xfrm>
            <a:off x="6995555" y="1994181"/>
            <a:ext cx="539852" cy="62800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936184" y="2787019"/>
            <a:ext cx="667483" cy="667483"/>
          </a:xfrm>
          <a:prstGeom prst="rect">
            <a:avLst/>
          </a:prstGeom>
        </p:spPr>
      </p:pic>
      <p:pic>
        <p:nvPicPr>
          <p:cNvPr id="6" name="Picture 5"/>
          <p:cNvPicPr>
            <a:picLocks noChangeAspect="1"/>
          </p:cNvPicPr>
          <p:nvPr/>
        </p:nvPicPr>
        <p:blipFill>
          <a:blip r:embed="rId12"/>
          <a:stretch>
            <a:fillRect/>
          </a:stretch>
        </p:blipFill>
        <p:spPr>
          <a:xfrm>
            <a:off x="927722" y="4393363"/>
            <a:ext cx="3280435" cy="2134086"/>
          </a:xfrm>
          <a:prstGeom prst="rect">
            <a:avLst/>
          </a:prstGeom>
        </p:spPr>
      </p:pic>
    </p:spTree>
    <p:extLst>
      <p:ext uri="{BB962C8B-B14F-4D97-AF65-F5344CB8AC3E}">
        <p14:creationId xmlns:p14="http://schemas.microsoft.com/office/powerpoint/2010/main" val="26735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365</Words>
  <Application>Microsoft Office PowerPoint</Application>
  <PresentationFormat>Widescreen</PresentationFormat>
  <Paragraphs>30</Paragraphs>
  <Slides>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 Light</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Verma</dc:creator>
  <cp:lastModifiedBy>Devang Gandhi</cp:lastModifiedBy>
  <cp:revision>30</cp:revision>
  <dcterms:created xsi:type="dcterms:W3CDTF">2021-06-16T15:25:36Z</dcterms:created>
  <dcterms:modified xsi:type="dcterms:W3CDTF">2022-09-02T09:28:18Z</dcterms:modified>
</cp:coreProperties>
</file>