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34" autoAdjust="0"/>
  </p:normalViewPr>
  <p:slideViewPr>
    <p:cSldViewPr snapToGrid="0" snapToObjects="1">
      <p:cViewPr>
        <p:scale>
          <a:sx n="90" d="100"/>
          <a:sy n="90" d="100"/>
        </p:scale>
        <p:origin x="-2016" y="-8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7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7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0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FAB3-B402-C944-82C4-68B706DA8F6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77DA-B9C3-E443-8496-720B78AC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620" y="50000"/>
            <a:ext cx="6995160" cy="754390"/>
          </a:xfrm>
        </p:spPr>
        <p:txBody>
          <a:bodyPr>
            <a:noAutofit/>
          </a:bodyPr>
          <a:lstStyle/>
          <a:p>
            <a:r>
              <a:rPr lang="en-US" dirty="0" smtClean="0"/>
              <a:t>Data Crosswalk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1124" y="903174"/>
            <a:ext cx="7493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096" y="973735"/>
            <a:ext cx="73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Goal: Interchangeable results data across organizations, </a:t>
            </a:r>
            <a:r>
              <a:rPr lang="en-US" dirty="0" smtClean="0"/>
              <a:t>locations, and time.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1124" y="1427739"/>
            <a:ext cx="7493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092" y="1511581"/>
            <a:ext cx="232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1: Gathering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2670" y="1513167"/>
            <a:ext cx="21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2: Classification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2876" y="2354507"/>
            <a:ext cx="21111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Live-birth deliveries</a:t>
            </a:r>
          </a:p>
          <a:p>
            <a:r>
              <a:rPr lang="en-US" sz="1200" dirty="0" smtClean="0"/>
              <a:t>- Family planning method used</a:t>
            </a:r>
          </a:p>
          <a:p>
            <a:r>
              <a:rPr lang="en-US" sz="1200" dirty="0" smtClean="0"/>
              <a:t>- Government health clinic</a:t>
            </a:r>
          </a:p>
          <a:p>
            <a:r>
              <a:rPr lang="en-US" sz="1200" dirty="0" smtClean="0"/>
              <a:t>- Skilled physician </a:t>
            </a:r>
            <a:r>
              <a:rPr lang="en-US" sz="1200" dirty="0" smtClean="0"/>
              <a:t>availability</a:t>
            </a:r>
            <a:endParaRPr lang="en-US" sz="1200" dirty="0" smtClean="0"/>
          </a:p>
          <a:p>
            <a:r>
              <a:rPr lang="en-US" sz="1200" dirty="0" smtClean="0"/>
              <a:t>- Cigarette smoking rate</a:t>
            </a:r>
          </a:p>
          <a:p>
            <a:r>
              <a:rPr lang="en-US" sz="1200" dirty="0" smtClean="0"/>
              <a:t>- Abortion rate</a:t>
            </a:r>
          </a:p>
          <a:p>
            <a:r>
              <a:rPr lang="en-US" sz="1200" dirty="0" smtClean="0"/>
              <a:t>- Condom use</a:t>
            </a:r>
          </a:p>
          <a:p>
            <a:r>
              <a:rPr lang="en-US" sz="1200" dirty="0" smtClean="0"/>
              <a:t>- Tested for HIV</a:t>
            </a:r>
          </a:p>
          <a:p>
            <a:r>
              <a:rPr lang="en-US" sz="1200" dirty="0" smtClean="0"/>
              <a:t>- Tested for Syphilis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711755" y="2234357"/>
            <a:ext cx="2140430" cy="882203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80409" y="2326283"/>
            <a:ext cx="22131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Maternal care</a:t>
            </a:r>
          </a:p>
          <a:p>
            <a:r>
              <a:rPr lang="en-US" sz="1600" dirty="0"/>
              <a:t>- </a:t>
            </a:r>
            <a:r>
              <a:rPr lang="en-US" sz="1600" dirty="0" smtClean="0"/>
              <a:t>Health system capacity</a:t>
            </a:r>
          </a:p>
          <a:p>
            <a:r>
              <a:rPr lang="en-US" sz="1600" dirty="0" smtClean="0"/>
              <a:t>- Family planning</a:t>
            </a:r>
          </a:p>
          <a:p>
            <a:r>
              <a:rPr lang="en-US" sz="1600" dirty="0" smtClean="0"/>
              <a:t>- Health facility tracking</a:t>
            </a:r>
          </a:p>
          <a:p>
            <a:r>
              <a:rPr lang="en-US" sz="1600" dirty="0" smtClean="0"/>
              <a:t>- Drug/ alcohol use</a:t>
            </a:r>
          </a:p>
          <a:p>
            <a:r>
              <a:rPr lang="en-US" sz="1600" dirty="0" smtClean="0"/>
              <a:t>- HIV/AIDS</a:t>
            </a:r>
          </a:p>
          <a:p>
            <a:r>
              <a:rPr lang="en-US" sz="1600" dirty="0" smtClean="0"/>
              <a:t>- Disease prevention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092" y="1880913"/>
            <a:ext cx="2323247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Results indicators are </a:t>
            </a:r>
            <a:r>
              <a:rPr lang="en-US" sz="1200" dirty="0" smtClean="0"/>
              <a:t>gathered from </a:t>
            </a:r>
            <a:r>
              <a:rPr lang="en-US" sz="1200" dirty="0" smtClean="0"/>
              <a:t>multiple sources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04085" y="1876283"/>
            <a:ext cx="192116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Indicators are classified into topical themes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1755" y="3104662"/>
            <a:ext cx="188647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Themes are created </a:t>
            </a:r>
            <a:r>
              <a:rPr lang="en-US" sz="1200" dirty="0"/>
              <a:t>using most-common keywords and other topics of </a:t>
            </a:r>
            <a:r>
              <a:rPr lang="en-US" sz="1200" dirty="0" smtClean="0"/>
              <a:t>interest</a:t>
            </a:r>
            <a:endParaRPr lang="en-US" sz="1200" dirty="0"/>
          </a:p>
        </p:txBody>
      </p:sp>
      <p:sp>
        <p:nvSpPr>
          <p:cNvPr id="25" name="Bent Arrow 24"/>
          <p:cNvSpPr/>
          <p:nvPr/>
        </p:nvSpPr>
        <p:spPr>
          <a:xfrm rot="10800000">
            <a:off x="6512018" y="4325255"/>
            <a:ext cx="990536" cy="1842870"/>
          </a:xfrm>
          <a:prstGeom prst="ben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7151" y="4325256"/>
            <a:ext cx="320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3: </a:t>
            </a:r>
            <a:r>
              <a:rPr lang="en-US" dirty="0" err="1" smtClean="0"/>
              <a:t>Crosswalkable</a:t>
            </a:r>
            <a:r>
              <a:rPr lang="en-US" dirty="0"/>
              <a:t> </a:t>
            </a:r>
            <a:r>
              <a:rPr lang="en-US" dirty="0" smtClean="0"/>
              <a:t>indicators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87114" y="5357693"/>
            <a:ext cx="116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WHO</a:t>
            </a:r>
          </a:p>
          <a:p>
            <a:pPr algn="ctr"/>
            <a:r>
              <a:rPr lang="en-US" dirty="0" smtClean="0"/>
              <a:t>Reduction in malaria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6683" y="5358575"/>
            <a:ext cx="120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WB</a:t>
            </a:r>
          </a:p>
          <a:p>
            <a:pPr algn="ctr"/>
            <a:r>
              <a:rPr lang="en-US" dirty="0" smtClean="0"/>
              <a:t>Reduction in malaria</a:t>
            </a:r>
            <a:endParaRPr lang="en-US" dirty="0"/>
          </a:p>
        </p:txBody>
      </p:sp>
      <p:sp>
        <p:nvSpPr>
          <p:cNvPr id="29" name="Equal 28"/>
          <p:cNvSpPr/>
          <p:nvPr/>
        </p:nvSpPr>
        <p:spPr>
          <a:xfrm>
            <a:off x="4824714" y="5619473"/>
            <a:ext cx="467274" cy="467274"/>
          </a:xfrm>
          <a:prstGeom prst="mathEqual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13233" y="4751036"/>
            <a:ext cx="2160483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Interchangeable indicators are identified within each theme</a:t>
            </a:r>
            <a:endParaRPr lang="en-US" sz="1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4" y="4439179"/>
            <a:ext cx="1531517" cy="2158674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41124" y="4169608"/>
            <a:ext cx="7493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56766" y="4303407"/>
            <a:ext cx="1475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Ghana:</a:t>
            </a:r>
          </a:p>
          <a:p>
            <a:pPr algn="ctr"/>
            <a:r>
              <a:rPr lang="en-US" sz="1400" dirty="0" smtClean="0"/>
              <a:t>Northern Region:</a:t>
            </a:r>
          </a:p>
          <a:p>
            <a:pPr algn="ctr"/>
            <a:r>
              <a:rPr lang="en-US" sz="1400" dirty="0" smtClean="0"/>
              <a:t>Year 2012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16601" y="4957399"/>
            <a:ext cx="1755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Reduction in malaria (WHO/WB)</a:t>
            </a:r>
            <a:endParaRPr lang="en-US" sz="1400" dirty="0"/>
          </a:p>
        </p:txBody>
      </p:sp>
      <p:sp>
        <p:nvSpPr>
          <p:cNvPr id="35" name="Right Arrow 34"/>
          <p:cNvSpPr/>
          <p:nvPr/>
        </p:nvSpPr>
        <p:spPr>
          <a:xfrm rot="9417830">
            <a:off x="848203" y="4717767"/>
            <a:ext cx="766729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24087" y="5511924"/>
            <a:ext cx="24088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4: Data crosswalk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06055" y="5889848"/>
            <a:ext cx="2035039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Interchangeable indicators can be merged (</a:t>
            </a:r>
            <a:r>
              <a:rPr lang="en-US" sz="1200" dirty="0" err="1" smtClean="0"/>
              <a:t>crosswalked</a:t>
            </a:r>
            <a:r>
              <a:rPr lang="en-US" sz="1200" dirty="0" smtClean="0"/>
              <a:t>) by location and time period</a:t>
            </a:r>
            <a:endParaRPr 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41124" y="6791625"/>
            <a:ext cx="7493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388620" y="6739229"/>
            <a:ext cx="6995160" cy="754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Needs for Crosswalk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10747" y="8112253"/>
            <a:ext cx="1595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 clean, organize, and code this data for anonymity in order to use it for the crosswalk exercise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884187" y="9105517"/>
            <a:ext cx="169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 code and use this metadata to create themes and project-to-project comparisons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4092" y="7752858"/>
            <a:ext cx="1628744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Who’s involved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 rot="20389087">
            <a:off x="1781593" y="8379251"/>
            <a:ext cx="464021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892451" y="8197297"/>
            <a:ext cx="18159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Proof of concept of </a:t>
            </a:r>
            <a:r>
              <a:rPr lang="en-US" sz="1200" dirty="0" smtClean="0"/>
              <a:t>crosswalk potential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smtClean="0"/>
              <a:t>Cleaned, organized data</a:t>
            </a:r>
          </a:p>
          <a:p>
            <a:r>
              <a:rPr lang="en-US" sz="1200" dirty="0" smtClean="0"/>
              <a:t>- Coded project information</a:t>
            </a:r>
          </a:p>
          <a:p>
            <a:r>
              <a:rPr lang="en-US" sz="1200" dirty="0" smtClean="0"/>
              <a:t>- Cross-project comparisons</a:t>
            </a:r>
          </a:p>
          <a:p>
            <a:r>
              <a:rPr lang="en-US" sz="1200" dirty="0" smtClean="0"/>
              <a:t>- Access to crosswalk </a:t>
            </a:r>
            <a:r>
              <a:rPr lang="en-US" sz="1200" dirty="0" smtClean="0"/>
              <a:t>database</a:t>
            </a:r>
            <a:endParaRPr lang="en-US" sz="1200" dirty="0" smtClean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41124" y="7550939"/>
            <a:ext cx="7493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641538" y="5343325"/>
            <a:ext cx="2821936" cy="10776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2762698">
            <a:off x="3007062" y="5198193"/>
            <a:ext cx="766729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036667" y="7752858"/>
            <a:ext cx="1628744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51045" y="7752858"/>
            <a:ext cx="1489245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977173" y="7752858"/>
            <a:ext cx="1525381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you get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411" y="8464974"/>
            <a:ext cx="1729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</a:t>
            </a:r>
            <a:r>
              <a:rPr lang="en-US" sz="1200" dirty="0" smtClean="0"/>
              <a:t>National governments</a:t>
            </a:r>
          </a:p>
          <a:p>
            <a:r>
              <a:rPr lang="en-US" sz="1200" dirty="0" smtClean="0"/>
              <a:t>- Local governments</a:t>
            </a:r>
          </a:p>
          <a:p>
            <a:r>
              <a:rPr lang="en-US" sz="1200" dirty="0" smtClean="0"/>
              <a:t>- </a:t>
            </a:r>
            <a:r>
              <a:rPr lang="en-US" sz="1200" dirty="0" smtClean="0"/>
              <a:t>Development </a:t>
            </a:r>
            <a:r>
              <a:rPr lang="en-US" sz="1200" dirty="0" smtClean="0"/>
              <a:t>agencies</a:t>
            </a:r>
          </a:p>
          <a:p>
            <a:r>
              <a:rPr lang="en-US" sz="1200" dirty="0" smtClean="0"/>
              <a:t>- </a:t>
            </a:r>
            <a:r>
              <a:rPr lang="en-US" sz="1200" dirty="0" smtClean="0"/>
              <a:t>Implementers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138126" y="8295447"/>
            <a:ext cx="143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Results-level data</a:t>
            </a:r>
          </a:p>
          <a:p>
            <a:pPr algn="ctr"/>
            <a:r>
              <a:rPr lang="en-US" sz="1200" dirty="0" smtClean="0"/>
              <a:t>(e.g. M&amp;E results)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138126" y="9005556"/>
            <a:ext cx="1421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Project/ program information</a:t>
            </a:r>
          </a:p>
          <a:p>
            <a:pPr algn="ctr"/>
            <a:r>
              <a:rPr lang="en-US" sz="1200" dirty="0" smtClean="0"/>
              <a:t>(e.g. program descriptions)</a:t>
            </a:r>
            <a:endParaRPr lang="en-US" sz="1200" dirty="0"/>
          </a:p>
        </p:txBody>
      </p:sp>
      <p:sp>
        <p:nvSpPr>
          <p:cNvPr id="63" name="Right Arrow 62"/>
          <p:cNvSpPr/>
          <p:nvPr/>
        </p:nvSpPr>
        <p:spPr>
          <a:xfrm rot="975142">
            <a:off x="1769814" y="9140223"/>
            <a:ext cx="455513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3531398" y="8295447"/>
            <a:ext cx="464021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3539906" y="9140223"/>
            <a:ext cx="455513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572679">
            <a:off x="5460031" y="8349999"/>
            <a:ext cx="464021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9986011">
            <a:off x="5461591" y="9249140"/>
            <a:ext cx="455513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9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88620" y="108865"/>
            <a:ext cx="6995160" cy="754390"/>
          </a:xfrm>
        </p:spPr>
        <p:txBody>
          <a:bodyPr>
            <a:noAutofit/>
          </a:bodyPr>
          <a:lstStyle/>
          <a:p>
            <a:r>
              <a:rPr lang="en-US" dirty="0" smtClean="0"/>
              <a:t>Motivation for crosswalk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1124" y="962039"/>
            <a:ext cx="7493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88" y="1032600"/>
            <a:ext cx="766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Hypothesis: </a:t>
            </a:r>
            <a:r>
              <a:rPr lang="en-US" dirty="0" smtClean="0"/>
              <a:t>Interchangeable results can increase cooperation and coordination.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1124" y="1486604"/>
            <a:ext cx="7493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2841337" y="1517243"/>
            <a:ext cx="2337908" cy="599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Key issues</a:t>
            </a:r>
            <a:endParaRPr lang="en-US" sz="3600" dirty="0"/>
          </a:p>
        </p:txBody>
      </p:sp>
      <p:sp>
        <p:nvSpPr>
          <p:cNvPr id="10" name="Right Arrow 9"/>
          <p:cNvSpPr/>
          <p:nvPr/>
        </p:nvSpPr>
        <p:spPr>
          <a:xfrm rot="8380009">
            <a:off x="1515362" y="2269666"/>
            <a:ext cx="1071463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6625441">
            <a:off x="2756325" y="2397882"/>
            <a:ext cx="913292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6862" y="3101781"/>
            <a:ext cx="166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Quality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74773" y="3101780"/>
            <a:ext cx="181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Accessibility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41467" y="3101781"/>
            <a:ext cx="197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Comparability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2434" y="3101780"/>
            <a:ext cx="13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Use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4974559" flipH="1">
            <a:off x="4111923" y="2397883"/>
            <a:ext cx="913292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219991" flipH="1">
            <a:off x="5332922" y="2269664"/>
            <a:ext cx="1071463" cy="451196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9908" y="3532663"/>
            <a:ext cx="1778664" cy="18158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Differences in collection, organization, and cleaning techniques </a:t>
            </a:r>
            <a:r>
              <a:rPr lang="en-US" sz="1400" dirty="0" smtClean="0"/>
              <a:t>mean </a:t>
            </a:r>
            <a:r>
              <a:rPr lang="en-US" sz="1400" dirty="0" smtClean="0"/>
              <a:t>that data structures are not comparable and may have inconsistencies.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93429" y="3532663"/>
            <a:ext cx="1778664" cy="18158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Indicator definition and storage differences mean that it can be rare for two datasets to cross paths, even within the same organization.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42653" y="3532663"/>
            <a:ext cx="1778664" cy="18158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breadth of aid interventions means that data is often project-specific, thus making it hard to compare to similar results even within the same sector.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89352" y="3532663"/>
            <a:ext cx="1778664" cy="18158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Using results data to improve accountability, reporting, and decision-making is essential, but can be impeded due to these issues</a:t>
            </a:r>
            <a:r>
              <a:rPr lang="en-US" sz="1400" dirty="0"/>
              <a:t> </a:t>
            </a:r>
            <a:r>
              <a:rPr lang="en-US" sz="1400" dirty="0" smtClean="0"/>
              <a:t>and more.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96862" y="7118341"/>
            <a:ext cx="166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Cleaning the slate</a:t>
            </a:r>
            <a:endParaRPr lang="en-US" dirty="0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141124" y="5535501"/>
            <a:ext cx="7493680" cy="599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Addressing issues through the Crosswalk</a:t>
            </a:r>
            <a:endParaRPr lang="en-US" sz="3200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756842" y="6259612"/>
            <a:ext cx="723268" cy="671763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2543013" y="6259612"/>
            <a:ext cx="723268" cy="671763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4368833" y="6259617"/>
            <a:ext cx="723268" cy="671763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6284397" y="6259616"/>
            <a:ext cx="723268" cy="671763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36963" y="5548056"/>
            <a:ext cx="7493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2024" y="7846569"/>
            <a:ext cx="1778664" cy="18158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By systematically organizing and cleaning data, we can improve basic usability as well as facilitate future data aggregation and compatibility.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075545" y="7846569"/>
            <a:ext cx="1778664" cy="2031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By bringing together project background information as well as metadata, each results dataset can be classified and placed alongside sets with similar themes and indicators.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924769" y="7846569"/>
            <a:ext cx="1778664" cy="18158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Once organized into a logical structure, indicators can be directly compared, aggregated, and analyzed across organizations, locations, and years.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468" y="7846569"/>
            <a:ext cx="1778664" cy="2031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seek to involve individuals, organizations, and governments so that our data work is applicable to diverse settings, reporting structures, and on-the-ground needs.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5765" y="7118341"/>
            <a:ext cx="166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Bringing it all together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21953" y="7118341"/>
            <a:ext cx="166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Finding harmony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17202" y="7118341"/>
            <a:ext cx="166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Focusing on users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41124" y="9976421"/>
            <a:ext cx="7493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7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522</Words>
  <Application>Microsoft Macintosh PowerPoint</Application>
  <PresentationFormat>Custom</PresentationFormat>
  <Paragraphs>75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Data Crosswalk</vt:lpstr>
      <vt:lpstr>Motivation for crosswalk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Crosswalk</dc:title>
  <dc:creator>Nick Charles</dc:creator>
  <cp:lastModifiedBy>Nick Charles</cp:lastModifiedBy>
  <cp:revision>54</cp:revision>
  <dcterms:created xsi:type="dcterms:W3CDTF">2015-09-18T12:46:42Z</dcterms:created>
  <dcterms:modified xsi:type="dcterms:W3CDTF">2015-09-21T14:42:32Z</dcterms:modified>
</cp:coreProperties>
</file>